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media/audio1.bin" ContentType="audio/unknown"/>
  <Override PartName="/ppt/media/audio2.bin" ContentType="audio/unknown"/>
  <Override PartName="/ppt/media/audio3.bin" ContentType="audio/unknown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60" r:id="rId2"/>
    <p:sldMasterId id="2147483705" r:id="rId3"/>
  </p:sldMasterIdLst>
  <p:notesMasterIdLst>
    <p:notesMasterId r:id="rId119"/>
  </p:notesMasterIdLst>
  <p:sldIdLst>
    <p:sldId id="306" r:id="rId4"/>
    <p:sldId id="307" r:id="rId5"/>
    <p:sldId id="308" r:id="rId6"/>
    <p:sldId id="309" r:id="rId7"/>
    <p:sldId id="310" r:id="rId8"/>
    <p:sldId id="311" r:id="rId9"/>
    <p:sldId id="312" r:id="rId10"/>
    <p:sldId id="313" r:id="rId11"/>
    <p:sldId id="314" r:id="rId12"/>
    <p:sldId id="315" r:id="rId13"/>
    <p:sldId id="316" r:id="rId14"/>
    <p:sldId id="317" r:id="rId15"/>
    <p:sldId id="318" r:id="rId16"/>
    <p:sldId id="319" r:id="rId17"/>
    <p:sldId id="320" r:id="rId18"/>
    <p:sldId id="321" r:id="rId19"/>
    <p:sldId id="322" r:id="rId20"/>
    <p:sldId id="323" r:id="rId21"/>
    <p:sldId id="324" r:id="rId22"/>
    <p:sldId id="325" r:id="rId23"/>
    <p:sldId id="326" r:id="rId24"/>
    <p:sldId id="327" r:id="rId25"/>
    <p:sldId id="328" r:id="rId26"/>
    <p:sldId id="329" r:id="rId27"/>
    <p:sldId id="330" r:id="rId28"/>
    <p:sldId id="331" r:id="rId29"/>
    <p:sldId id="332" r:id="rId30"/>
    <p:sldId id="333" r:id="rId31"/>
    <p:sldId id="334" r:id="rId32"/>
    <p:sldId id="335" r:id="rId33"/>
    <p:sldId id="336" r:id="rId34"/>
    <p:sldId id="337" r:id="rId35"/>
    <p:sldId id="338" r:id="rId36"/>
    <p:sldId id="339" r:id="rId37"/>
    <p:sldId id="340" r:id="rId38"/>
    <p:sldId id="341" r:id="rId39"/>
    <p:sldId id="342" r:id="rId40"/>
    <p:sldId id="343" r:id="rId41"/>
    <p:sldId id="344" r:id="rId42"/>
    <p:sldId id="345" r:id="rId43"/>
    <p:sldId id="346" r:id="rId44"/>
    <p:sldId id="347" r:id="rId45"/>
    <p:sldId id="348" r:id="rId46"/>
    <p:sldId id="349" r:id="rId47"/>
    <p:sldId id="350" r:id="rId48"/>
    <p:sldId id="351" r:id="rId49"/>
    <p:sldId id="352" r:id="rId50"/>
    <p:sldId id="353" r:id="rId51"/>
    <p:sldId id="354" r:id="rId52"/>
    <p:sldId id="355" r:id="rId53"/>
    <p:sldId id="356" r:id="rId54"/>
    <p:sldId id="357" r:id="rId55"/>
    <p:sldId id="358" r:id="rId56"/>
    <p:sldId id="359" r:id="rId57"/>
    <p:sldId id="360" r:id="rId58"/>
    <p:sldId id="361" r:id="rId59"/>
    <p:sldId id="362" r:id="rId60"/>
    <p:sldId id="363" r:id="rId61"/>
    <p:sldId id="364" r:id="rId62"/>
    <p:sldId id="365" r:id="rId63"/>
    <p:sldId id="366" r:id="rId64"/>
    <p:sldId id="367" r:id="rId65"/>
    <p:sldId id="368" r:id="rId66"/>
    <p:sldId id="369" r:id="rId67"/>
    <p:sldId id="370" r:id="rId68"/>
    <p:sldId id="371" r:id="rId69"/>
    <p:sldId id="372" r:id="rId70"/>
    <p:sldId id="291" r:id="rId71"/>
    <p:sldId id="292" r:id="rId72"/>
    <p:sldId id="293" r:id="rId73"/>
    <p:sldId id="294" r:id="rId74"/>
    <p:sldId id="295" r:id="rId75"/>
    <p:sldId id="296" r:id="rId76"/>
    <p:sldId id="297" r:id="rId77"/>
    <p:sldId id="298" r:id="rId78"/>
    <p:sldId id="299" r:id="rId79"/>
    <p:sldId id="300" r:id="rId80"/>
    <p:sldId id="301" r:id="rId81"/>
    <p:sldId id="302" r:id="rId82"/>
    <p:sldId id="303" r:id="rId83"/>
    <p:sldId id="304" r:id="rId84"/>
    <p:sldId id="305" r:id="rId85"/>
    <p:sldId id="272" r:id="rId86"/>
    <p:sldId id="273" r:id="rId87"/>
    <p:sldId id="274" r:id="rId88"/>
    <p:sldId id="275" r:id="rId89"/>
    <p:sldId id="276" r:id="rId90"/>
    <p:sldId id="277" r:id="rId91"/>
    <p:sldId id="278" r:id="rId92"/>
    <p:sldId id="279" r:id="rId93"/>
    <p:sldId id="280" r:id="rId94"/>
    <p:sldId id="281" r:id="rId95"/>
    <p:sldId id="282" r:id="rId96"/>
    <p:sldId id="283" r:id="rId97"/>
    <p:sldId id="284" r:id="rId98"/>
    <p:sldId id="285" r:id="rId99"/>
    <p:sldId id="286" r:id="rId100"/>
    <p:sldId id="287" r:id="rId101"/>
    <p:sldId id="288" r:id="rId102"/>
    <p:sldId id="256" r:id="rId103"/>
    <p:sldId id="257" r:id="rId104"/>
    <p:sldId id="258" r:id="rId105"/>
    <p:sldId id="259" r:id="rId106"/>
    <p:sldId id="260" r:id="rId107"/>
    <p:sldId id="261" r:id="rId108"/>
    <p:sldId id="262" r:id="rId109"/>
    <p:sldId id="263" r:id="rId110"/>
    <p:sldId id="264" r:id="rId111"/>
    <p:sldId id="265" r:id="rId112"/>
    <p:sldId id="266" r:id="rId113"/>
    <p:sldId id="267" r:id="rId114"/>
    <p:sldId id="268" r:id="rId115"/>
    <p:sldId id="269" r:id="rId116"/>
    <p:sldId id="270" r:id="rId117"/>
    <p:sldId id="271" r:id="rId11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19">
          <p15:clr>
            <a:srgbClr val="A4A3A4"/>
          </p15:clr>
        </p15:guide>
        <p15:guide id="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00660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171" d="100"/>
          <a:sy n="171" d="100"/>
        </p:scale>
        <p:origin x="-1824" y="-90"/>
      </p:cViewPr>
      <p:guideLst>
        <p:guide orient="horz" pos="4319"/>
        <p:guide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13938"/>
    </p:cViewPr>
  </p:sorterViewPr>
  <p:notesViewPr>
    <p:cSldViewPr>
      <p:cViewPr varScale="1">
        <p:scale>
          <a:sx n="84" d="100"/>
          <a:sy n="84" d="100"/>
        </p:scale>
        <p:origin x="-1896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3.xml"/><Relationship Id="rId117" Type="http://schemas.openxmlformats.org/officeDocument/2006/relationships/slide" Target="slides/slide114.xml"/><Relationship Id="rId21" Type="http://schemas.openxmlformats.org/officeDocument/2006/relationships/slide" Target="slides/slide18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63" Type="http://schemas.openxmlformats.org/officeDocument/2006/relationships/slide" Target="slides/slide60.xml"/><Relationship Id="rId68" Type="http://schemas.openxmlformats.org/officeDocument/2006/relationships/slide" Target="slides/slide65.xml"/><Relationship Id="rId84" Type="http://schemas.openxmlformats.org/officeDocument/2006/relationships/slide" Target="slides/slide81.xml"/><Relationship Id="rId89" Type="http://schemas.openxmlformats.org/officeDocument/2006/relationships/slide" Target="slides/slide86.xml"/><Relationship Id="rId112" Type="http://schemas.openxmlformats.org/officeDocument/2006/relationships/slide" Target="slides/slide109.xml"/><Relationship Id="rId16" Type="http://schemas.openxmlformats.org/officeDocument/2006/relationships/slide" Target="slides/slide13.xml"/><Relationship Id="rId107" Type="http://schemas.openxmlformats.org/officeDocument/2006/relationships/slide" Target="slides/slide104.xml"/><Relationship Id="rId11" Type="http://schemas.openxmlformats.org/officeDocument/2006/relationships/slide" Target="slides/slide8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53" Type="http://schemas.openxmlformats.org/officeDocument/2006/relationships/slide" Target="slides/slide50.xml"/><Relationship Id="rId58" Type="http://schemas.openxmlformats.org/officeDocument/2006/relationships/slide" Target="slides/slide55.xml"/><Relationship Id="rId74" Type="http://schemas.openxmlformats.org/officeDocument/2006/relationships/slide" Target="slides/slide71.xml"/><Relationship Id="rId79" Type="http://schemas.openxmlformats.org/officeDocument/2006/relationships/slide" Target="slides/slide76.xml"/><Relationship Id="rId102" Type="http://schemas.openxmlformats.org/officeDocument/2006/relationships/slide" Target="slides/slide99.xml"/><Relationship Id="rId123" Type="http://schemas.openxmlformats.org/officeDocument/2006/relationships/tableStyles" Target="tableStyles.xml"/><Relationship Id="rId5" Type="http://schemas.openxmlformats.org/officeDocument/2006/relationships/slide" Target="slides/slide2.xml"/><Relationship Id="rId90" Type="http://schemas.openxmlformats.org/officeDocument/2006/relationships/slide" Target="slides/slide87.xml"/><Relationship Id="rId95" Type="http://schemas.openxmlformats.org/officeDocument/2006/relationships/slide" Target="slides/slide92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64" Type="http://schemas.openxmlformats.org/officeDocument/2006/relationships/slide" Target="slides/slide61.xml"/><Relationship Id="rId69" Type="http://schemas.openxmlformats.org/officeDocument/2006/relationships/slide" Target="slides/slide66.xml"/><Relationship Id="rId113" Type="http://schemas.openxmlformats.org/officeDocument/2006/relationships/slide" Target="slides/slide110.xml"/><Relationship Id="rId118" Type="http://schemas.openxmlformats.org/officeDocument/2006/relationships/slide" Target="slides/slide115.xml"/><Relationship Id="rId80" Type="http://schemas.openxmlformats.org/officeDocument/2006/relationships/slide" Target="slides/slide77.xml"/><Relationship Id="rId85" Type="http://schemas.openxmlformats.org/officeDocument/2006/relationships/slide" Target="slides/slide82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59" Type="http://schemas.openxmlformats.org/officeDocument/2006/relationships/slide" Target="slides/slide56.xml"/><Relationship Id="rId103" Type="http://schemas.openxmlformats.org/officeDocument/2006/relationships/slide" Target="slides/slide100.xml"/><Relationship Id="rId108" Type="http://schemas.openxmlformats.org/officeDocument/2006/relationships/slide" Target="slides/slide105.xml"/><Relationship Id="rId54" Type="http://schemas.openxmlformats.org/officeDocument/2006/relationships/slide" Target="slides/slide51.xml"/><Relationship Id="rId70" Type="http://schemas.openxmlformats.org/officeDocument/2006/relationships/slide" Target="slides/slide67.xml"/><Relationship Id="rId75" Type="http://schemas.openxmlformats.org/officeDocument/2006/relationships/slide" Target="slides/slide72.xml"/><Relationship Id="rId91" Type="http://schemas.openxmlformats.org/officeDocument/2006/relationships/slide" Target="slides/slide88.xml"/><Relationship Id="rId96" Type="http://schemas.openxmlformats.org/officeDocument/2006/relationships/slide" Target="slides/slide9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49" Type="http://schemas.openxmlformats.org/officeDocument/2006/relationships/slide" Target="slides/slide46.xml"/><Relationship Id="rId114" Type="http://schemas.openxmlformats.org/officeDocument/2006/relationships/slide" Target="slides/slide111.xml"/><Relationship Id="rId119" Type="http://schemas.openxmlformats.org/officeDocument/2006/relationships/notesMaster" Target="notesMasters/notesMaster1.xml"/><Relationship Id="rId44" Type="http://schemas.openxmlformats.org/officeDocument/2006/relationships/slide" Target="slides/slide41.xml"/><Relationship Id="rId60" Type="http://schemas.openxmlformats.org/officeDocument/2006/relationships/slide" Target="slides/slide57.xml"/><Relationship Id="rId65" Type="http://schemas.openxmlformats.org/officeDocument/2006/relationships/slide" Target="slides/slide62.xml"/><Relationship Id="rId81" Type="http://schemas.openxmlformats.org/officeDocument/2006/relationships/slide" Target="slides/slide78.xml"/><Relationship Id="rId86" Type="http://schemas.openxmlformats.org/officeDocument/2006/relationships/slide" Target="slides/slide83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9" Type="http://schemas.openxmlformats.org/officeDocument/2006/relationships/slide" Target="slides/slide36.xml"/><Relationship Id="rId109" Type="http://schemas.openxmlformats.org/officeDocument/2006/relationships/slide" Target="slides/slide106.xml"/><Relationship Id="rId34" Type="http://schemas.openxmlformats.org/officeDocument/2006/relationships/slide" Target="slides/slide31.xml"/><Relationship Id="rId50" Type="http://schemas.openxmlformats.org/officeDocument/2006/relationships/slide" Target="slides/slide47.xml"/><Relationship Id="rId55" Type="http://schemas.openxmlformats.org/officeDocument/2006/relationships/slide" Target="slides/slide52.xml"/><Relationship Id="rId76" Type="http://schemas.openxmlformats.org/officeDocument/2006/relationships/slide" Target="slides/slide73.xml"/><Relationship Id="rId97" Type="http://schemas.openxmlformats.org/officeDocument/2006/relationships/slide" Target="slides/slide94.xml"/><Relationship Id="rId104" Type="http://schemas.openxmlformats.org/officeDocument/2006/relationships/slide" Target="slides/slide101.xml"/><Relationship Id="rId120" Type="http://schemas.openxmlformats.org/officeDocument/2006/relationships/presProps" Target="presProps.xml"/><Relationship Id="rId7" Type="http://schemas.openxmlformats.org/officeDocument/2006/relationships/slide" Target="slides/slide4.xml"/><Relationship Id="rId71" Type="http://schemas.openxmlformats.org/officeDocument/2006/relationships/slide" Target="slides/slide68.xml"/><Relationship Id="rId92" Type="http://schemas.openxmlformats.org/officeDocument/2006/relationships/slide" Target="slides/slide89.xml"/><Relationship Id="rId2" Type="http://schemas.openxmlformats.org/officeDocument/2006/relationships/slideMaster" Target="slideMasters/slideMaster2.xml"/><Relationship Id="rId29" Type="http://schemas.openxmlformats.org/officeDocument/2006/relationships/slide" Target="slides/slide26.xml"/><Relationship Id="rId24" Type="http://schemas.openxmlformats.org/officeDocument/2006/relationships/slide" Target="slides/slide21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66" Type="http://schemas.openxmlformats.org/officeDocument/2006/relationships/slide" Target="slides/slide63.xml"/><Relationship Id="rId87" Type="http://schemas.openxmlformats.org/officeDocument/2006/relationships/slide" Target="slides/slide84.xml"/><Relationship Id="rId110" Type="http://schemas.openxmlformats.org/officeDocument/2006/relationships/slide" Target="slides/slide107.xml"/><Relationship Id="rId115" Type="http://schemas.openxmlformats.org/officeDocument/2006/relationships/slide" Target="slides/slide112.xml"/><Relationship Id="rId61" Type="http://schemas.openxmlformats.org/officeDocument/2006/relationships/slide" Target="slides/slide58.xml"/><Relationship Id="rId82" Type="http://schemas.openxmlformats.org/officeDocument/2006/relationships/slide" Target="slides/slide79.xml"/><Relationship Id="rId19" Type="http://schemas.openxmlformats.org/officeDocument/2006/relationships/slide" Target="slides/slide16.xml"/><Relationship Id="rId14" Type="http://schemas.openxmlformats.org/officeDocument/2006/relationships/slide" Target="slides/slide11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56" Type="http://schemas.openxmlformats.org/officeDocument/2006/relationships/slide" Target="slides/slide53.xml"/><Relationship Id="rId77" Type="http://schemas.openxmlformats.org/officeDocument/2006/relationships/slide" Target="slides/slide74.xml"/><Relationship Id="rId100" Type="http://schemas.openxmlformats.org/officeDocument/2006/relationships/slide" Target="slides/slide97.xml"/><Relationship Id="rId105" Type="http://schemas.openxmlformats.org/officeDocument/2006/relationships/slide" Target="slides/slide102.xml"/><Relationship Id="rId8" Type="http://schemas.openxmlformats.org/officeDocument/2006/relationships/slide" Target="slides/slide5.xml"/><Relationship Id="rId51" Type="http://schemas.openxmlformats.org/officeDocument/2006/relationships/slide" Target="slides/slide48.xml"/><Relationship Id="rId72" Type="http://schemas.openxmlformats.org/officeDocument/2006/relationships/slide" Target="slides/slide69.xml"/><Relationship Id="rId93" Type="http://schemas.openxmlformats.org/officeDocument/2006/relationships/slide" Target="slides/slide90.xml"/><Relationship Id="rId98" Type="http://schemas.openxmlformats.org/officeDocument/2006/relationships/slide" Target="slides/slide95.xml"/><Relationship Id="rId121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5" Type="http://schemas.openxmlformats.org/officeDocument/2006/relationships/slide" Target="slides/slide22.xml"/><Relationship Id="rId46" Type="http://schemas.openxmlformats.org/officeDocument/2006/relationships/slide" Target="slides/slide43.xml"/><Relationship Id="rId67" Type="http://schemas.openxmlformats.org/officeDocument/2006/relationships/slide" Target="slides/slide64.xml"/><Relationship Id="rId116" Type="http://schemas.openxmlformats.org/officeDocument/2006/relationships/slide" Target="slides/slide113.xml"/><Relationship Id="rId20" Type="http://schemas.openxmlformats.org/officeDocument/2006/relationships/slide" Target="slides/slide17.xml"/><Relationship Id="rId41" Type="http://schemas.openxmlformats.org/officeDocument/2006/relationships/slide" Target="slides/slide38.xml"/><Relationship Id="rId62" Type="http://schemas.openxmlformats.org/officeDocument/2006/relationships/slide" Target="slides/slide59.xml"/><Relationship Id="rId83" Type="http://schemas.openxmlformats.org/officeDocument/2006/relationships/slide" Target="slides/slide80.xml"/><Relationship Id="rId88" Type="http://schemas.openxmlformats.org/officeDocument/2006/relationships/slide" Target="slides/slide85.xml"/><Relationship Id="rId111" Type="http://schemas.openxmlformats.org/officeDocument/2006/relationships/slide" Target="slides/slide108.xml"/><Relationship Id="rId15" Type="http://schemas.openxmlformats.org/officeDocument/2006/relationships/slide" Target="slides/slide12.xml"/><Relationship Id="rId36" Type="http://schemas.openxmlformats.org/officeDocument/2006/relationships/slide" Target="slides/slide33.xml"/><Relationship Id="rId57" Type="http://schemas.openxmlformats.org/officeDocument/2006/relationships/slide" Target="slides/slide54.xml"/><Relationship Id="rId106" Type="http://schemas.openxmlformats.org/officeDocument/2006/relationships/slide" Target="slides/slide103.xml"/><Relationship Id="rId10" Type="http://schemas.openxmlformats.org/officeDocument/2006/relationships/slide" Target="slides/slide7.xml"/><Relationship Id="rId31" Type="http://schemas.openxmlformats.org/officeDocument/2006/relationships/slide" Target="slides/slide28.xml"/><Relationship Id="rId52" Type="http://schemas.openxmlformats.org/officeDocument/2006/relationships/slide" Target="slides/slide49.xml"/><Relationship Id="rId73" Type="http://schemas.openxmlformats.org/officeDocument/2006/relationships/slide" Target="slides/slide70.xml"/><Relationship Id="rId78" Type="http://schemas.openxmlformats.org/officeDocument/2006/relationships/slide" Target="slides/slide75.xml"/><Relationship Id="rId94" Type="http://schemas.openxmlformats.org/officeDocument/2006/relationships/slide" Target="slides/slide91.xml"/><Relationship Id="rId99" Type="http://schemas.openxmlformats.org/officeDocument/2006/relationships/slide" Target="slides/slide96.xml"/><Relationship Id="rId101" Type="http://schemas.openxmlformats.org/officeDocument/2006/relationships/slide" Target="slides/slide98.xml"/><Relationship Id="rId122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56.xml"/><Relationship Id="rId1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7" Type="http://schemas.openxmlformats.org/officeDocument/2006/relationships/image" Target="../media/image21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20.wmf"/><Relationship Id="rId5" Type="http://schemas.openxmlformats.org/officeDocument/2006/relationships/image" Target="../media/image19.wmf"/><Relationship Id="rId4" Type="http://schemas.openxmlformats.org/officeDocument/2006/relationships/image" Target="../media/image10.w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image" Target="../media/image27.wmf"/><Relationship Id="rId7" Type="http://schemas.openxmlformats.org/officeDocument/2006/relationships/image" Target="../media/image31.wmf"/><Relationship Id="rId12" Type="http://schemas.openxmlformats.org/officeDocument/2006/relationships/image" Target="../media/image36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6" Type="http://schemas.openxmlformats.org/officeDocument/2006/relationships/image" Target="../media/image30.wmf"/><Relationship Id="rId11" Type="http://schemas.openxmlformats.org/officeDocument/2006/relationships/image" Target="../media/image35.wmf"/><Relationship Id="rId5" Type="http://schemas.openxmlformats.org/officeDocument/2006/relationships/image" Target="../media/image29.wmf"/><Relationship Id="rId10" Type="http://schemas.openxmlformats.org/officeDocument/2006/relationships/image" Target="../media/image34.wmf"/><Relationship Id="rId4" Type="http://schemas.openxmlformats.org/officeDocument/2006/relationships/image" Target="../media/image28.wmf"/><Relationship Id="rId9" Type="http://schemas.openxmlformats.org/officeDocument/2006/relationships/image" Target="../media/image33.wmf"/></Relationships>
</file>

<file path=ppt/drawings/_rels/vmlDrawing12.vml.rels><?xml version="1.0" encoding="UTF-8" standalone="yes"?>
<Relationships xmlns="http://schemas.openxmlformats.org/package/2006/relationships"><Relationship Id="rId8" Type="http://schemas.openxmlformats.org/officeDocument/2006/relationships/image" Target="../media/image40.wmf"/><Relationship Id="rId3" Type="http://schemas.openxmlformats.org/officeDocument/2006/relationships/image" Target="../media/image37.wmf"/><Relationship Id="rId7" Type="http://schemas.openxmlformats.org/officeDocument/2006/relationships/image" Target="../media/image39.wmf"/><Relationship Id="rId12" Type="http://schemas.openxmlformats.org/officeDocument/2006/relationships/image" Target="../media/image44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38.wmf"/><Relationship Id="rId11" Type="http://schemas.openxmlformats.org/officeDocument/2006/relationships/image" Target="../media/image43.wmf"/><Relationship Id="rId5" Type="http://schemas.openxmlformats.org/officeDocument/2006/relationships/image" Target="../media/image12.wmf"/><Relationship Id="rId10" Type="http://schemas.openxmlformats.org/officeDocument/2006/relationships/image" Target="../media/image42.wmf"/><Relationship Id="rId4" Type="http://schemas.openxmlformats.org/officeDocument/2006/relationships/image" Target="../media/image11.wmf"/><Relationship Id="rId9" Type="http://schemas.openxmlformats.org/officeDocument/2006/relationships/image" Target="../media/image41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7" Type="http://schemas.openxmlformats.org/officeDocument/2006/relationships/image" Target="../media/image51.wmf"/><Relationship Id="rId2" Type="http://schemas.openxmlformats.org/officeDocument/2006/relationships/image" Target="../media/image46.wmf"/><Relationship Id="rId1" Type="http://schemas.openxmlformats.org/officeDocument/2006/relationships/image" Target="../media/image45.wmf"/><Relationship Id="rId6" Type="http://schemas.openxmlformats.org/officeDocument/2006/relationships/image" Target="../media/image50.wmf"/><Relationship Id="rId5" Type="http://schemas.openxmlformats.org/officeDocument/2006/relationships/image" Target="../media/image49.wmf"/><Relationship Id="rId4" Type="http://schemas.openxmlformats.org/officeDocument/2006/relationships/image" Target="../media/image48.wmf"/></Relationships>
</file>

<file path=ppt/drawings/_rels/vmlDrawing14.vml.rels><?xml version="1.0" encoding="UTF-8" standalone="yes"?>
<Relationships xmlns="http://schemas.openxmlformats.org/package/2006/relationships"><Relationship Id="rId8" Type="http://schemas.openxmlformats.org/officeDocument/2006/relationships/image" Target="../media/image57.wmf"/><Relationship Id="rId3" Type="http://schemas.openxmlformats.org/officeDocument/2006/relationships/image" Target="../media/image52.wmf"/><Relationship Id="rId7" Type="http://schemas.openxmlformats.org/officeDocument/2006/relationships/image" Target="../media/image56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6" Type="http://schemas.openxmlformats.org/officeDocument/2006/relationships/image" Target="../media/image55.wmf"/><Relationship Id="rId5" Type="http://schemas.openxmlformats.org/officeDocument/2006/relationships/image" Target="../media/image54.wmf"/><Relationship Id="rId4" Type="http://schemas.openxmlformats.org/officeDocument/2006/relationships/image" Target="../media/image53.wmf"/></Relationships>
</file>

<file path=ppt/drawings/_rels/vmlDrawing15.vml.rels><?xml version="1.0" encoding="UTF-8" standalone="yes"?>
<Relationships xmlns="http://schemas.openxmlformats.org/package/2006/relationships"><Relationship Id="rId8" Type="http://schemas.openxmlformats.org/officeDocument/2006/relationships/image" Target="../media/image65.wmf"/><Relationship Id="rId3" Type="http://schemas.openxmlformats.org/officeDocument/2006/relationships/image" Target="../media/image60.wmf"/><Relationship Id="rId7" Type="http://schemas.openxmlformats.org/officeDocument/2006/relationships/image" Target="../media/image64.wmf"/><Relationship Id="rId2" Type="http://schemas.openxmlformats.org/officeDocument/2006/relationships/image" Target="../media/image59.wmf"/><Relationship Id="rId1" Type="http://schemas.openxmlformats.org/officeDocument/2006/relationships/image" Target="../media/image58.wmf"/><Relationship Id="rId6" Type="http://schemas.openxmlformats.org/officeDocument/2006/relationships/image" Target="../media/image63.wmf"/><Relationship Id="rId5" Type="http://schemas.openxmlformats.org/officeDocument/2006/relationships/image" Target="../media/image62.wmf"/><Relationship Id="rId4" Type="http://schemas.openxmlformats.org/officeDocument/2006/relationships/image" Target="../media/image61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60.wmf"/><Relationship Id="rId2" Type="http://schemas.openxmlformats.org/officeDocument/2006/relationships/image" Target="../media/image59.wmf"/><Relationship Id="rId1" Type="http://schemas.openxmlformats.org/officeDocument/2006/relationships/image" Target="../media/image58.wmf"/><Relationship Id="rId6" Type="http://schemas.openxmlformats.org/officeDocument/2006/relationships/image" Target="../media/image63.wmf"/><Relationship Id="rId5" Type="http://schemas.openxmlformats.org/officeDocument/2006/relationships/image" Target="../media/image62.wmf"/><Relationship Id="rId4" Type="http://schemas.openxmlformats.org/officeDocument/2006/relationships/image" Target="../media/image61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68.wmf"/><Relationship Id="rId7" Type="http://schemas.openxmlformats.org/officeDocument/2006/relationships/image" Target="../media/image72.wmf"/><Relationship Id="rId2" Type="http://schemas.openxmlformats.org/officeDocument/2006/relationships/image" Target="../media/image67.wmf"/><Relationship Id="rId1" Type="http://schemas.openxmlformats.org/officeDocument/2006/relationships/image" Target="../media/image66.wmf"/><Relationship Id="rId6" Type="http://schemas.openxmlformats.org/officeDocument/2006/relationships/image" Target="../media/image71.wmf"/><Relationship Id="rId5" Type="http://schemas.openxmlformats.org/officeDocument/2006/relationships/image" Target="../media/image70.wmf"/><Relationship Id="rId4" Type="http://schemas.openxmlformats.org/officeDocument/2006/relationships/image" Target="../media/image69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75.wmf"/><Relationship Id="rId2" Type="http://schemas.openxmlformats.org/officeDocument/2006/relationships/image" Target="../media/image74.wmf"/><Relationship Id="rId1" Type="http://schemas.openxmlformats.org/officeDocument/2006/relationships/image" Target="../media/image73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68.wmf"/><Relationship Id="rId2" Type="http://schemas.openxmlformats.org/officeDocument/2006/relationships/image" Target="../media/image77.wmf"/><Relationship Id="rId1" Type="http://schemas.openxmlformats.org/officeDocument/2006/relationships/image" Target="../media/image76.wmf"/><Relationship Id="rId6" Type="http://schemas.openxmlformats.org/officeDocument/2006/relationships/image" Target="../media/image78.wmf"/><Relationship Id="rId5" Type="http://schemas.openxmlformats.org/officeDocument/2006/relationships/image" Target="../media/image70.wmf"/><Relationship Id="rId4" Type="http://schemas.openxmlformats.org/officeDocument/2006/relationships/image" Target="../media/image6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0.vml.rels><?xml version="1.0" encoding="UTF-8" standalone="yes"?>
<Relationships xmlns="http://schemas.openxmlformats.org/package/2006/relationships"><Relationship Id="rId8" Type="http://schemas.openxmlformats.org/officeDocument/2006/relationships/image" Target="../media/image86.wmf"/><Relationship Id="rId13" Type="http://schemas.openxmlformats.org/officeDocument/2006/relationships/image" Target="../media/image91.wmf"/><Relationship Id="rId3" Type="http://schemas.openxmlformats.org/officeDocument/2006/relationships/image" Target="../media/image81.wmf"/><Relationship Id="rId7" Type="http://schemas.openxmlformats.org/officeDocument/2006/relationships/image" Target="../media/image85.wmf"/><Relationship Id="rId12" Type="http://schemas.openxmlformats.org/officeDocument/2006/relationships/image" Target="../media/image90.wmf"/><Relationship Id="rId2" Type="http://schemas.openxmlformats.org/officeDocument/2006/relationships/image" Target="../media/image80.wmf"/><Relationship Id="rId16" Type="http://schemas.openxmlformats.org/officeDocument/2006/relationships/image" Target="../media/image94.wmf"/><Relationship Id="rId1" Type="http://schemas.openxmlformats.org/officeDocument/2006/relationships/image" Target="../media/image79.wmf"/><Relationship Id="rId6" Type="http://schemas.openxmlformats.org/officeDocument/2006/relationships/image" Target="../media/image84.wmf"/><Relationship Id="rId11" Type="http://schemas.openxmlformats.org/officeDocument/2006/relationships/image" Target="../media/image89.wmf"/><Relationship Id="rId5" Type="http://schemas.openxmlformats.org/officeDocument/2006/relationships/image" Target="../media/image83.wmf"/><Relationship Id="rId15" Type="http://schemas.openxmlformats.org/officeDocument/2006/relationships/image" Target="../media/image93.wmf"/><Relationship Id="rId10" Type="http://schemas.openxmlformats.org/officeDocument/2006/relationships/image" Target="../media/image88.wmf"/><Relationship Id="rId4" Type="http://schemas.openxmlformats.org/officeDocument/2006/relationships/image" Target="../media/image82.wmf"/><Relationship Id="rId9" Type="http://schemas.openxmlformats.org/officeDocument/2006/relationships/image" Target="../media/image87.wmf"/><Relationship Id="rId14" Type="http://schemas.openxmlformats.org/officeDocument/2006/relationships/image" Target="../media/image92.wmf"/></Relationships>
</file>

<file path=ppt/drawings/_rels/vmlDrawing2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6.wmf"/><Relationship Id="rId3" Type="http://schemas.openxmlformats.org/officeDocument/2006/relationships/image" Target="../media/image81.wmf"/><Relationship Id="rId7" Type="http://schemas.openxmlformats.org/officeDocument/2006/relationships/image" Target="../media/image85.wmf"/><Relationship Id="rId2" Type="http://schemas.openxmlformats.org/officeDocument/2006/relationships/image" Target="../media/image80.wmf"/><Relationship Id="rId1" Type="http://schemas.openxmlformats.org/officeDocument/2006/relationships/image" Target="../media/image79.wmf"/><Relationship Id="rId6" Type="http://schemas.openxmlformats.org/officeDocument/2006/relationships/image" Target="../media/image84.wmf"/><Relationship Id="rId5" Type="http://schemas.openxmlformats.org/officeDocument/2006/relationships/image" Target="../media/image83.wmf"/><Relationship Id="rId4" Type="http://schemas.openxmlformats.org/officeDocument/2006/relationships/image" Target="../media/image82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7.wmf"/><Relationship Id="rId2" Type="http://schemas.openxmlformats.org/officeDocument/2006/relationships/image" Target="../media/image96.wmf"/><Relationship Id="rId1" Type="http://schemas.openxmlformats.org/officeDocument/2006/relationships/image" Target="../media/image95.wmf"/><Relationship Id="rId6" Type="http://schemas.openxmlformats.org/officeDocument/2006/relationships/image" Target="../media/image100.wmf"/><Relationship Id="rId5" Type="http://schemas.openxmlformats.org/officeDocument/2006/relationships/image" Target="../media/image99.wmf"/><Relationship Id="rId4" Type="http://schemas.openxmlformats.org/officeDocument/2006/relationships/image" Target="../media/image98.wmf"/></Relationships>
</file>

<file path=ppt/drawings/_rels/vmlDrawing23.vml.rels><?xml version="1.0" encoding="UTF-8" standalone="yes"?>
<Relationships xmlns="http://schemas.openxmlformats.org/package/2006/relationships"><Relationship Id="rId8" Type="http://schemas.openxmlformats.org/officeDocument/2006/relationships/image" Target="../media/image94.wmf"/><Relationship Id="rId13" Type="http://schemas.openxmlformats.org/officeDocument/2006/relationships/image" Target="../media/image99.wmf"/><Relationship Id="rId3" Type="http://schemas.openxmlformats.org/officeDocument/2006/relationships/image" Target="../media/image89.wmf"/><Relationship Id="rId7" Type="http://schemas.openxmlformats.org/officeDocument/2006/relationships/image" Target="../media/image93.wmf"/><Relationship Id="rId12" Type="http://schemas.openxmlformats.org/officeDocument/2006/relationships/image" Target="../media/image98.wmf"/><Relationship Id="rId2" Type="http://schemas.openxmlformats.org/officeDocument/2006/relationships/image" Target="../media/image88.wmf"/><Relationship Id="rId1" Type="http://schemas.openxmlformats.org/officeDocument/2006/relationships/image" Target="../media/image87.wmf"/><Relationship Id="rId6" Type="http://schemas.openxmlformats.org/officeDocument/2006/relationships/image" Target="../media/image92.wmf"/><Relationship Id="rId11" Type="http://schemas.openxmlformats.org/officeDocument/2006/relationships/image" Target="../media/image97.wmf"/><Relationship Id="rId5" Type="http://schemas.openxmlformats.org/officeDocument/2006/relationships/image" Target="../media/image91.wmf"/><Relationship Id="rId10" Type="http://schemas.openxmlformats.org/officeDocument/2006/relationships/image" Target="../media/image96.wmf"/><Relationship Id="rId4" Type="http://schemas.openxmlformats.org/officeDocument/2006/relationships/image" Target="../media/image90.wmf"/><Relationship Id="rId9" Type="http://schemas.openxmlformats.org/officeDocument/2006/relationships/image" Target="../media/image95.wmf"/><Relationship Id="rId14" Type="http://schemas.openxmlformats.org/officeDocument/2006/relationships/image" Target="../media/image100.wmf"/></Relationships>
</file>

<file path=ppt/drawings/_rels/vmlDrawing24.vml.rels><?xml version="1.0" encoding="UTF-8" standalone="yes"?>
<Relationships xmlns="http://schemas.openxmlformats.org/package/2006/relationships"><Relationship Id="rId3" Type="http://schemas.openxmlformats.org/officeDocument/2006/relationships/image" Target="../media/image97.wmf"/><Relationship Id="rId2" Type="http://schemas.openxmlformats.org/officeDocument/2006/relationships/image" Target="../media/image96.wmf"/><Relationship Id="rId1" Type="http://schemas.openxmlformats.org/officeDocument/2006/relationships/image" Target="../media/image95.wmf"/><Relationship Id="rId6" Type="http://schemas.openxmlformats.org/officeDocument/2006/relationships/image" Target="../media/image100.wmf"/><Relationship Id="rId5" Type="http://schemas.openxmlformats.org/officeDocument/2006/relationships/image" Target="../media/image99.wmf"/><Relationship Id="rId4" Type="http://schemas.openxmlformats.org/officeDocument/2006/relationships/image" Target="../media/image98.wmf"/></Relationships>
</file>

<file path=ppt/drawings/_rels/vmlDrawing25.vml.rels><?xml version="1.0" encoding="UTF-8" standalone="yes"?>
<Relationships xmlns="http://schemas.openxmlformats.org/package/2006/relationships"><Relationship Id="rId8" Type="http://schemas.openxmlformats.org/officeDocument/2006/relationships/image" Target="../media/image89.wmf"/><Relationship Id="rId13" Type="http://schemas.openxmlformats.org/officeDocument/2006/relationships/image" Target="../media/image94.wmf"/><Relationship Id="rId3" Type="http://schemas.openxmlformats.org/officeDocument/2006/relationships/image" Target="../media/image81.wmf"/><Relationship Id="rId7" Type="http://schemas.openxmlformats.org/officeDocument/2006/relationships/image" Target="../media/image88.wmf"/><Relationship Id="rId12" Type="http://schemas.openxmlformats.org/officeDocument/2006/relationships/image" Target="../media/image93.wmf"/><Relationship Id="rId2" Type="http://schemas.openxmlformats.org/officeDocument/2006/relationships/image" Target="../media/image80.wmf"/><Relationship Id="rId16" Type="http://schemas.openxmlformats.org/officeDocument/2006/relationships/image" Target="../media/image104.wmf"/><Relationship Id="rId1" Type="http://schemas.openxmlformats.org/officeDocument/2006/relationships/image" Target="../media/image79.wmf"/><Relationship Id="rId6" Type="http://schemas.openxmlformats.org/officeDocument/2006/relationships/image" Target="../media/image87.wmf"/><Relationship Id="rId11" Type="http://schemas.openxmlformats.org/officeDocument/2006/relationships/image" Target="../media/image92.wmf"/><Relationship Id="rId5" Type="http://schemas.openxmlformats.org/officeDocument/2006/relationships/image" Target="../media/image101.wmf"/><Relationship Id="rId15" Type="http://schemas.openxmlformats.org/officeDocument/2006/relationships/image" Target="../media/image103.wmf"/><Relationship Id="rId10" Type="http://schemas.openxmlformats.org/officeDocument/2006/relationships/image" Target="../media/image91.wmf"/><Relationship Id="rId4" Type="http://schemas.openxmlformats.org/officeDocument/2006/relationships/image" Target="../media/image82.wmf"/><Relationship Id="rId9" Type="http://schemas.openxmlformats.org/officeDocument/2006/relationships/image" Target="../media/image90.wmf"/><Relationship Id="rId14" Type="http://schemas.openxmlformats.org/officeDocument/2006/relationships/image" Target="../media/image102.wmf"/></Relationships>
</file>

<file path=ppt/drawings/_rels/vmlDrawing2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7.wmf"/><Relationship Id="rId2" Type="http://schemas.openxmlformats.org/officeDocument/2006/relationships/image" Target="../media/image106.wmf"/><Relationship Id="rId1" Type="http://schemas.openxmlformats.org/officeDocument/2006/relationships/image" Target="../media/image105.wmf"/><Relationship Id="rId4" Type="http://schemas.openxmlformats.org/officeDocument/2006/relationships/image" Target="../media/image108.wmf"/></Relationships>
</file>

<file path=ppt/drawings/_rels/vmlDrawing2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0.wmf"/><Relationship Id="rId1" Type="http://schemas.openxmlformats.org/officeDocument/2006/relationships/image" Target="../media/image109.wmf"/></Relationships>
</file>

<file path=ppt/drawings/_rels/vmlDrawing2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0.wmf"/><Relationship Id="rId1" Type="http://schemas.openxmlformats.org/officeDocument/2006/relationships/image" Target="../media/image109.wmf"/></Relationships>
</file>

<file path=ppt/drawings/_rels/vmlDrawing2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3.wmf"/><Relationship Id="rId2" Type="http://schemas.openxmlformats.org/officeDocument/2006/relationships/image" Target="../media/image112.wmf"/><Relationship Id="rId1" Type="http://schemas.openxmlformats.org/officeDocument/2006/relationships/image" Target="../media/image111.wmf"/><Relationship Id="rId5" Type="http://schemas.openxmlformats.org/officeDocument/2006/relationships/image" Target="../media/image115.wmf"/><Relationship Id="rId4" Type="http://schemas.openxmlformats.org/officeDocument/2006/relationships/image" Target="../media/image11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0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5.wmf"/><Relationship Id="rId1" Type="http://schemas.openxmlformats.org/officeDocument/2006/relationships/image" Target="../media/image114.wmf"/></Relationships>
</file>

<file path=ppt/drawings/_rels/vmlDrawing3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3.wmf"/><Relationship Id="rId2" Type="http://schemas.openxmlformats.org/officeDocument/2006/relationships/image" Target="../media/image112.wmf"/><Relationship Id="rId1" Type="http://schemas.openxmlformats.org/officeDocument/2006/relationships/image" Target="../media/image111.wmf"/><Relationship Id="rId5" Type="http://schemas.openxmlformats.org/officeDocument/2006/relationships/image" Target="../media/image117.wmf"/><Relationship Id="rId4" Type="http://schemas.openxmlformats.org/officeDocument/2006/relationships/image" Target="../media/image116.wmf"/></Relationships>
</file>

<file path=ppt/drawings/_rels/vmlDrawing3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7.wmf"/><Relationship Id="rId1" Type="http://schemas.openxmlformats.org/officeDocument/2006/relationships/image" Target="../media/image116.wmf"/></Relationships>
</file>

<file path=ppt/drawings/_rels/vmlDrawing3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3.wmf"/><Relationship Id="rId2" Type="http://schemas.openxmlformats.org/officeDocument/2006/relationships/image" Target="../media/image112.wmf"/><Relationship Id="rId1" Type="http://schemas.openxmlformats.org/officeDocument/2006/relationships/image" Target="../media/image111.wmf"/><Relationship Id="rId5" Type="http://schemas.openxmlformats.org/officeDocument/2006/relationships/image" Target="../media/image117.wmf"/><Relationship Id="rId4" Type="http://schemas.openxmlformats.org/officeDocument/2006/relationships/image" Target="../media/image116.wmf"/></Relationships>
</file>

<file path=ppt/drawings/_rels/vmlDrawing3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3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8.wmf"/></Relationships>
</file>

<file path=ppt/drawings/_rels/vmlDrawing3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9.wmf"/></Relationships>
</file>

<file path=ppt/drawings/_rels/vmlDrawing3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0.wmf"/><Relationship Id="rId2" Type="http://schemas.openxmlformats.org/officeDocument/2006/relationships/image" Target="../media/image109.wmf"/><Relationship Id="rId1" Type="http://schemas.openxmlformats.org/officeDocument/2006/relationships/image" Target="../media/image20.wmf"/></Relationships>
</file>

<file path=ppt/drawings/_rels/vmlDrawing3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3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4" Type="http://schemas.openxmlformats.org/officeDocument/2006/relationships/image" Target="../media/image8.wmf"/></Relationships>
</file>

<file path=ppt/drawings/_rels/vmlDrawing4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41.vml.rels><?xml version="1.0" encoding="UTF-8" standalone="yes"?>
<Relationships xmlns="http://schemas.openxmlformats.org/package/2006/relationships"><Relationship Id="rId8" Type="http://schemas.openxmlformats.org/officeDocument/2006/relationships/image" Target="../media/image71.wmf"/><Relationship Id="rId3" Type="http://schemas.openxmlformats.org/officeDocument/2006/relationships/image" Target="../media/image66.wmf"/><Relationship Id="rId7" Type="http://schemas.openxmlformats.org/officeDocument/2006/relationships/image" Target="../media/image70.wmf"/><Relationship Id="rId2" Type="http://schemas.openxmlformats.org/officeDocument/2006/relationships/image" Target="../media/image77.wmf"/><Relationship Id="rId1" Type="http://schemas.openxmlformats.org/officeDocument/2006/relationships/image" Target="../media/image76.wmf"/><Relationship Id="rId6" Type="http://schemas.openxmlformats.org/officeDocument/2006/relationships/image" Target="../media/image69.wmf"/><Relationship Id="rId5" Type="http://schemas.openxmlformats.org/officeDocument/2006/relationships/image" Target="../media/image68.wmf"/><Relationship Id="rId4" Type="http://schemas.openxmlformats.org/officeDocument/2006/relationships/image" Target="../media/image67.wmf"/><Relationship Id="rId9" Type="http://schemas.openxmlformats.org/officeDocument/2006/relationships/image" Target="../media/image72.wmf"/></Relationships>
</file>

<file path=ppt/drawings/_rels/vmlDrawing4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5.wmf"/><Relationship Id="rId7" Type="http://schemas.openxmlformats.org/officeDocument/2006/relationships/image" Target="../media/image123.wmf"/><Relationship Id="rId2" Type="http://schemas.openxmlformats.org/officeDocument/2006/relationships/image" Target="../media/image74.wmf"/><Relationship Id="rId1" Type="http://schemas.openxmlformats.org/officeDocument/2006/relationships/image" Target="../media/image73.wmf"/><Relationship Id="rId6" Type="http://schemas.openxmlformats.org/officeDocument/2006/relationships/image" Target="../media/image122.wmf"/><Relationship Id="rId5" Type="http://schemas.openxmlformats.org/officeDocument/2006/relationships/image" Target="../media/image121.wmf"/><Relationship Id="rId4" Type="http://schemas.openxmlformats.org/officeDocument/2006/relationships/image" Target="../media/image120.wmf"/></Relationships>
</file>

<file path=ppt/drawings/_rels/vmlDrawing43.vml.rels><?xml version="1.0" encoding="UTF-8" standalone="yes"?>
<Relationships xmlns="http://schemas.openxmlformats.org/package/2006/relationships"><Relationship Id="rId8" Type="http://schemas.openxmlformats.org/officeDocument/2006/relationships/image" Target="../media/image86.wmf"/><Relationship Id="rId13" Type="http://schemas.openxmlformats.org/officeDocument/2006/relationships/image" Target="../media/image91.wmf"/><Relationship Id="rId3" Type="http://schemas.openxmlformats.org/officeDocument/2006/relationships/image" Target="../media/image81.wmf"/><Relationship Id="rId7" Type="http://schemas.openxmlformats.org/officeDocument/2006/relationships/image" Target="../media/image85.wmf"/><Relationship Id="rId12" Type="http://schemas.openxmlformats.org/officeDocument/2006/relationships/image" Target="../media/image90.wmf"/><Relationship Id="rId2" Type="http://schemas.openxmlformats.org/officeDocument/2006/relationships/image" Target="../media/image80.wmf"/><Relationship Id="rId16" Type="http://schemas.openxmlformats.org/officeDocument/2006/relationships/image" Target="../media/image94.wmf"/><Relationship Id="rId1" Type="http://schemas.openxmlformats.org/officeDocument/2006/relationships/image" Target="../media/image79.wmf"/><Relationship Id="rId6" Type="http://schemas.openxmlformats.org/officeDocument/2006/relationships/image" Target="../media/image84.wmf"/><Relationship Id="rId11" Type="http://schemas.openxmlformats.org/officeDocument/2006/relationships/image" Target="../media/image89.wmf"/><Relationship Id="rId5" Type="http://schemas.openxmlformats.org/officeDocument/2006/relationships/image" Target="../media/image83.wmf"/><Relationship Id="rId15" Type="http://schemas.openxmlformats.org/officeDocument/2006/relationships/image" Target="../media/image93.wmf"/><Relationship Id="rId10" Type="http://schemas.openxmlformats.org/officeDocument/2006/relationships/image" Target="../media/image88.wmf"/><Relationship Id="rId4" Type="http://schemas.openxmlformats.org/officeDocument/2006/relationships/image" Target="../media/image82.wmf"/><Relationship Id="rId9" Type="http://schemas.openxmlformats.org/officeDocument/2006/relationships/image" Target="../media/image87.wmf"/><Relationship Id="rId14" Type="http://schemas.openxmlformats.org/officeDocument/2006/relationships/image" Target="../media/image92.wmf"/></Relationships>
</file>

<file path=ppt/drawings/_rels/vmlDrawing44.vml.rels><?xml version="1.0" encoding="UTF-8" standalone="yes"?>
<Relationships xmlns="http://schemas.openxmlformats.org/package/2006/relationships"><Relationship Id="rId8" Type="http://schemas.openxmlformats.org/officeDocument/2006/relationships/image" Target="../media/image86.wmf"/><Relationship Id="rId3" Type="http://schemas.openxmlformats.org/officeDocument/2006/relationships/image" Target="../media/image81.wmf"/><Relationship Id="rId7" Type="http://schemas.openxmlformats.org/officeDocument/2006/relationships/image" Target="../media/image85.wmf"/><Relationship Id="rId2" Type="http://schemas.openxmlformats.org/officeDocument/2006/relationships/image" Target="../media/image80.wmf"/><Relationship Id="rId1" Type="http://schemas.openxmlformats.org/officeDocument/2006/relationships/image" Target="../media/image79.wmf"/><Relationship Id="rId6" Type="http://schemas.openxmlformats.org/officeDocument/2006/relationships/image" Target="../media/image84.wmf"/><Relationship Id="rId5" Type="http://schemas.openxmlformats.org/officeDocument/2006/relationships/image" Target="../media/image83.wmf"/><Relationship Id="rId4" Type="http://schemas.openxmlformats.org/officeDocument/2006/relationships/image" Target="../media/image82.wmf"/></Relationships>
</file>

<file path=ppt/drawings/_rels/vmlDrawing45.vml.rels><?xml version="1.0" encoding="UTF-8" standalone="yes"?>
<Relationships xmlns="http://schemas.openxmlformats.org/package/2006/relationships"><Relationship Id="rId3" Type="http://schemas.openxmlformats.org/officeDocument/2006/relationships/image" Target="../media/image97.wmf"/><Relationship Id="rId2" Type="http://schemas.openxmlformats.org/officeDocument/2006/relationships/image" Target="../media/image96.wmf"/><Relationship Id="rId1" Type="http://schemas.openxmlformats.org/officeDocument/2006/relationships/image" Target="../media/image95.wmf"/><Relationship Id="rId6" Type="http://schemas.openxmlformats.org/officeDocument/2006/relationships/image" Target="../media/image100.wmf"/><Relationship Id="rId5" Type="http://schemas.openxmlformats.org/officeDocument/2006/relationships/image" Target="../media/image99.wmf"/><Relationship Id="rId4" Type="http://schemas.openxmlformats.org/officeDocument/2006/relationships/image" Target="../media/image98.wmf"/></Relationships>
</file>

<file path=ppt/drawings/_rels/vmlDrawing4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5.wmf"/><Relationship Id="rId1" Type="http://schemas.openxmlformats.org/officeDocument/2006/relationships/image" Target="../media/image124.wmf"/></Relationships>
</file>

<file path=ppt/drawings/_rels/vmlDrawing4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5.wmf"/><Relationship Id="rId1" Type="http://schemas.openxmlformats.org/officeDocument/2006/relationships/image" Target="../media/image124.wmf"/></Relationships>
</file>

<file path=ppt/drawings/_rels/vmlDrawing48.vml.rels><?xml version="1.0" encoding="UTF-8" standalone="yes"?>
<Relationships xmlns="http://schemas.openxmlformats.org/package/2006/relationships"><Relationship Id="rId8" Type="http://schemas.openxmlformats.org/officeDocument/2006/relationships/image" Target="../media/image94.wmf"/><Relationship Id="rId3" Type="http://schemas.openxmlformats.org/officeDocument/2006/relationships/image" Target="../media/image89.wmf"/><Relationship Id="rId7" Type="http://schemas.openxmlformats.org/officeDocument/2006/relationships/image" Target="../media/image93.wmf"/><Relationship Id="rId12" Type="http://schemas.openxmlformats.org/officeDocument/2006/relationships/image" Target="../media/image98.wmf"/><Relationship Id="rId2" Type="http://schemas.openxmlformats.org/officeDocument/2006/relationships/image" Target="../media/image88.wmf"/><Relationship Id="rId1" Type="http://schemas.openxmlformats.org/officeDocument/2006/relationships/image" Target="../media/image87.wmf"/><Relationship Id="rId6" Type="http://schemas.openxmlformats.org/officeDocument/2006/relationships/image" Target="../media/image92.wmf"/><Relationship Id="rId11" Type="http://schemas.openxmlformats.org/officeDocument/2006/relationships/image" Target="../media/image97.wmf"/><Relationship Id="rId5" Type="http://schemas.openxmlformats.org/officeDocument/2006/relationships/image" Target="../media/image91.wmf"/><Relationship Id="rId10" Type="http://schemas.openxmlformats.org/officeDocument/2006/relationships/image" Target="../media/image96.wmf"/><Relationship Id="rId4" Type="http://schemas.openxmlformats.org/officeDocument/2006/relationships/image" Target="../media/image90.wmf"/><Relationship Id="rId9" Type="http://schemas.openxmlformats.org/officeDocument/2006/relationships/image" Target="../media/image95.wmf"/></Relationships>
</file>

<file path=ppt/drawings/_rels/vmlDrawing49.vml.rels><?xml version="1.0" encoding="UTF-8" standalone="yes"?>
<Relationships xmlns="http://schemas.openxmlformats.org/package/2006/relationships"><Relationship Id="rId8" Type="http://schemas.openxmlformats.org/officeDocument/2006/relationships/image" Target="../media/image89.wmf"/><Relationship Id="rId13" Type="http://schemas.openxmlformats.org/officeDocument/2006/relationships/image" Target="../media/image94.wmf"/><Relationship Id="rId3" Type="http://schemas.openxmlformats.org/officeDocument/2006/relationships/image" Target="../media/image81.wmf"/><Relationship Id="rId7" Type="http://schemas.openxmlformats.org/officeDocument/2006/relationships/image" Target="../media/image88.wmf"/><Relationship Id="rId12" Type="http://schemas.openxmlformats.org/officeDocument/2006/relationships/image" Target="../media/image93.wmf"/><Relationship Id="rId2" Type="http://schemas.openxmlformats.org/officeDocument/2006/relationships/image" Target="../media/image80.wmf"/><Relationship Id="rId16" Type="http://schemas.openxmlformats.org/officeDocument/2006/relationships/image" Target="../media/image104.wmf"/><Relationship Id="rId1" Type="http://schemas.openxmlformats.org/officeDocument/2006/relationships/image" Target="../media/image79.wmf"/><Relationship Id="rId6" Type="http://schemas.openxmlformats.org/officeDocument/2006/relationships/image" Target="../media/image87.wmf"/><Relationship Id="rId11" Type="http://schemas.openxmlformats.org/officeDocument/2006/relationships/image" Target="../media/image92.wmf"/><Relationship Id="rId5" Type="http://schemas.openxmlformats.org/officeDocument/2006/relationships/image" Target="../media/image101.wmf"/><Relationship Id="rId15" Type="http://schemas.openxmlformats.org/officeDocument/2006/relationships/image" Target="../media/image103.wmf"/><Relationship Id="rId10" Type="http://schemas.openxmlformats.org/officeDocument/2006/relationships/image" Target="../media/image91.wmf"/><Relationship Id="rId4" Type="http://schemas.openxmlformats.org/officeDocument/2006/relationships/image" Target="../media/image82.wmf"/><Relationship Id="rId9" Type="http://schemas.openxmlformats.org/officeDocument/2006/relationships/image" Target="../media/image90.wmf"/><Relationship Id="rId14" Type="http://schemas.openxmlformats.org/officeDocument/2006/relationships/image" Target="../media/image102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image" Target="../media/image7.wmf"/><Relationship Id="rId7" Type="http://schemas.openxmlformats.org/officeDocument/2006/relationships/image" Target="../media/image11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5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6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4" Type="http://schemas.openxmlformats.org/officeDocument/2006/relationships/image" Target="../media/image16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4" Type="http://schemas.openxmlformats.org/officeDocument/2006/relationships/image" Target="../media/image10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7" Type="http://schemas.openxmlformats.org/officeDocument/2006/relationships/image" Target="../media/image22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6" Type="http://schemas.openxmlformats.org/officeDocument/2006/relationships/image" Target="../media/image17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7" Type="http://schemas.openxmlformats.org/officeDocument/2006/relationships/image" Target="../media/image10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6" Type="http://schemas.openxmlformats.org/officeDocument/2006/relationships/image" Target="../media/image9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68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68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68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012D3453-18CC-4BA5-A45C-35AE59162A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860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3FAB80F1-783B-451B-BDA5-8D549DDA016A}" type="slidenum">
              <a:rPr lang="en-US" sz="1200"/>
              <a:pPr/>
              <a:t>87</a:t>
            </a:fld>
            <a:endParaRPr lang="en-US" sz="1200"/>
          </a:p>
        </p:txBody>
      </p:sp>
      <p:sp>
        <p:nvSpPr>
          <p:cNvPr id="37891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7892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949526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8609CAA2-1A96-4104-AE51-73648FA38772}" type="slidenum">
              <a:rPr lang="en-US" sz="1200"/>
              <a:pPr/>
              <a:t>98</a:t>
            </a:fld>
            <a:endParaRPr lang="en-US" sz="1200"/>
          </a:p>
        </p:txBody>
      </p:sp>
      <p:sp>
        <p:nvSpPr>
          <p:cNvPr id="58371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8372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927083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0658F6C6-1D7C-4178-8FF5-D92E791F816E}" type="slidenum">
              <a:rPr lang="en-US" sz="1200"/>
              <a:pPr/>
              <a:t>99</a:t>
            </a:fld>
            <a:endParaRPr lang="en-US" sz="1200"/>
          </a:p>
        </p:txBody>
      </p:sp>
      <p:sp>
        <p:nvSpPr>
          <p:cNvPr id="60419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0420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32322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A70C21A5-18DC-4FB4-B17F-C7C2205148F2}" type="slidenum">
              <a:rPr lang="en-US" sz="1200"/>
              <a:pPr/>
              <a:t>88</a:t>
            </a:fld>
            <a:endParaRPr lang="en-US" sz="1200"/>
          </a:p>
        </p:txBody>
      </p:sp>
      <p:sp>
        <p:nvSpPr>
          <p:cNvPr id="39939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9940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046959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8AB00932-1985-48DA-B5F2-6D1EA7D5CB26}" type="slidenum">
              <a:rPr lang="en-US" sz="1200"/>
              <a:pPr/>
              <a:t>90</a:t>
            </a:fld>
            <a:endParaRPr lang="en-US" sz="1200"/>
          </a:p>
        </p:txBody>
      </p:sp>
      <p:sp>
        <p:nvSpPr>
          <p:cNvPr id="43011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3012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232310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F35DD982-5869-4237-9697-A90255C3204E}" type="slidenum">
              <a:rPr lang="en-US" sz="1200"/>
              <a:pPr/>
              <a:t>91</a:t>
            </a:fld>
            <a:endParaRPr lang="en-US" sz="1200"/>
          </a:p>
        </p:txBody>
      </p:sp>
      <p:sp>
        <p:nvSpPr>
          <p:cNvPr id="45059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5060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591384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986F57C5-1638-4A66-A87F-22E7DD9D8725}" type="slidenum">
              <a:rPr lang="en-US" sz="1200"/>
              <a:pPr/>
              <a:t>92</a:t>
            </a:fld>
            <a:endParaRPr lang="en-US" sz="1200"/>
          </a:p>
        </p:txBody>
      </p:sp>
      <p:sp>
        <p:nvSpPr>
          <p:cNvPr id="47107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7108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529287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CCF8B4CC-8E80-492C-8F59-A179CA6170A7}" type="slidenum">
              <a:rPr lang="en-US" sz="1200"/>
              <a:pPr/>
              <a:t>93</a:t>
            </a:fld>
            <a:endParaRPr lang="en-US" sz="1200"/>
          </a:p>
        </p:txBody>
      </p:sp>
      <p:sp>
        <p:nvSpPr>
          <p:cNvPr id="49155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9156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92615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03E7F5C4-CF7F-4219-B6EA-D42D2318A714}" type="slidenum">
              <a:rPr lang="en-US" sz="1200"/>
              <a:pPr/>
              <a:t>94</a:t>
            </a:fld>
            <a:endParaRPr lang="en-US" sz="1200"/>
          </a:p>
        </p:txBody>
      </p:sp>
      <p:sp>
        <p:nvSpPr>
          <p:cNvPr id="51203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04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115250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02BFE37C-72FF-4B8A-8648-47FA8BEE717E}" type="slidenum">
              <a:rPr lang="en-US" sz="1200"/>
              <a:pPr/>
              <a:t>96</a:t>
            </a:fld>
            <a:endParaRPr lang="en-US" sz="1200"/>
          </a:p>
        </p:txBody>
      </p:sp>
      <p:sp>
        <p:nvSpPr>
          <p:cNvPr id="54275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4276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36847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995FA108-727A-431D-AC11-45C38905CCFA}" type="slidenum">
              <a:rPr lang="en-US" sz="1200"/>
              <a:pPr/>
              <a:t>97</a:t>
            </a:fld>
            <a:endParaRPr lang="en-US" sz="1200"/>
          </a:p>
        </p:txBody>
      </p:sp>
      <p:sp>
        <p:nvSpPr>
          <p:cNvPr id="56323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6324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402585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7CA3CF-6584-468C-827B-4AAB255068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581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947564-7D93-4660-B977-16C8474E63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606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50D497-708F-477B-883C-92E7DD0633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6738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r>
              <a:rPr lang="en-US"/>
              <a:t>#</a:t>
            </a:r>
          </a:p>
        </p:txBody>
      </p:sp>
    </p:spTree>
    <p:extLst>
      <p:ext uri="{BB962C8B-B14F-4D97-AF65-F5344CB8AC3E}">
        <p14:creationId xmlns:p14="http://schemas.microsoft.com/office/powerpoint/2010/main" val="2005225929"/>
      </p:ext>
    </p:extLst>
  </p:cSld>
  <p:clrMapOvr>
    <a:masterClrMapping/>
  </p:clrMapOvr>
  <p:transition>
    <p:zo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r>
              <a:rPr lang="en-US"/>
              <a:t>#</a:t>
            </a:r>
          </a:p>
        </p:txBody>
      </p:sp>
    </p:spTree>
    <p:extLst>
      <p:ext uri="{BB962C8B-B14F-4D97-AF65-F5344CB8AC3E}">
        <p14:creationId xmlns:p14="http://schemas.microsoft.com/office/powerpoint/2010/main" val="1207923516"/>
      </p:ext>
    </p:extLst>
  </p:cSld>
  <p:clrMapOvr>
    <a:masterClrMapping/>
  </p:clrMapOvr>
  <p:transition>
    <p:zoom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r>
              <a:rPr lang="en-US"/>
              <a:t>#</a:t>
            </a:r>
          </a:p>
        </p:txBody>
      </p:sp>
    </p:spTree>
    <p:extLst>
      <p:ext uri="{BB962C8B-B14F-4D97-AF65-F5344CB8AC3E}">
        <p14:creationId xmlns:p14="http://schemas.microsoft.com/office/powerpoint/2010/main" val="1475754397"/>
      </p:ext>
    </p:extLst>
  </p:cSld>
  <p:clrMapOvr>
    <a:masterClrMapping/>
  </p:clrMapOvr>
  <p:transition>
    <p:zoom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r>
              <a:rPr lang="en-US"/>
              <a:t>#</a:t>
            </a:r>
          </a:p>
        </p:txBody>
      </p:sp>
    </p:spTree>
    <p:extLst>
      <p:ext uri="{BB962C8B-B14F-4D97-AF65-F5344CB8AC3E}">
        <p14:creationId xmlns:p14="http://schemas.microsoft.com/office/powerpoint/2010/main" val="1010437151"/>
      </p:ext>
    </p:extLst>
  </p:cSld>
  <p:clrMapOvr>
    <a:masterClrMapping/>
  </p:clrMapOvr>
  <p:transition>
    <p:zoom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r>
              <a:rPr lang="en-US"/>
              <a:t>#</a:t>
            </a:r>
          </a:p>
        </p:txBody>
      </p:sp>
    </p:spTree>
    <p:extLst>
      <p:ext uri="{BB962C8B-B14F-4D97-AF65-F5344CB8AC3E}">
        <p14:creationId xmlns:p14="http://schemas.microsoft.com/office/powerpoint/2010/main" val="112028279"/>
      </p:ext>
    </p:extLst>
  </p:cSld>
  <p:clrMapOvr>
    <a:masterClrMapping/>
  </p:clrMapOvr>
  <p:transition>
    <p:zoom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r>
              <a:rPr lang="en-US"/>
              <a:t>#</a:t>
            </a:r>
          </a:p>
        </p:txBody>
      </p:sp>
    </p:spTree>
    <p:extLst>
      <p:ext uri="{BB962C8B-B14F-4D97-AF65-F5344CB8AC3E}">
        <p14:creationId xmlns:p14="http://schemas.microsoft.com/office/powerpoint/2010/main" val="2675247911"/>
      </p:ext>
    </p:extLst>
  </p:cSld>
  <p:clrMapOvr>
    <a:masterClrMapping/>
  </p:clrMapOvr>
  <p:transition>
    <p:zoom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r>
              <a:rPr lang="en-US"/>
              <a:t>#</a:t>
            </a:r>
          </a:p>
        </p:txBody>
      </p:sp>
    </p:spTree>
    <p:extLst>
      <p:ext uri="{BB962C8B-B14F-4D97-AF65-F5344CB8AC3E}">
        <p14:creationId xmlns:p14="http://schemas.microsoft.com/office/powerpoint/2010/main" val="569009115"/>
      </p:ext>
    </p:extLst>
  </p:cSld>
  <p:clrMapOvr>
    <a:masterClrMapping/>
  </p:clrMapOvr>
  <p:transition>
    <p:zoom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r>
              <a:rPr lang="en-US"/>
              <a:t>#</a:t>
            </a:r>
          </a:p>
        </p:txBody>
      </p:sp>
    </p:spTree>
    <p:extLst>
      <p:ext uri="{BB962C8B-B14F-4D97-AF65-F5344CB8AC3E}">
        <p14:creationId xmlns:p14="http://schemas.microsoft.com/office/powerpoint/2010/main" val="1243254728"/>
      </p:ext>
    </p:extLst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470569-9E06-48A9-8AC6-107B54CD5F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64797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r>
              <a:rPr lang="en-US"/>
              <a:t>#</a:t>
            </a:r>
          </a:p>
        </p:txBody>
      </p:sp>
    </p:spTree>
    <p:extLst>
      <p:ext uri="{BB962C8B-B14F-4D97-AF65-F5344CB8AC3E}">
        <p14:creationId xmlns:p14="http://schemas.microsoft.com/office/powerpoint/2010/main" val="1715313664"/>
      </p:ext>
    </p:extLst>
  </p:cSld>
  <p:clrMapOvr>
    <a:masterClrMapping/>
  </p:clrMapOvr>
  <p:transition>
    <p:zoom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r>
              <a:rPr lang="en-US"/>
              <a:t>#</a:t>
            </a:r>
          </a:p>
        </p:txBody>
      </p:sp>
    </p:spTree>
    <p:extLst>
      <p:ext uri="{BB962C8B-B14F-4D97-AF65-F5344CB8AC3E}">
        <p14:creationId xmlns:p14="http://schemas.microsoft.com/office/powerpoint/2010/main" val="4246084449"/>
      </p:ext>
    </p:extLst>
  </p:cSld>
  <p:clrMapOvr>
    <a:masterClrMapping/>
  </p:clrMapOvr>
  <p:transition>
    <p:zoom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r>
              <a:rPr lang="en-US"/>
              <a:t>#</a:t>
            </a:r>
          </a:p>
        </p:txBody>
      </p:sp>
    </p:spTree>
    <p:extLst>
      <p:ext uri="{BB962C8B-B14F-4D97-AF65-F5344CB8AC3E}">
        <p14:creationId xmlns:p14="http://schemas.microsoft.com/office/powerpoint/2010/main" val="3090436413"/>
      </p:ext>
    </p:extLst>
  </p:cSld>
  <p:clrMapOvr>
    <a:masterClrMapping/>
  </p:clrMapOvr>
  <p:transition>
    <p:zoom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1C9908-BA35-4315-A86A-43CC9B953E4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402153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A7EC23-93C1-48CB-B605-DC423A70F76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868683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4B7066-593D-4342-A3F6-43E035B4737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302645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FAD7A6-D423-4410-8250-B2B9C2654E3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078806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E07315-0692-476D-AA8C-F24DF4EDE70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998352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25DC8E-3541-4710-A120-64B974F38EE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724383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B559BA-EF35-4C0A-9890-CAFA1EED9F6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2262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135273-2C65-4756-B500-8087512071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14446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DB0127-C22F-4E96-A594-81225E70EFB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307356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6162E3-DD56-4390-8B98-2246F6A2EEE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977359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076B3F-FA5B-43E2-BB3C-EEF544CF118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918685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0EB58E-A837-41EA-B8E8-04548065126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843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48C2C8-9B08-40C2-AE43-0FBB2D9FA4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282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7A39F4-77F6-46CD-85C0-45168074E9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468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2A39B3-4432-48AA-88C2-EA93E33BF8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118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D8C1B0-6BF1-4420-AEFC-ADB44B310A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616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3B1BF1-CC7D-42A4-9FF7-E25E3132DF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389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769F2F-CAA9-4CE8-A22B-04EDA4967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745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9F7E60D7-A7C4-468D-9BB2-77D8657C2B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 i="0" u="none" baseline="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 i="0" u="none" baseline="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 i="0" u="none" baseline="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</a:lstStyle>
          <a:p>
            <a:pPr>
              <a:defRPr/>
            </a:pPr>
            <a:r>
              <a:rPr lang="en-US"/>
              <a:t>#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</p:sldLayoutIdLst>
  <p:transition>
    <p:zoom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+mj-lt"/>
          <a:ea typeface="ＭＳ Ｐゴシック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Times New Roman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Times New Roman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Times New Roman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Times New Roman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ＭＳ Ｐゴシック" charset="-128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ＭＳ Ｐゴシック" charset="-128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EFDF21FF-B832-452D-A3E0-15AE7287393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388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00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3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6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6.wmf"/><Relationship Id="rId13" Type="http://schemas.openxmlformats.org/officeDocument/2006/relationships/oleObject" Target="../embeddings/oleObject224.bin"/><Relationship Id="rId18" Type="http://schemas.openxmlformats.org/officeDocument/2006/relationships/image" Target="../media/image71.wmf"/><Relationship Id="rId3" Type="http://schemas.openxmlformats.org/officeDocument/2006/relationships/oleObject" Target="../embeddings/oleObject219.bin"/><Relationship Id="rId21" Type="http://schemas.openxmlformats.org/officeDocument/2006/relationships/image" Target="../media/image72.wmf"/><Relationship Id="rId7" Type="http://schemas.openxmlformats.org/officeDocument/2006/relationships/oleObject" Target="../embeddings/oleObject221.bin"/><Relationship Id="rId12" Type="http://schemas.openxmlformats.org/officeDocument/2006/relationships/image" Target="../media/image68.wmf"/><Relationship Id="rId17" Type="http://schemas.openxmlformats.org/officeDocument/2006/relationships/oleObject" Target="../embeddings/oleObject226.bin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70.wmf"/><Relationship Id="rId20" Type="http://schemas.openxmlformats.org/officeDocument/2006/relationships/oleObject" Target="../embeddings/oleObject228.bin"/><Relationship Id="rId1" Type="http://schemas.openxmlformats.org/officeDocument/2006/relationships/vmlDrawing" Target="../drawings/vmlDrawing41.vml"/><Relationship Id="rId6" Type="http://schemas.openxmlformats.org/officeDocument/2006/relationships/image" Target="../media/image77.wmf"/><Relationship Id="rId11" Type="http://schemas.openxmlformats.org/officeDocument/2006/relationships/oleObject" Target="../embeddings/oleObject223.bin"/><Relationship Id="rId5" Type="http://schemas.openxmlformats.org/officeDocument/2006/relationships/oleObject" Target="../embeddings/oleObject220.bin"/><Relationship Id="rId15" Type="http://schemas.openxmlformats.org/officeDocument/2006/relationships/oleObject" Target="../embeddings/oleObject225.bin"/><Relationship Id="rId10" Type="http://schemas.openxmlformats.org/officeDocument/2006/relationships/image" Target="../media/image67.wmf"/><Relationship Id="rId19" Type="http://schemas.openxmlformats.org/officeDocument/2006/relationships/oleObject" Target="../embeddings/oleObject227.bin"/><Relationship Id="rId4" Type="http://schemas.openxmlformats.org/officeDocument/2006/relationships/image" Target="../media/image76.wmf"/><Relationship Id="rId9" Type="http://schemas.openxmlformats.org/officeDocument/2006/relationships/oleObject" Target="../embeddings/oleObject222.bin"/><Relationship Id="rId14" Type="http://schemas.openxmlformats.org/officeDocument/2006/relationships/image" Target="../media/image69.wmf"/><Relationship Id="rId22" Type="http://schemas.openxmlformats.org/officeDocument/2006/relationships/oleObject" Target="../embeddings/oleObject229.bin"/></Relationships>
</file>

<file path=ppt/slides/_rels/slide10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5.wmf"/><Relationship Id="rId13" Type="http://schemas.openxmlformats.org/officeDocument/2006/relationships/oleObject" Target="../embeddings/oleObject235.bin"/><Relationship Id="rId3" Type="http://schemas.openxmlformats.org/officeDocument/2006/relationships/oleObject" Target="../embeddings/oleObject230.bin"/><Relationship Id="rId7" Type="http://schemas.openxmlformats.org/officeDocument/2006/relationships/oleObject" Target="../embeddings/oleObject232.bin"/><Relationship Id="rId12" Type="http://schemas.openxmlformats.org/officeDocument/2006/relationships/image" Target="../media/image121.wmf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123.wmf"/><Relationship Id="rId1" Type="http://schemas.openxmlformats.org/officeDocument/2006/relationships/vmlDrawing" Target="../drawings/vmlDrawing42.vml"/><Relationship Id="rId6" Type="http://schemas.openxmlformats.org/officeDocument/2006/relationships/image" Target="../media/image74.wmf"/><Relationship Id="rId11" Type="http://schemas.openxmlformats.org/officeDocument/2006/relationships/oleObject" Target="../embeddings/oleObject234.bin"/><Relationship Id="rId5" Type="http://schemas.openxmlformats.org/officeDocument/2006/relationships/oleObject" Target="../embeddings/oleObject231.bin"/><Relationship Id="rId15" Type="http://schemas.openxmlformats.org/officeDocument/2006/relationships/oleObject" Target="../embeddings/oleObject236.bin"/><Relationship Id="rId10" Type="http://schemas.openxmlformats.org/officeDocument/2006/relationships/image" Target="../media/image120.wmf"/><Relationship Id="rId4" Type="http://schemas.openxmlformats.org/officeDocument/2006/relationships/image" Target="../media/image73.wmf"/><Relationship Id="rId9" Type="http://schemas.openxmlformats.org/officeDocument/2006/relationships/oleObject" Target="../embeddings/oleObject233.bin"/><Relationship Id="rId14" Type="http://schemas.openxmlformats.org/officeDocument/2006/relationships/image" Target="../media/image122.wmf"/></Relationships>
</file>

<file path=ppt/slides/_rels/slide108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242.bin"/><Relationship Id="rId18" Type="http://schemas.openxmlformats.org/officeDocument/2006/relationships/image" Target="../media/image86.wmf"/><Relationship Id="rId26" Type="http://schemas.openxmlformats.org/officeDocument/2006/relationships/image" Target="../media/image90.wmf"/><Relationship Id="rId3" Type="http://schemas.openxmlformats.org/officeDocument/2006/relationships/oleObject" Target="../embeddings/oleObject237.bin"/><Relationship Id="rId21" Type="http://schemas.openxmlformats.org/officeDocument/2006/relationships/oleObject" Target="../embeddings/oleObject246.bin"/><Relationship Id="rId34" Type="http://schemas.openxmlformats.org/officeDocument/2006/relationships/image" Target="../media/image94.wmf"/><Relationship Id="rId7" Type="http://schemas.openxmlformats.org/officeDocument/2006/relationships/oleObject" Target="../embeddings/oleObject239.bin"/><Relationship Id="rId12" Type="http://schemas.openxmlformats.org/officeDocument/2006/relationships/image" Target="../media/image83.wmf"/><Relationship Id="rId17" Type="http://schemas.openxmlformats.org/officeDocument/2006/relationships/oleObject" Target="../embeddings/oleObject244.bin"/><Relationship Id="rId25" Type="http://schemas.openxmlformats.org/officeDocument/2006/relationships/oleObject" Target="../embeddings/oleObject248.bin"/><Relationship Id="rId33" Type="http://schemas.openxmlformats.org/officeDocument/2006/relationships/oleObject" Target="../embeddings/oleObject252.bin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85.wmf"/><Relationship Id="rId20" Type="http://schemas.openxmlformats.org/officeDocument/2006/relationships/image" Target="../media/image87.wmf"/><Relationship Id="rId29" Type="http://schemas.openxmlformats.org/officeDocument/2006/relationships/oleObject" Target="../embeddings/oleObject250.bin"/><Relationship Id="rId1" Type="http://schemas.openxmlformats.org/officeDocument/2006/relationships/vmlDrawing" Target="../drawings/vmlDrawing43.vml"/><Relationship Id="rId6" Type="http://schemas.openxmlformats.org/officeDocument/2006/relationships/image" Target="../media/image80.wmf"/><Relationship Id="rId11" Type="http://schemas.openxmlformats.org/officeDocument/2006/relationships/oleObject" Target="../embeddings/oleObject241.bin"/><Relationship Id="rId24" Type="http://schemas.openxmlformats.org/officeDocument/2006/relationships/image" Target="../media/image89.wmf"/><Relationship Id="rId32" Type="http://schemas.openxmlformats.org/officeDocument/2006/relationships/image" Target="../media/image93.wmf"/><Relationship Id="rId5" Type="http://schemas.openxmlformats.org/officeDocument/2006/relationships/oleObject" Target="../embeddings/oleObject238.bin"/><Relationship Id="rId15" Type="http://schemas.openxmlformats.org/officeDocument/2006/relationships/oleObject" Target="../embeddings/oleObject243.bin"/><Relationship Id="rId23" Type="http://schemas.openxmlformats.org/officeDocument/2006/relationships/oleObject" Target="../embeddings/oleObject247.bin"/><Relationship Id="rId28" Type="http://schemas.openxmlformats.org/officeDocument/2006/relationships/image" Target="../media/image91.wmf"/><Relationship Id="rId10" Type="http://schemas.openxmlformats.org/officeDocument/2006/relationships/image" Target="../media/image82.wmf"/><Relationship Id="rId19" Type="http://schemas.openxmlformats.org/officeDocument/2006/relationships/oleObject" Target="../embeddings/oleObject245.bin"/><Relationship Id="rId31" Type="http://schemas.openxmlformats.org/officeDocument/2006/relationships/oleObject" Target="../embeddings/oleObject251.bin"/><Relationship Id="rId4" Type="http://schemas.openxmlformats.org/officeDocument/2006/relationships/image" Target="../media/image79.wmf"/><Relationship Id="rId9" Type="http://schemas.openxmlformats.org/officeDocument/2006/relationships/oleObject" Target="../embeddings/oleObject240.bin"/><Relationship Id="rId14" Type="http://schemas.openxmlformats.org/officeDocument/2006/relationships/image" Target="../media/image84.wmf"/><Relationship Id="rId22" Type="http://schemas.openxmlformats.org/officeDocument/2006/relationships/image" Target="../media/image88.wmf"/><Relationship Id="rId27" Type="http://schemas.openxmlformats.org/officeDocument/2006/relationships/oleObject" Target="../embeddings/oleObject249.bin"/><Relationship Id="rId30" Type="http://schemas.openxmlformats.org/officeDocument/2006/relationships/image" Target="../media/image92.wmf"/><Relationship Id="rId8" Type="http://schemas.openxmlformats.org/officeDocument/2006/relationships/image" Target="../media/image81.wmf"/></Relationships>
</file>

<file path=ppt/slides/_rels/slide10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1.wmf"/><Relationship Id="rId13" Type="http://schemas.openxmlformats.org/officeDocument/2006/relationships/oleObject" Target="../embeddings/oleObject258.bin"/><Relationship Id="rId18" Type="http://schemas.openxmlformats.org/officeDocument/2006/relationships/image" Target="../media/image86.wmf"/><Relationship Id="rId3" Type="http://schemas.openxmlformats.org/officeDocument/2006/relationships/oleObject" Target="../embeddings/oleObject253.bin"/><Relationship Id="rId7" Type="http://schemas.openxmlformats.org/officeDocument/2006/relationships/oleObject" Target="../embeddings/oleObject255.bin"/><Relationship Id="rId12" Type="http://schemas.openxmlformats.org/officeDocument/2006/relationships/image" Target="../media/image83.wmf"/><Relationship Id="rId17" Type="http://schemas.openxmlformats.org/officeDocument/2006/relationships/oleObject" Target="../embeddings/oleObject260.bin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85.wmf"/><Relationship Id="rId1" Type="http://schemas.openxmlformats.org/officeDocument/2006/relationships/vmlDrawing" Target="../drawings/vmlDrawing44.vml"/><Relationship Id="rId6" Type="http://schemas.openxmlformats.org/officeDocument/2006/relationships/image" Target="../media/image80.wmf"/><Relationship Id="rId11" Type="http://schemas.openxmlformats.org/officeDocument/2006/relationships/oleObject" Target="../embeddings/oleObject257.bin"/><Relationship Id="rId5" Type="http://schemas.openxmlformats.org/officeDocument/2006/relationships/oleObject" Target="../embeddings/oleObject254.bin"/><Relationship Id="rId15" Type="http://schemas.openxmlformats.org/officeDocument/2006/relationships/oleObject" Target="../embeddings/oleObject259.bin"/><Relationship Id="rId10" Type="http://schemas.openxmlformats.org/officeDocument/2006/relationships/image" Target="../media/image82.wmf"/><Relationship Id="rId4" Type="http://schemas.openxmlformats.org/officeDocument/2006/relationships/image" Target="../media/image79.wmf"/><Relationship Id="rId9" Type="http://schemas.openxmlformats.org/officeDocument/2006/relationships/oleObject" Target="../embeddings/oleObject256.bin"/><Relationship Id="rId14" Type="http://schemas.openxmlformats.org/officeDocument/2006/relationships/image" Target="../media/image84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7.wmf"/><Relationship Id="rId13" Type="http://schemas.openxmlformats.org/officeDocument/2006/relationships/oleObject" Target="../embeddings/oleObject266.bin"/><Relationship Id="rId3" Type="http://schemas.openxmlformats.org/officeDocument/2006/relationships/oleObject" Target="../embeddings/oleObject261.bin"/><Relationship Id="rId7" Type="http://schemas.openxmlformats.org/officeDocument/2006/relationships/oleObject" Target="../embeddings/oleObject263.bin"/><Relationship Id="rId12" Type="http://schemas.openxmlformats.org/officeDocument/2006/relationships/image" Target="../media/image99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5.vml"/><Relationship Id="rId6" Type="http://schemas.openxmlformats.org/officeDocument/2006/relationships/image" Target="../media/image96.wmf"/><Relationship Id="rId11" Type="http://schemas.openxmlformats.org/officeDocument/2006/relationships/oleObject" Target="../embeddings/oleObject265.bin"/><Relationship Id="rId5" Type="http://schemas.openxmlformats.org/officeDocument/2006/relationships/oleObject" Target="../embeddings/oleObject262.bin"/><Relationship Id="rId10" Type="http://schemas.openxmlformats.org/officeDocument/2006/relationships/image" Target="../media/image98.wmf"/><Relationship Id="rId4" Type="http://schemas.openxmlformats.org/officeDocument/2006/relationships/image" Target="../media/image95.wmf"/><Relationship Id="rId9" Type="http://schemas.openxmlformats.org/officeDocument/2006/relationships/oleObject" Target="../embeddings/oleObject264.bin"/><Relationship Id="rId14" Type="http://schemas.openxmlformats.org/officeDocument/2006/relationships/image" Target="../media/image100.wmf"/></Relationships>
</file>

<file path=ppt/slides/_rels/slide1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6.vml"/><Relationship Id="rId6" Type="http://schemas.openxmlformats.org/officeDocument/2006/relationships/image" Target="../media/image125.wmf"/><Relationship Id="rId5" Type="http://schemas.openxmlformats.org/officeDocument/2006/relationships/oleObject" Target="../embeddings/oleObject268.bin"/><Relationship Id="rId4" Type="http://schemas.openxmlformats.org/officeDocument/2006/relationships/image" Target="../media/image124.wmf"/></Relationships>
</file>

<file path=ppt/slides/_rels/slide1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7.vml"/><Relationship Id="rId6" Type="http://schemas.openxmlformats.org/officeDocument/2006/relationships/image" Target="../media/image125.wmf"/><Relationship Id="rId5" Type="http://schemas.openxmlformats.org/officeDocument/2006/relationships/oleObject" Target="../embeddings/oleObject270.bin"/><Relationship Id="rId4" Type="http://schemas.openxmlformats.org/officeDocument/2006/relationships/image" Target="../media/image124.wmf"/></Relationships>
</file>

<file path=ppt/slides/_rels/slide1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9.wmf"/><Relationship Id="rId13" Type="http://schemas.openxmlformats.org/officeDocument/2006/relationships/oleObject" Target="../embeddings/oleObject276.bin"/><Relationship Id="rId18" Type="http://schemas.openxmlformats.org/officeDocument/2006/relationships/image" Target="../media/image94.wmf"/><Relationship Id="rId26" Type="http://schemas.openxmlformats.org/officeDocument/2006/relationships/image" Target="../media/image98.wmf"/><Relationship Id="rId3" Type="http://schemas.openxmlformats.org/officeDocument/2006/relationships/oleObject" Target="../embeddings/oleObject271.bin"/><Relationship Id="rId21" Type="http://schemas.openxmlformats.org/officeDocument/2006/relationships/oleObject" Target="../embeddings/oleObject280.bin"/><Relationship Id="rId7" Type="http://schemas.openxmlformats.org/officeDocument/2006/relationships/oleObject" Target="../embeddings/oleObject273.bin"/><Relationship Id="rId12" Type="http://schemas.openxmlformats.org/officeDocument/2006/relationships/image" Target="../media/image91.wmf"/><Relationship Id="rId17" Type="http://schemas.openxmlformats.org/officeDocument/2006/relationships/oleObject" Target="../embeddings/oleObject278.bin"/><Relationship Id="rId25" Type="http://schemas.openxmlformats.org/officeDocument/2006/relationships/oleObject" Target="../embeddings/oleObject282.bin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93.wmf"/><Relationship Id="rId20" Type="http://schemas.openxmlformats.org/officeDocument/2006/relationships/image" Target="../media/image95.wmf"/><Relationship Id="rId1" Type="http://schemas.openxmlformats.org/officeDocument/2006/relationships/vmlDrawing" Target="../drawings/vmlDrawing48.vml"/><Relationship Id="rId6" Type="http://schemas.openxmlformats.org/officeDocument/2006/relationships/image" Target="../media/image88.wmf"/><Relationship Id="rId11" Type="http://schemas.openxmlformats.org/officeDocument/2006/relationships/oleObject" Target="../embeddings/oleObject275.bin"/><Relationship Id="rId24" Type="http://schemas.openxmlformats.org/officeDocument/2006/relationships/image" Target="../media/image97.wmf"/><Relationship Id="rId5" Type="http://schemas.openxmlformats.org/officeDocument/2006/relationships/oleObject" Target="../embeddings/oleObject272.bin"/><Relationship Id="rId15" Type="http://schemas.openxmlformats.org/officeDocument/2006/relationships/oleObject" Target="../embeddings/oleObject277.bin"/><Relationship Id="rId23" Type="http://schemas.openxmlformats.org/officeDocument/2006/relationships/oleObject" Target="../embeddings/oleObject281.bin"/><Relationship Id="rId10" Type="http://schemas.openxmlformats.org/officeDocument/2006/relationships/image" Target="../media/image90.wmf"/><Relationship Id="rId19" Type="http://schemas.openxmlformats.org/officeDocument/2006/relationships/oleObject" Target="../embeddings/oleObject279.bin"/><Relationship Id="rId4" Type="http://schemas.openxmlformats.org/officeDocument/2006/relationships/image" Target="../media/image87.wmf"/><Relationship Id="rId9" Type="http://schemas.openxmlformats.org/officeDocument/2006/relationships/oleObject" Target="../embeddings/oleObject274.bin"/><Relationship Id="rId14" Type="http://schemas.openxmlformats.org/officeDocument/2006/relationships/image" Target="../media/image92.wmf"/><Relationship Id="rId22" Type="http://schemas.openxmlformats.org/officeDocument/2006/relationships/image" Target="../media/image96.wmf"/></Relationships>
</file>

<file path=ppt/slides/_rels/slide114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288.bin"/><Relationship Id="rId18" Type="http://schemas.openxmlformats.org/officeDocument/2006/relationships/image" Target="../media/image89.wmf"/><Relationship Id="rId26" Type="http://schemas.openxmlformats.org/officeDocument/2006/relationships/image" Target="../media/image93.wmf"/><Relationship Id="rId3" Type="http://schemas.openxmlformats.org/officeDocument/2006/relationships/oleObject" Target="../embeddings/oleObject283.bin"/><Relationship Id="rId21" Type="http://schemas.openxmlformats.org/officeDocument/2006/relationships/oleObject" Target="../embeddings/oleObject292.bin"/><Relationship Id="rId34" Type="http://schemas.openxmlformats.org/officeDocument/2006/relationships/image" Target="../media/image104.wmf"/><Relationship Id="rId7" Type="http://schemas.openxmlformats.org/officeDocument/2006/relationships/oleObject" Target="../embeddings/oleObject285.bin"/><Relationship Id="rId12" Type="http://schemas.openxmlformats.org/officeDocument/2006/relationships/image" Target="../media/image101.wmf"/><Relationship Id="rId17" Type="http://schemas.openxmlformats.org/officeDocument/2006/relationships/oleObject" Target="../embeddings/oleObject290.bin"/><Relationship Id="rId25" Type="http://schemas.openxmlformats.org/officeDocument/2006/relationships/oleObject" Target="../embeddings/oleObject294.bin"/><Relationship Id="rId33" Type="http://schemas.openxmlformats.org/officeDocument/2006/relationships/oleObject" Target="../embeddings/oleObject298.bin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88.wmf"/><Relationship Id="rId20" Type="http://schemas.openxmlformats.org/officeDocument/2006/relationships/image" Target="../media/image90.wmf"/><Relationship Id="rId29" Type="http://schemas.openxmlformats.org/officeDocument/2006/relationships/oleObject" Target="../embeddings/oleObject296.bin"/><Relationship Id="rId1" Type="http://schemas.openxmlformats.org/officeDocument/2006/relationships/vmlDrawing" Target="../drawings/vmlDrawing49.vml"/><Relationship Id="rId6" Type="http://schemas.openxmlformats.org/officeDocument/2006/relationships/image" Target="../media/image80.wmf"/><Relationship Id="rId11" Type="http://schemas.openxmlformats.org/officeDocument/2006/relationships/oleObject" Target="../embeddings/oleObject287.bin"/><Relationship Id="rId24" Type="http://schemas.openxmlformats.org/officeDocument/2006/relationships/image" Target="../media/image92.wmf"/><Relationship Id="rId32" Type="http://schemas.openxmlformats.org/officeDocument/2006/relationships/image" Target="../media/image103.wmf"/><Relationship Id="rId5" Type="http://schemas.openxmlformats.org/officeDocument/2006/relationships/oleObject" Target="../embeddings/oleObject284.bin"/><Relationship Id="rId15" Type="http://schemas.openxmlformats.org/officeDocument/2006/relationships/oleObject" Target="../embeddings/oleObject289.bin"/><Relationship Id="rId23" Type="http://schemas.openxmlformats.org/officeDocument/2006/relationships/oleObject" Target="../embeddings/oleObject293.bin"/><Relationship Id="rId28" Type="http://schemas.openxmlformats.org/officeDocument/2006/relationships/image" Target="../media/image94.wmf"/><Relationship Id="rId10" Type="http://schemas.openxmlformats.org/officeDocument/2006/relationships/image" Target="../media/image82.wmf"/><Relationship Id="rId19" Type="http://schemas.openxmlformats.org/officeDocument/2006/relationships/oleObject" Target="../embeddings/oleObject291.bin"/><Relationship Id="rId31" Type="http://schemas.openxmlformats.org/officeDocument/2006/relationships/oleObject" Target="../embeddings/oleObject297.bin"/><Relationship Id="rId4" Type="http://schemas.openxmlformats.org/officeDocument/2006/relationships/image" Target="../media/image79.wmf"/><Relationship Id="rId9" Type="http://schemas.openxmlformats.org/officeDocument/2006/relationships/oleObject" Target="../embeddings/oleObject286.bin"/><Relationship Id="rId14" Type="http://schemas.openxmlformats.org/officeDocument/2006/relationships/image" Target="../media/image87.wmf"/><Relationship Id="rId22" Type="http://schemas.openxmlformats.org/officeDocument/2006/relationships/image" Target="../media/image91.wmf"/><Relationship Id="rId27" Type="http://schemas.openxmlformats.org/officeDocument/2006/relationships/oleObject" Target="../embeddings/oleObject295.bin"/><Relationship Id="rId30" Type="http://schemas.openxmlformats.org/officeDocument/2006/relationships/image" Target="../media/image102.wmf"/><Relationship Id="rId8" Type="http://schemas.openxmlformats.org/officeDocument/2006/relationships/image" Target="../media/image81.wmf"/></Relationships>
</file>

<file path=ppt/slides/_rels/slide1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0.vml"/><Relationship Id="rId4" Type="http://schemas.openxmlformats.org/officeDocument/2006/relationships/image" Target="../media/image126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1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1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1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1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1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1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1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1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1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1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1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1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1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1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6.bin"/><Relationship Id="rId10" Type="http://schemas.openxmlformats.org/officeDocument/2006/relationships/image" Target="../media/image8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8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13" Type="http://schemas.openxmlformats.org/officeDocument/2006/relationships/oleObject" Target="../embeddings/oleObject14.bin"/><Relationship Id="rId18" Type="http://schemas.openxmlformats.org/officeDocument/2006/relationships/image" Target="../media/image12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12" Type="http://schemas.openxmlformats.org/officeDocument/2006/relationships/image" Target="../media/image9.wmf"/><Relationship Id="rId17" Type="http://schemas.openxmlformats.org/officeDocument/2006/relationships/oleObject" Target="../embeddings/oleObject16.bin"/><Relationship Id="rId2" Type="http://schemas.openxmlformats.org/officeDocument/2006/relationships/slideLayout" Target="../slideLayouts/slideLayout17.xml"/><Relationship Id="rId16" Type="http://schemas.openxmlformats.org/officeDocument/2006/relationships/image" Target="../media/image11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6.wmf"/><Relationship Id="rId11" Type="http://schemas.openxmlformats.org/officeDocument/2006/relationships/oleObject" Target="../embeddings/oleObject13.bin"/><Relationship Id="rId5" Type="http://schemas.openxmlformats.org/officeDocument/2006/relationships/oleObject" Target="../embeddings/oleObject10.bin"/><Relationship Id="rId15" Type="http://schemas.openxmlformats.org/officeDocument/2006/relationships/oleObject" Target="../embeddings/oleObject15.bin"/><Relationship Id="rId10" Type="http://schemas.openxmlformats.org/officeDocument/2006/relationships/image" Target="../media/image8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12.bin"/><Relationship Id="rId14" Type="http://schemas.openxmlformats.org/officeDocument/2006/relationships/image" Target="../media/image10.wmf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8.bin"/><Relationship Id="rId10" Type="http://schemas.openxmlformats.org/officeDocument/2006/relationships/image" Target="../media/image16.wmf"/><Relationship Id="rId4" Type="http://schemas.openxmlformats.org/officeDocument/2006/relationships/image" Target="../media/image13.wmf"/><Relationship Id="rId9" Type="http://schemas.openxmlformats.org/officeDocument/2006/relationships/oleObject" Target="../embeddings/oleObject20.bin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3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22.bin"/><Relationship Id="rId10" Type="http://schemas.openxmlformats.org/officeDocument/2006/relationships/image" Target="../media/image10.wmf"/><Relationship Id="rId4" Type="http://schemas.openxmlformats.org/officeDocument/2006/relationships/image" Target="../media/image17.wmf"/><Relationship Id="rId9" Type="http://schemas.openxmlformats.org/officeDocument/2006/relationships/oleObject" Target="../embeddings/oleObject24.bin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13" Type="http://schemas.openxmlformats.org/officeDocument/2006/relationships/oleObject" Target="../embeddings/oleObject30.bin"/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7.bin"/><Relationship Id="rId12" Type="http://schemas.openxmlformats.org/officeDocument/2006/relationships/image" Target="../media/image10.wmf"/><Relationship Id="rId2" Type="http://schemas.openxmlformats.org/officeDocument/2006/relationships/slideLayout" Target="../slideLayouts/slideLayout17.xml"/><Relationship Id="rId16" Type="http://schemas.openxmlformats.org/officeDocument/2006/relationships/image" Target="../media/image22.wmf"/><Relationship Id="rId1" Type="http://schemas.openxmlformats.org/officeDocument/2006/relationships/vmlDrawing" Target="../drawings/vmlDrawing8.vml"/><Relationship Id="rId6" Type="http://schemas.openxmlformats.org/officeDocument/2006/relationships/image" Target="../media/image20.wmf"/><Relationship Id="rId11" Type="http://schemas.openxmlformats.org/officeDocument/2006/relationships/oleObject" Target="../embeddings/oleObject29.bin"/><Relationship Id="rId5" Type="http://schemas.openxmlformats.org/officeDocument/2006/relationships/oleObject" Target="../embeddings/oleObject26.bin"/><Relationship Id="rId15" Type="http://schemas.openxmlformats.org/officeDocument/2006/relationships/oleObject" Target="../embeddings/oleObject31.bin"/><Relationship Id="rId10" Type="http://schemas.openxmlformats.org/officeDocument/2006/relationships/image" Target="../media/image9.wmf"/><Relationship Id="rId4" Type="http://schemas.openxmlformats.org/officeDocument/2006/relationships/image" Target="../media/image19.wmf"/><Relationship Id="rId9" Type="http://schemas.openxmlformats.org/officeDocument/2006/relationships/oleObject" Target="../embeddings/oleObject28.bin"/><Relationship Id="rId14" Type="http://schemas.openxmlformats.org/officeDocument/2006/relationships/image" Target="../media/image17.wmf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13" Type="http://schemas.openxmlformats.org/officeDocument/2006/relationships/oleObject" Target="../embeddings/oleObject37.bin"/><Relationship Id="rId3" Type="http://schemas.openxmlformats.org/officeDocument/2006/relationships/oleObject" Target="../embeddings/oleObject32.bin"/><Relationship Id="rId7" Type="http://schemas.openxmlformats.org/officeDocument/2006/relationships/oleObject" Target="../embeddings/oleObject34.bin"/><Relationship Id="rId12" Type="http://schemas.openxmlformats.org/officeDocument/2006/relationships/image" Target="../media/image24.wmf"/><Relationship Id="rId2" Type="http://schemas.openxmlformats.org/officeDocument/2006/relationships/slideLayout" Target="../slideLayouts/slideLayout17.xml"/><Relationship Id="rId16" Type="http://schemas.openxmlformats.org/officeDocument/2006/relationships/image" Target="../media/image10.wmf"/><Relationship Id="rId1" Type="http://schemas.openxmlformats.org/officeDocument/2006/relationships/vmlDrawing" Target="../drawings/vmlDrawing9.vml"/><Relationship Id="rId6" Type="http://schemas.openxmlformats.org/officeDocument/2006/relationships/image" Target="../media/image20.wmf"/><Relationship Id="rId11" Type="http://schemas.openxmlformats.org/officeDocument/2006/relationships/oleObject" Target="../embeddings/oleObject36.bin"/><Relationship Id="rId5" Type="http://schemas.openxmlformats.org/officeDocument/2006/relationships/oleObject" Target="../embeddings/oleObject33.bin"/><Relationship Id="rId15" Type="http://schemas.openxmlformats.org/officeDocument/2006/relationships/oleObject" Target="../embeddings/oleObject38.bin"/><Relationship Id="rId10" Type="http://schemas.openxmlformats.org/officeDocument/2006/relationships/image" Target="../media/image23.wmf"/><Relationship Id="rId4" Type="http://schemas.openxmlformats.org/officeDocument/2006/relationships/image" Target="../media/image19.wmf"/><Relationship Id="rId9" Type="http://schemas.openxmlformats.org/officeDocument/2006/relationships/oleObject" Target="../embeddings/oleObject35.bin"/><Relationship Id="rId14" Type="http://schemas.openxmlformats.org/officeDocument/2006/relationships/image" Target="../media/image9.wmf"/></Relationships>
</file>

<file path=ppt/slides/_rels/slide4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oleObject" Target="../embeddings/oleObject44.bin"/><Relationship Id="rId3" Type="http://schemas.openxmlformats.org/officeDocument/2006/relationships/oleObject" Target="../embeddings/oleObject39.bin"/><Relationship Id="rId7" Type="http://schemas.openxmlformats.org/officeDocument/2006/relationships/oleObject" Target="../embeddings/oleObject41.bin"/><Relationship Id="rId12" Type="http://schemas.openxmlformats.org/officeDocument/2006/relationships/image" Target="../media/image19.wmf"/><Relationship Id="rId2" Type="http://schemas.openxmlformats.org/officeDocument/2006/relationships/slideLayout" Target="../slideLayouts/slideLayout17.xml"/><Relationship Id="rId16" Type="http://schemas.openxmlformats.org/officeDocument/2006/relationships/image" Target="../media/image21.wmf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2.wmf"/><Relationship Id="rId11" Type="http://schemas.openxmlformats.org/officeDocument/2006/relationships/oleObject" Target="../embeddings/oleObject43.bin"/><Relationship Id="rId5" Type="http://schemas.openxmlformats.org/officeDocument/2006/relationships/oleObject" Target="../embeddings/oleObject40.bin"/><Relationship Id="rId15" Type="http://schemas.openxmlformats.org/officeDocument/2006/relationships/oleObject" Target="../embeddings/oleObject45.bin"/><Relationship Id="rId10" Type="http://schemas.openxmlformats.org/officeDocument/2006/relationships/image" Target="../media/image10.wmf"/><Relationship Id="rId4" Type="http://schemas.openxmlformats.org/officeDocument/2006/relationships/image" Target="../media/image11.wmf"/><Relationship Id="rId9" Type="http://schemas.openxmlformats.org/officeDocument/2006/relationships/oleObject" Target="../embeddings/oleObject42.bin"/><Relationship Id="rId14" Type="http://schemas.openxmlformats.org/officeDocument/2006/relationships/image" Target="../media/image20.wmf"/></Relationships>
</file>

<file path=ppt/slides/_rels/slide4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13" Type="http://schemas.openxmlformats.org/officeDocument/2006/relationships/oleObject" Target="../embeddings/oleObject51.bin"/><Relationship Id="rId18" Type="http://schemas.openxmlformats.org/officeDocument/2006/relationships/image" Target="../media/image32.wmf"/><Relationship Id="rId26" Type="http://schemas.openxmlformats.org/officeDocument/2006/relationships/image" Target="../media/image36.wmf"/><Relationship Id="rId3" Type="http://schemas.openxmlformats.org/officeDocument/2006/relationships/oleObject" Target="../embeddings/oleObject46.bin"/><Relationship Id="rId21" Type="http://schemas.openxmlformats.org/officeDocument/2006/relationships/oleObject" Target="../embeddings/oleObject55.bin"/><Relationship Id="rId7" Type="http://schemas.openxmlformats.org/officeDocument/2006/relationships/oleObject" Target="../embeddings/oleObject48.bin"/><Relationship Id="rId12" Type="http://schemas.openxmlformats.org/officeDocument/2006/relationships/image" Target="../media/image29.wmf"/><Relationship Id="rId17" Type="http://schemas.openxmlformats.org/officeDocument/2006/relationships/oleObject" Target="../embeddings/oleObject53.bin"/><Relationship Id="rId25" Type="http://schemas.openxmlformats.org/officeDocument/2006/relationships/oleObject" Target="../embeddings/oleObject57.bin"/><Relationship Id="rId2" Type="http://schemas.openxmlformats.org/officeDocument/2006/relationships/slideLayout" Target="../slideLayouts/slideLayout17.xml"/><Relationship Id="rId16" Type="http://schemas.openxmlformats.org/officeDocument/2006/relationships/image" Target="../media/image31.wmf"/><Relationship Id="rId20" Type="http://schemas.openxmlformats.org/officeDocument/2006/relationships/image" Target="../media/image33.wmf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6.wmf"/><Relationship Id="rId11" Type="http://schemas.openxmlformats.org/officeDocument/2006/relationships/oleObject" Target="../embeddings/oleObject50.bin"/><Relationship Id="rId24" Type="http://schemas.openxmlformats.org/officeDocument/2006/relationships/image" Target="../media/image35.wmf"/><Relationship Id="rId5" Type="http://schemas.openxmlformats.org/officeDocument/2006/relationships/oleObject" Target="../embeddings/oleObject47.bin"/><Relationship Id="rId15" Type="http://schemas.openxmlformats.org/officeDocument/2006/relationships/oleObject" Target="../embeddings/oleObject52.bin"/><Relationship Id="rId23" Type="http://schemas.openxmlformats.org/officeDocument/2006/relationships/oleObject" Target="../embeddings/oleObject56.bin"/><Relationship Id="rId10" Type="http://schemas.openxmlformats.org/officeDocument/2006/relationships/image" Target="../media/image28.wmf"/><Relationship Id="rId19" Type="http://schemas.openxmlformats.org/officeDocument/2006/relationships/oleObject" Target="../embeddings/oleObject54.bin"/><Relationship Id="rId4" Type="http://schemas.openxmlformats.org/officeDocument/2006/relationships/image" Target="../media/image25.wmf"/><Relationship Id="rId9" Type="http://schemas.openxmlformats.org/officeDocument/2006/relationships/oleObject" Target="../embeddings/oleObject49.bin"/><Relationship Id="rId14" Type="http://schemas.openxmlformats.org/officeDocument/2006/relationships/image" Target="../media/image30.wmf"/><Relationship Id="rId22" Type="http://schemas.openxmlformats.org/officeDocument/2006/relationships/image" Target="../media/image34.wmf"/></Relationships>
</file>

<file path=ppt/slides/_rels/slide4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13" Type="http://schemas.openxmlformats.org/officeDocument/2006/relationships/oleObject" Target="../embeddings/oleObject63.bin"/><Relationship Id="rId18" Type="http://schemas.openxmlformats.org/officeDocument/2006/relationships/image" Target="../media/image40.wmf"/><Relationship Id="rId26" Type="http://schemas.openxmlformats.org/officeDocument/2006/relationships/image" Target="../media/image44.wmf"/><Relationship Id="rId3" Type="http://schemas.openxmlformats.org/officeDocument/2006/relationships/oleObject" Target="../embeddings/oleObject58.bin"/><Relationship Id="rId21" Type="http://schemas.openxmlformats.org/officeDocument/2006/relationships/oleObject" Target="../embeddings/oleObject67.bin"/><Relationship Id="rId7" Type="http://schemas.openxmlformats.org/officeDocument/2006/relationships/oleObject" Target="../embeddings/oleObject60.bin"/><Relationship Id="rId12" Type="http://schemas.openxmlformats.org/officeDocument/2006/relationships/image" Target="../media/image12.wmf"/><Relationship Id="rId17" Type="http://schemas.openxmlformats.org/officeDocument/2006/relationships/oleObject" Target="../embeddings/oleObject65.bin"/><Relationship Id="rId25" Type="http://schemas.openxmlformats.org/officeDocument/2006/relationships/oleObject" Target="../embeddings/oleObject69.bin"/><Relationship Id="rId2" Type="http://schemas.openxmlformats.org/officeDocument/2006/relationships/slideLayout" Target="../slideLayouts/slideLayout17.xml"/><Relationship Id="rId16" Type="http://schemas.openxmlformats.org/officeDocument/2006/relationships/image" Target="../media/image39.wmf"/><Relationship Id="rId20" Type="http://schemas.openxmlformats.org/officeDocument/2006/relationships/image" Target="../media/image41.wmf"/><Relationship Id="rId1" Type="http://schemas.openxmlformats.org/officeDocument/2006/relationships/vmlDrawing" Target="../drawings/vmlDrawing12.vml"/><Relationship Id="rId6" Type="http://schemas.openxmlformats.org/officeDocument/2006/relationships/image" Target="../media/image10.wmf"/><Relationship Id="rId11" Type="http://schemas.openxmlformats.org/officeDocument/2006/relationships/oleObject" Target="../embeddings/oleObject62.bin"/><Relationship Id="rId24" Type="http://schemas.openxmlformats.org/officeDocument/2006/relationships/image" Target="../media/image43.wmf"/><Relationship Id="rId5" Type="http://schemas.openxmlformats.org/officeDocument/2006/relationships/oleObject" Target="../embeddings/oleObject59.bin"/><Relationship Id="rId15" Type="http://schemas.openxmlformats.org/officeDocument/2006/relationships/oleObject" Target="../embeddings/oleObject64.bin"/><Relationship Id="rId23" Type="http://schemas.openxmlformats.org/officeDocument/2006/relationships/oleObject" Target="../embeddings/oleObject68.bin"/><Relationship Id="rId10" Type="http://schemas.openxmlformats.org/officeDocument/2006/relationships/image" Target="../media/image11.wmf"/><Relationship Id="rId19" Type="http://schemas.openxmlformats.org/officeDocument/2006/relationships/oleObject" Target="../embeddings/oleObject66.bin"/><Relationship Id="rId4" Type="http://schemas.openxmlformats.org/officeDocument/2006/relationships/image" Target="../media/image9.wmf"/><Relationship Id="rId9" Type="http://schemas.openxmlformats.org/officeDocument/2006/relationships/oleObject" Target="../embeddings/oleObject61.bin"/><Relationship Id="rId14" Type="http://schemas.openxmlformats.org/officeDocument/2006/relationships/image" Target="../media/image38.wmf"/><Relationship Id="rId22" Type="http://schemas.openxmlformats.org/officeDocument/2006/relationships/image" Target="../media/image42.wmf"/></Relationships>
</file>

<file path=ppt/slides/_rels/slide4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wmf"/><Relationship Id="rId13" Type="http://schemas.openxmlformats.org/officeDocument/2006/relationships/oleObject" Target="../embeddings/oleObject75.bin"/><Relationship Id="rId3" Type="http://schemas.openxmlformats.org/officeDocument/2006/relationships/oleObject" Target="../embeddings/oleObject70.bin"/><Relationship Id="rId7" Type="http://schemas.openxmlformats.org/officeDocument/2006/relationships/oleObject" Target="../embeddings/oleObject72.bin"/><Relationship Id="rId12" Type="http://schemas.openxmlformats.org/officeDocument/2006/relationships/image" Target="../media/image49.wmf"/><Relationship Id="rId2" Type="http://schemas.openxmlformats.org/officeDocument/2006/relationships/slideLayout" Target="../slideLayouts/slideLayout17.xml"/><Relationship Id="rId16" Type="http://schemas.openxmlformats.org/officeDocument/2006/relationships/image" Target="../media/image51.wmf"/><Relationship Id="rId1" Type="http://schemas.openxmlformats.org/officeDocument/2006/relationships/vmlDrawing" Target="../drawings/vmlDrawing13.vml"/><Relationship Id="rId6" Type="http://schemas.openxmlformats.org/officeDocument/2006/relationships/image" Target="../media/image46.wmf"/><Relationship Id="rId11" Type="http://schemas.openxmlformats.org/officeDocument/2006/relationships/oleObject" Target="../embeddings/oleObject74.bin"/><Relationship Id="rId5" Type="http://schemas.openxmlformats.org/officeDocument/2006/relationships/oleObject" Target="../embeddings/oleObject71.bin"/><Relationship Id="rId15" Type="http://schemas.openxmlformats.org/officeDocument/2006/relationships/oleObject" Target="../embeddings/oleObject76.bin"/><Relationship Id="rId10" Type="http://schemas.openxmlformats.org/officeDocument/2006/relationships/image" Target="../media/image48.wmf"/><Relationship Id="rId4" Type="http://schemas.openxmlformats.org/officeDocument/2006/relationships/image" Target="../media/image45.wmf"/><Relationship Id="rId9" Type="http://schemas.openxmlformats.org/officeDocument/2006/relationships/oleObject" Target="../embeddings/oleObject73.bin"/><Relationship Id="rId14" Type="http://schemas.openxmlformats.org/officeDocument/2006/relationships/image" Target="../media/image50.wmf"/></Relationships>
</file>

<file path=ppt/slides/_rels/slide4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wmf"/><Relationship Id="rId13" Type="http://schemas.openxmlformats.org/officeDocument/2006/relationships/oleObject" Target="../embeddings/oleObject82.bin"/><Relationship Id="rId18" Type="http://schemas.openxmlformats.org/officeDocument/2006/relationships/image" Target="../media/image57.wmf"/><Relationship Id="rId3" Type="http://schemas.openxmlformats.org/officeDocument/2006/relationships/oleObject" Target="../embeddings/oleObject77.bin"/><Relationship Id="rId7" Type="http://schemas.openxmlformats.org/officeDocument/2006/relationships/oleObject" Target="../embeddings/oleObject79.bin"/><Relationship Id="rId12" Type="http://schemas.openxmlformats.org/officeDocument/2006/relationships/image" Target="../media/image54.wmf"/><Relationship Id="rId17" Type="http://schemas.openxmlformats.org/officeDocument/2006/relationships/oleObject" Target="../embeddings/oleObject84.bin"/><Relationship Id="rId2" Type="http://schemas.openxmlformats.org/officeDocument/2006/relationships/slideLayout" Target="../slideLayouts/slideLayout17.xml"/><Relationship Id="rId16" Type="http://schemas.openxmlformats.org/officeDocument/2006/relationships/image" Target="../media/image56.wmf"/><Relationship Id="rId1" Type="http://schemas.openxmlformats.org/officeDocument/2006/relationships/vmlDrawing" Target="../drawings/vmlDrawing14.vml"/><Relationship Id="rId6" Type="http://schemas.openxmlformats.org/officeDocument/2006/relationships/image" Target="../media/image26.wmf"/><Relationship Id="rId11" Type="http://schemas.openxmlformats.org/officeDocument/2006/relationships/oleObject" Target="../embeddings/oleObject81.bin"/><Relationship Id="rId5" Type="http://schemas.openxmlformats.org/officeDocument/2006/relationships/oleObject" Target="../embeddings/oleObject78.bin"/><Relationship Id="rId15" Type="http://schemas.openxmlformats.org/officeDocument/2006/relationships/oleObject" Target="../embeddings/oleObject83.bin"/><Relationship Id="rId10" Type="http://schemas.openxmlformats.org/officeDocument/2006/relationships/image" Target="../media/image53.wmf"/><Relationship Id="rId4" Type="http://schemas.openxmlformats.org/officeDocument/2006/relationships/image" Target="../media/image25.wmf"/><Relationship Id="rId9" Type="http://schemas.openxmlformats.org/officeDocument/2006/relationships/oleObject" Target="../embeddings/oleObject80.bin"/><Relationship Id="rId14" Type="http://schemas.openxmlformats.org/officeDocument/2006/relationships/image" Target="../media/image55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wmf"/><Relationship Id="rId13" Type="http://schemas.openxmlformats.org/officeDocument/2006/relationships/oleObject" Target="../embeddings/oleObject90.bin"/><Relationship Id="rId18" Type="http://schemas.openxmlformats.org/officeDocument/2006/relationships/image" Target="../media/image65.wmf"/><Relationship Id="rId3" Type="http://schemas.openxmlformats.org/officeDocument/2006/relationships/oleObject" Target="../embeddings/oleObject85.bin"/><Relationship Id="rId7" Type="http://schemas.openxmlformats.org/officeDocument/2006/relationships/oleObject" Target="../embeddings/oleObject87.bin"/><Relationship Id="rId12" Type="http://schemas.openxmlformats.org/officeDocument/2006/relationships/image" Target="../media/image62.wmf"/><Relationship Id="rId17" Type="http://schemas.openxmlformats.org/officeDocument/2006/relationships/oleObject" Target="../embeddings/oleObject92.bin"/><Relationship Id="rId2" Type="http://schemas.openxmlformats.org/officeDocument/2006/relationships/slideLayout" Target="../slideLayouts/slideLayout17.xml"/><Relationship Id="rId16" Type="http://schemas.openxmlformats.org/officeDocument/2006/relationships/image" Target="../media/image64.wmf"/><Relationship Id="rId1" Type="http://schemas.openxmlformats.org/officeDocument/2006/relationships/vmlDrawing" Target="../drawings/vmlDrawing15.vml"/><Relationship Id="rId6" Type="http://schemas.openxmlformats.org/officeDocument/2006/relationships/image" Target="../media/image59.wmf"/><Relationship Id="rId11" Type="http://schemas.openxmlformats.org/officeDocument/2006/relationships/oleObject" Target="../embeddings/oleObject89.bin"/><Relationship Id="rId5" Type="http://schemas.openxmlformats.org/officeDocument/2006/relationships/oleObject" Target="../embeddings/oleObject86.bin"/><Relationship Id="rId15" Type="http://schemas.openxmlformats.org/officeDocument/2006/relationships/oleObject" Target="../embeddings/oleObject91.bin"/><Relationship Id="rId10" Type="http://schemas.openxmlformats.org/officeDocument/2006/relationships/image" Target="../media/image61.wmf"/><Relationship Id="rId4" Type="http://schemas.openxmlformats.org/officeDocument/2006/relationships/image" Target="../media/image58.wmf"/><Relationship Id="rId9" Type="http://schemas.openxmlformats.org/officeDocument/2006/relationships/oleObject" Target="../embeddings/oleObject88.bin"/><Relationship Id="rId14" Type="http://schemas.openxmlformats.org/officeDocument/2006/relationships/image" Target="../media/image63.wmf"/></Relationships>
</file>

<file path=ppt/slides/_rels/slide5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wmf"/><Relationship Id="rId13" Type="http://schemas.openxmlformats.org/officeDocument/2006/relationships/oleObject" Target="../embeddings/oleObject98.bin"/><Relationship Id="rId3" Type="http://schemas.openxmlformats.org/officeDocument/2006/relationships/oleObject" Target="../embeddings/oleObject93.bin"/><Relationship Id="rId7" Type="http://schemas.openxmlformats.org/officeDocument/2006/relationships/oleObject" Target="../embeddings/oleObject95.bin"/><Relationship Id="rId12" Type="http://schemas.openxmlformats.org/officeDocument/2006/relationships/image" Target="../media/image62.wmf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59.wmf"/><Relationship Id="rId11" Type="http://schemas.openxmlformats.org/officeDocument/2006/relationships/oleObject" Target="../embeddings/oleObject97.bin"/><Relationship Id="rId5" Type="http://schemas.openxmlformats.org/officeDocument/2006/relationships/oleObject" Target="../embeddings/oleObject94.bin"/><Relationship Id="rId10" Type="http://schemas.openxmlformats.org/officeDocument/2006/relationships/image" Target="../media/image61.wmf"/><Relationship Id="rId4" Type="http://schemas.openxmlformats.org/officeDocument/2006/relationships/image" Target="../media/image58.wmf"/><Relationship Id="rId9" Type="http://schemas.openxmlformats.org/officeDocument/2006/relationships/oleObject" Target="../embeddings/oleObject96.bin"/><Relationship Id="rId14" Type="http://schemas.openxmlformats.org/officeDocument/2006/relationships/image" Target="../media/image63.wmf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5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8.wmf"/><Relationship Id="rId13" Type="http://schemas.openxmlformats.org/officeDocument/2006/relationships/oleObject" Target="../embeddings/oleObject104.bin"/><Relationship Id="rId18" Type="http://schemas.openxmlformats.org/officeDocument/2006/relationships/oleObject" Target="../embeddings/oleObject107.bin"/><Relationship Id="rId3" Type="http://schemas.openxmlformats.org/officeDocument/2006/relationships/oleObject" Target="../embeddings/oleObject99.bin"/><Relationship Id="rId7" Type="http://schemas.openxmlformats.org/officeDocument/2006/relationships/oleObject" Target="../embeddings/oleObject101.bin"/><Relationship Id="rId12" Type="http://schemas.openxmlformats.org/officeDocument/2006/relationships/image" Target="../media/image70.wmf"/><Relationship Id="rId17" Type="http://schemas.openxmlformats.org/officeDocument/2006/relationships/image" Target="../media/image72.wmf"/><Relationship Id="rId2" Type="http://schemas.openxmlformats.org/officeDocument/2006/relationships/slideLayout" Target="../slideLayouts/slideLayout29.xml"/><Relationship Id="rId16" Type="http://schemas.openxmlformats.org/officeDocument/2006/relationships/oleObject" Target="../embeddings/oleObject106.bin"/><Relationship Id="rId1" Type="http://schemas.openxmlformats.org/officeDocument/2006/relationships/vmlDrawing" Target="../drawings/vmlDrawing17.vml"/><Relationship Id="rId6" Type="http://schemas.openxmlformats.org/officeDocument/2006/relationships/image" Target="../media/image67.wmf"/><Relationship Id="rId11" Type="http://schemas.openxmlformats.org/officeDocument/2006/relationships/oleObject" Target="../embeddings/oleObject103.bin"/><Relationship Id="rId5" Type="http://schemas.openxmlformats.org/officeDocument/2006/relationships/oleObject" Target="../embeddings/oleObject100.bin"/><Relationship Id="rId15" Type="http://schemas.openxmlformats.org/officeDocument/2006/relationships/oleObject" Target="../embeddings/oleObject105.bin"/><Relationship Id="rId10" Type="http://schemas.openxmlformats.org/officeDocument/2006/relationships/image" Target="../media/image69.wmf"/><Relationship Id="rId4" Type="http://schemas.openxmlformats.org/officeDocument/2006/relationships/image" Target="../media/image66.wmf"/><Relationship Id="rId9" Type="http://schemas.openxmlformats.org/officeDocument/2006/relationships/oleObject" Target="../embeddings/oleObject102.bin"/><Relationship Id="rId14" Type="http://schemas.openxmlformats.org/officeDocument/2006/relationships/image" Target="../media/image71.wmf"/></Relationships>
</file>

<file path=ppt/slides/_rels/slide5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5.wmf"/><Relationship Id="rId3" Type="http://schemas.openxmlformats.org/officeDocument/2006/relationships/oleObject" Target="../embeddings/oleObject108.bin"/><Relationship Id="rId7" Type="http://schemas.openxmlformats.org/officeDocument/2006/relationships/oleObject" Target="../embeddings/oleObject110.bin"/><Relationship Id="rId2" Type="http://schemas.openxmlformats.org/officeDocument/2006/relationships/slideLayout" Target="../slideLayouts/slideLayout28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74.wmf"/><Relationship Id="rId5" Type="http://schemas.openxmlformats.org/officeDocument/2006/relationships/oleObject" Target="../embeddings/oleObject109.bin"/><Relationship Id="rId4" Type="http://schemas.openxmlformats.org/officeDocument/2006/relationships/image" Target="../media/image73.wmf"/></Relationships>
</file>

<file path=ppt/slides/_rels/slide5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8.wmf"/><Relationship Id="rId13" Type="http://schemas.openxmlformats.org/officeDocument/2006/relationships/oleObject" Target="../embeddings/oleObject116.bin"/><Relationship Id="rId3" Type="http://schemas.openxmlformats.org/officeDocument/2006/relationships/oleObject" Target="../embeddings/oleObject111.bin"/><Relationship Id="rId7" Type="http://schemas.openxmlformats.org/officeDocument/2006/relationships/oleObject" Target="../embeddings/oleObject113.bin"/><Relationship Id="rId12" Type="http://schemas.openxmlformats.org/officeDocument/2006/relationships/image" Target="../media/image70.wmf"/><Relationship Id="rId2" Type="http://schemas.openxmlformats.org/officeDocument/2006/relationships/slideLayout" Target="../slideLayouts/slideLayout28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77.wmf"/><Relationship Id="rId11" Type="http://schemas.openxmlformats.org/officeDocument/2006/relationships/oleObject" Target="../embeddings/oleObject115.bin"/><Relationship Id="rId5" Type="http://schemas.openxmlformats.org/officeDocument/2006/relationships/oleObject" Target="../embeddings/oleObject112.bin"/><Relationship Id="rId10" Type="http://schemas.openxmlformats.org/officeDocument/2006/relationships/image" Target="../media/image69.wmf"/><Relationship Id="rId4" Type="http://schemas.openxmlformats.org/officeDocument/2006/relationships/image" Target="../media/image76.wmf"/><Relationship Id="rId9" Type="http://schemas.openxmlformats.org/officeDocument/2006/relationships/oleObject" Target="../embeddings/oleObject114.bin"/><Relationship Id="rId14" Type="http://schemas.openxmlformats.org/officeDocument/2006/relationships/image" Target="../media/image78.wmf"/></Relationships>
</file>

<file path=ppt/slides/_rels/slide59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122.bin"/><Relationship Id="rId18" Type="http://schemas.openxmlformats.org/officeDocument/2006/relationships/image" Target="../media/image86.wmf"/><Relationship Id="rId26" Type="http://schemas.openxmlformats.org/officeDocument/2006/relationships/image" Target="../media/image90.wmf"/><Relationship Id="rId3" Type="http://schemas.openxmlformats.org/officeDocument/2006/relationships/oleObject" Target="../embeddings/oleObject117.bin"/><Relationship Id="rId21" Type="http://schemas.openxmlformats.org/officeDocument/2006/relationships/oleObject" Target="../embeddings/oleObject126.bin"/><Relationship Id="rId34" Type="http://schemas.openxmlformats.org/officeDocument/2006/relationships/image" Target="../media/image94.wmf"/><Relationship Id="rId7" Type="http://schemas.openxmlformats.org/officeDocument/2006/relationships/oleObject" Target="../embeddings/oleObject119.bin"/><Relationship Id="rId12" Type="http://schemas.openxmlformats.org/officeDocument/2006/relationships/image" Target="../media/image83.wmf"/><Relationship Id="rId17" Type="http://schemas.openxmlformats.org/officeDocument/2006/relationships/oleObject" Target="../embeddings/oleObject124.bin"/><Relationship Id="rId25" Type="http://schemas.openxmlformats.org/officeDocument/2006/relationships/oleObject" Target="../embeddings/oleObject128.bin"/><Relationship Id="rId33" Type="http://schemas.openxmlformats.org/officeDocument/2006/relationships/oleObject" Target="../embeddings/oleObject132.bin"/><Relationship Id="rId2" Type="http://schemas.openxmlformats.org/officeDocument/2006/relationships/slideLayout" Target="../slideLayouts/slideLayout28.xml"/><Relationship Id="rId16" Type="http://schemas.openxmlformats.org/officeDocument/2006/relationships/image" Target="../media/image85.wmf"/><Relationship Id="rId20" Type="http://schemas.openxmlformats.org/officeDocument/2006/relationships/image" Target="../media/image87.wmf"/><Relationship Id="rId29" Type="http://schemas.openxmlformats.org/officeDocument/2006/relationships/oleObject" Target="../embeddings/oleObject130.bin"/><Relationship Id="rId1" Type="http://schemas.openxmlformats.org/officeDocument/2006/relationships/vmlDrawing" Target="../drawings/vmlDrawing20.vml"/><Relationship Id="rId6" Type="http://schemas.openxmlformats.org/officeDocument/2006/relationships/image" Target="../media/image80.wmf"/><Relationship Id="rId11" Type="http://schemas.openxmlformats.org/officeDocument/2006/relationships/oleObject" Target="../embeddings/oleObject121.bin"/><Relationship Id="rId24" Type="http://schemas.openxmlformats.org/officeDocument/2006/relationships/image" Target="../media/image89.wmf"/><Relationship Id="rId32" Type="http://schemas.openxmlformats.org/officeDocument/2006/relationships/image" Target="../media/image93.wmf"/><Relationship Id="rId5" Type="http://schemas.openxmlformats.org/officeDocument/2006/relationships/oleObject" Target="../embeddings/oleObject118.bin"/><Relationship Id="rId15" Type="http://schemas.openxmlformats.org/officeDocument/2006/relationships/oleObject" Target="../embeddings/oleObject123.bin"/><Relationship Id="rId23" Type="http://schemas.openxmlformats.org/officeDocument/2006/relationships/oleObject" Target="../embeddings/oleObject127.bin"/><Relationship Id="rId28" Type="http://schemas.openxmlformats.org/officeDocument/2006/relationships/image" Target="../media/image91.wmf"/><Relationship Id="rId10" Type="http://schemas.openxmlformats.org/officeDocument/2006/relationships/image" Target="../media/image82.wmf"/><Relationship Id="rId19" Type="http://schemas.openxmlformats.org/officeDocument/2006/relationships/oleObject" Target="../embeddings/oleObject125.bin"/><Relationship Id="rId31" Type="http://schemas.openxmlformats.org/officeDocument/2006/relationships/oleObject" Target="../embeddings/oleObject131.bin"/><Relationship Id="rId4" Type="http://schemas.openxmlformats.org/officeDocument/2006/relationships/image" Target="../media/image79.wmf"/><Relationship Id="rId9" Type="http://schemas.openxmlformats.org/officeDocument/2006/relationships/oleObject" Target="../embeddings/oleObject120.bin"/><Relationship Id="rId14" Type="http://schemas.openxmlformats.org/officeDocument/2006/relationships/image" Target="../media/image84.wmf"/><Relationship Id="rId22" Type="http://schemas.openxmlformats.org/officeDocument/2006/relationships/image" Target="../media/image88.wmf"/><Relationship Id="rId27" Type="http://schemas.openxmlformats.org/officeDocument/2006/relationships/oleObject" Target="../embeddings/oleObject129.bin"/><Relationship Id="rId30" Type="http://schemas.openxmlformats.org/officeDocument/2006/relationships/image" Target="../media/image92.wmf"/><Relationship Id="rId8" Type="http://schemas.openxmlformats.org/officeDocument/2006/relationships/image" Target="../media/image81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1.wmf"/><Relationship Id="rId13" Type="http://schemas.openxmlformats.org/officeDocument/2006/relationships/oleObject" Target="../embeddings/oleObject138.bin"/><Relationship Id="rId18" Type="http://schemas.openxmlformats.org/officeDocument/2006/relationships/image" Target="../media/image86.wmf"/><Relationship Id="rId3" Type="http://schemas.openxmlformats.org/officeDocument/2006/relationships/oleObject" Target="../embeddings/oleObject133.bin"/><Relationship Id="rId7" Type="http://schemas.openxmlformats.org/officeDocument/2006/relationships/oleObject" Target="../embeddings/oleObject135.bin"/><Relationship Id="rId12" Type="http://schemas.openxmlformats.org/officeDocument/2006/relationships/image" Target="../media/image83.wmf"/><Relationship Id="rId17" Type="http://schemas.openxmlformats.org/officeDocument/2006/relationships/oleObject" Target="../embeddings/oleObject140.bin"/><Relationship Id="rId2" Type="http://schemas.openxmlformats.org/officeDocument/2006/relationships/slideLayout" Target="../slideLayouts/slideLayout28.xml"/><Relationship Id="rId16" Type="http://schemas.openxmlformats.org/officeDocument/2006/relationships/image" Target="../media/image85.wmf"/><Relationship Id="rId1" Type="http://schemas.openxmlformats.org/officeDocument/2006/relationships/vmlDrawing" Target="../drawings/vmlDrawing21.vml"/><Relationship Id="rId6" Type="http://schemas.openxmlformats.org/officeDocument/2006/relationships/image" Target="../media/image80.wmf"/><Relationship Id="rId11" Type="http://schemas.openxmlformats.org/officeDocument/2006/relationships/oleObject" Target="../embeddings/oleObject137.bin"/><Relationship Id="rId5" Type="http://schemas.openxmlformats.org/officeDocument/2006/relationships/oleObject" Target="../embeddings/oleObject134.bin"/><Relationship Id="rId15" Type="http://schemas.openxmlformats.org/officeDocument/2006/relationships/oleObject" Target="../embeddings/oleObject139.bin"/><Relationship Id="rId10" Type="http://schemas.openxmlformats.org/officeDocument/2006/relationships/image" Target="../media/image82.wmf"/><Relationship Id="rId4" Type="http://schemas.openxmlformats.org/officeDocument/2006/relationships/image" Target="../media/image79.wmf"/><Relationship Id="rId9" Type="http://schemas.openxmlformats.org/officeDocument/2006/relationships/oleObject" Target="../embeddings/oleObject136.bin"/><Relationship Id="rId14" Type="http://schemas.openxmlformats.org/officeDocument/2006/relationships/image" Target="../media/image84.wmf"/></Relationships>
</file>

<file path=ppt/slides/_rels/slide6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7.wmf"/><Relationship Id="rId13" Type="http://schemas.openxmlformats.org/officeDocument/2006/relationships/oleObject" Target="../embeddings/oleObject146.bin"/><Relationship Id="rId3" Type="http://schemas.openxmlformats.org/officeDocument/2006/relationships/oleObject" Target="../embeddings/oleObject141.bin"/><Relationship Id="rId7" Type="http://schemas.openxmlformats.org/officeDocument/2006/relationships/oleObject" Target="../embeddings/oleObject143.bin"/><Relationship Id="rId12" Type="http://schemas.openxmlformats.org/officeDocument/2006/relationships/image" Target="../media/image99.wmf"/><Relationship Id="rId2" Type="http://schemas.openxmlformats.org/officeDocument/2006/relationships/slideLayout" Target="../slideLayouts/slideLayout28.xml"/><Relationship Id="rId1" Type="http://schemas.openxmlformats.org/officeDocument/2006/relationships/vmlDrawing" Target="../drawings/vmlDrawing22.vml"/><Relationship Id="rId6" Type="http://schemas.openxmlformats.org/officeDocument/2006/relationships/image" Target="../media/image96.wmf"/><Relationship Id="rId11" Type="http://schemas.openxmlformats.org/officeDocument/2006/relationships/oleObject" Target="../embeddings/oleObject145.bin"/><Relationship Id="rId5" Type="http://schemas.openxmlformats.org/officeDocument/2006/relationships/oleObject" Target="../embeddings/oleObject142.bin"/><Relationship Id="rId10" Type="http://schemas.openxmlformats.org/officeDocument/2006/relationships/image" Target="../media/image98.wmf"/><Relationship Id="rId4" Type="http://schemas.openxmlformats.org/officeDocument/2006/relationships/image" Target="../media/image95.wmf"/><Relationship Id="rId9" Type="http://schemas.openxmlformats.org/officeDocument/2006/relationships/oleObject" Target="../embeddings/oleObject144.bin"/><Relationship Id="rId14" Type="http://schemas.openxmlformats.org/officeDocument/2006/relationships/image" Target="../media/image100.wmf"/></Relationships>
</file>

<file path=ppt/slides/_rels/slide6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9.wmf"/><Relationship Id="rId13" Type="http://schemas.openxmlformats.org/officeDocument/2006/relationships/oleObject" Target="../embeddings/oleObject152.bin"/><Relationship Id="rId18" Type="http://schemas.openxmlformats.org/officeDocument/2006/relationships/image" Target="../media/image94.wmf"/><Relationship Id="rId26" Type="http://schemas.openxmlformats.org/officeDocument/2006/relationships/image" Target="../media/image98.wmf"/><Relationship Id="rId3" Type="http://schemas.openxmlformats.org/officeDocument/2006/relationships/oleObject" Target="../embeddings/oleObject147.bin"/><Relationship Id="rId21" Type="http://schemas.openxmlformats.org/officeDocument/2006/relationships/oleObject" Target="../embeddings/oleObject156.bin"/><Relationship Id="rId7" Type="http://schemas.openxmlformats.org/officeDocument/2006/relationships/oleObject" Target="../embeddings/oleObject149.bin"/><Relationship Id="rId12" Type="http://schemas.openxmlformats.org/officeDocument/2006/relationships/image" Target="../media/image91.wmf"/><Relationship Id="rId17" Type="http://schemas.openxmlformats.org/officeDocument/2006/relationships/oleObject" Target="../embeddings/oleObject154.bin"/><Relationship Id="rId25" Type="http://schemas.openxmlformats.org/officeDocument/2006/relationships/oleObject" Target="../embeddings/oleObject158.bin"/><Relationship Id="rId2" Type="http://schemas.openxmlformats.org/officeDocument/2006/relationships/slideLayout" Target="../slideLayouts/slideLayout28.xml"/><Relationship Id="rId16" Type="http://schemas.openxmlformats.org/officeDocument/2006/relationships/image" Target="../media/image93.wmf"/><Relationship Id="rId20" Type="http://schemas.openxmlformats.org/officeDocument/2006/relationships/image" Target="../media/image95.wmf"/><Relationship Id="rId29" Type="http://schemas.openxmlformats.org/officeDocument/2006/relationships/oleObject" Target="../embeddings/oleObject160.bin"/><Relationship Id="rId1" Type="http://schemas.openxmlformats.org/officeDocument/2006/relationships/vmlDrawing" Target="../drawings/vmlDrawing23.vml"/><Relationship Id="rId6" Type="http://schemas.openxmlformats.org/officeDocument/2006/relationships/image" Target="../media/image88.wmf"/><Relationship Id="rId11" Type="http://schemas.openxmlformats.org/officeDocument/2006/relationships/oleObject" Target="../embeddings/oleObject151.bin"/><Relationship Id="rId24" Type="http://schemas.openxmlformats.org/officeDocument/2006/relationships/image" Target="../media/image97.wmf"/><Relationship Id="rId5" Type="http://schemas.openxmlformats.org/officeDocument/2006/relationships/oleObject" Target="../embeddings/oleObject148.bin"/><Relationship Id="rId15" Type="http://schemas.openxmlformats.org/officeDocument/2006/relationships/oleObject" Target="../embeddings/oleObject153.bin"/><Relationship Id="rId23" Type="http://schemas.openxmlformats.org/officeDocument/2006/relationships/oleObject" Target="../embeddings/oleObject157.bin"/><Relationship Id="rId28" Type="http://schemas.openxmlformats.org/officeDocument/2006/relationships/image" Target="../media/image99.wmf"/><Relationship Id="rId10" Type="http://schemas.openxmlformats.org/officeDocument/2006/relationships/image" Target="../media/image90.wmf"/><Relationship Id="rId19" Type="http://schemas.openxmlformats.org/officeDocument/2006/relationships/oleObject" Target="../embeddings/oleObject155.bin"/><Relationship Id="rId4" Type="http://schemas.openxmlformats.org/officeDocument/2006/relationships/image" Target="../media/image87.wmf"/><Relationship Id="rId9" Type="http://schemas.openxmlformats.org/officeDocument/2006/relationships/oleObject" Target="../embeddings/oleObject150.bin"/><Relationship Id="rId14" Type="http://schemas.openxmlformats.org/officeDocument/2006/relationships/image" Target="../media/image92.wmf"/><Relationship Id="rId22" Type="http://schemas.openxmlformats.org/officeDocument/2006/relationships/image" Target="../media/image96.wmf"/><Relationship Id="rId27" Type="http://schemas.openxmlformats.org/officeDocument/2006/relationships/oleObject" Target="../embeddings/oleObject159.bin"/><Relationship Id="rId30" Type="http://schemas.openxmlformats.org/officeDocument/2006/relationships/image" Target="../media/image100.wmf"/></Relationships>
</file>

<file path=ppt/slides/_rels/slide6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7.wmf"/><Relationship Id="rId13" Type="http://schemas.openxmlformats.org/officeDocument/2006/relationships/oleObject" Target="../embeddings/oleObject166.bin"/><Relationship Id="rId3" Type="http://schemas.openxmlformats.org/officeDocument/2006/relationships/oleObject" Target="../embeddings/oleObject161.bin"/><Relationship Id="rId7" Type="http://schemas.openxmlformats.org/officeDocument/2006/relationships/oleObject" Target="../embeddings/oleObject163.bin"/><Relationship Id="rId12" Type="http://schemas.openxmlformats.org/officeDocument/2006/relationships/image" Target="../media/image99.wmf"/><Relationship Id="rId2" Type="http://schemas.openxmlformats.org/officeDocument/2006/relationships/slideLayout" Target="../slideLayouts/slideLayout28.xml"/><Relationship Id="rId1" Type="http://schemas.openxmlformats.org/officeDocument/2006/relationships/vmlDrawing" Target="../drawings/vmlDrawing24.vml"/><Relationship Id="rId6" Type="http://schemas.openxmlformats.org/officeDocument/2006/relationships/image" Target="../media/image96.wmf"/><Relationship Id="rId11" Type="http://schemas.openxmlformats.org/officeDocument/2006/relationships/oleObject" Target="../embeddings/oleObject165.bin"/><Relationship Id="rId5" Type="http://schemas.openxmlformats.org/officeDocument/2006/relationships/oleObject" Target="../embeddings/oleObject162.bin"/><Relationship Id="rId10" Type="http://schemas.openxmlformats.org/officeDocument/2006/relationships/image" Target="../media/image98.wmf"/><Relationship Id="rId4" Type="http://schemas.openxmlformats.org/officeDocument/2006/relationships/image" Target="../media/image95.wmf"/><Relationship Id="rId9" Type="http://schemas.openxmlformats.org/officeDocument/2006/relationships/oleObject" Target="../embeddings/oleObject164.bin"/><Relationship Id="rId14" Type="http://schemas.openxmlformats.org/officeDocument/2006/relationships/image" Target="../media/image100.wmf"/></Relationships>
</file>

<file path=ppt/slides/_rels/slide64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172.bin"/><Relationship Id="rId18" Type="http://schemas.openxmlformats.org/officeDocument/2006/relationships/image" Target="../media/image89.wmf"/><Relationship Id="rId26" Type="http://schemas.openxmlformats.org/officeDocument/2006/relationships/image" Target="../media/image93.wmf"/><Relationship Id="rId3" Type="http://schemas.openxmlformats.org/officeDocument/2006/relationships/oleObject" Target="../embeddings/oleObject167.bin"/><Relationship Id="rId21" Type="http://schemas.openxmlformats.org/officeDocument/2006/relationships/oleObject" Target="../embeddings/oleObject176.bin"/><Relationship Id="rId34" Type="http://schemas.openxmlformats.org/officeDocument/2006/relationships/image" Target="../media/image104.wmf"/><Relationship Id="rId7" Type="http://schemas.openxmlformats.org/officeDocument/2006/relationships/oleObject" Target="../embeddings/oleObject169.bin"/><Relationship Id="rId12" Type="http://schemas.openxmlformats.org/officeDocument/2006/relationships/image" Target="../media/image101.wmf"/><Relationship Id="rId17" Type="http://schemas.openxmlformats.org/officeDocument/2006/relationships/oleObject" Target="../embeddings/oleObject174.bin"/><Relationship Id="rId25" Type="http://schemas.openxmlformats.org/officeDocument/2006/relationships/oleObject" Target="../embeddings/oleObject178.bin"/><Relationship Id="rId33" Type="http://schemas.openxmlformats.org/officeDocument/2006/relationships/oleObject" Target="../embeddings/oleObject182.bin"/><Relationship Id="rId2" Type="http://schemas.openxmlformats.org/officeDocument/2006/relationships/slideLayout" Target="../slideLayouts/slideLayout28.xml"/><Relationship Id="rId16" Type="http://schemas.openxmlformats.org/officeDocument/2006/relationships/image" Target="../media/image88.wmf"/><Relationship Id="rId20" Type="http://schemas.openxmlformats.org/officeDocument/2006/relationships/image" Target="../media/image90.wmf"/><Relationship Id="rId29" Type="http://schemas.openxmlformats.org/officeDocument/2006/relationships/oleObject" Target="../embeddings/oleObject180.bin"/><Relationship Id="rId1" Type="http://schemas.openxmlformats.org/officeDocument/2006/relationships/vmlDrawing" Target="../drawings/vmlDrawing25.vml"/><Relationship Id="rId6" Type="http://schemas.openxmlformats.org/officeDocument/2006/relationships/image" Target="../media/image80.wmf"/><Relationship Id="rId11" Type="http://schemas.openxmlformats.org/officeDocument/2006/relationships/oleObject" Target="../embeddings/oleObject171.bin"/><Relationship Id="rId24" Type="http://schemas.openxmlformats.org/officeDocument/2006/relationships/image" Target="../media/image92.wmf"/><Relationship Id="rId32" Type="http://schemas.openxmlformats.org/officeDocument/2006/relationships/image" Target="../media/image103.wmf"/><Relationship Id="rId5" Type="http://schemas.openxmlformats.org/officeDocument/2006/relationships/oleObject" Target="../embeddings/oleObject168.bin"/><Relationship Id="rId15" Type="http://schemas.openxmlformats.org/officeDocument/2006/relationships/oleObject" Target="../embeddings/oleObject173.bin"/><Relationship Id="rId23" Type="http://schemas.openxmlformats.org/officeDocument/2006/relationships/oleObject" Target="../embeddings/oleObject177.bin"/><Relationship Id="rId28" Type="http://schemas.openxmlformats.org/officeDocument/2006/relationships/image" Target="../media/image94.wmf"/><Relationship Id="rId10" Type="http://schemas.openxmlformats.org/officeDocument/2006/relationships/image" Target="../media/image82.wmf"/><Relationship Id="rId19" Type="http://schemas.openxmlformats.org/officeDocument/2006/relationships/oleObject" Target="../embeddings/oleObject175.bin"/><Relationship Id="rId31" Type="http://schemas.openxmlformats.org/officeDocument/2006/relationships/oleObject" Target="../embeddings/oleObject181.bin"/><Relationship Id="rId4" Type="http://schemas.openxmlformats.org/officeDocument/2006/relationships/image" Target="../media/image79.wmf"/><Relationship Id="rId9" Type="http://schemas.openxmlformats.org/officeDocument/2006/relationships/oleObject" Target="../embeddings/oleObject170.bin"/><Relationship Id="rId14" Type="http://schemas.openxmlformats.org/officeDocument/2006/relationships/image" Target="../media/image87.wmf"/><Relationship Id="rId22" Type="http://schemas.openxmlformats.org/officeDocument/2006/relationships/image" Target="../media/image91.wmf"/><Relationship Id="rId27" Type="http://schemas.openxmlformats.org/officeDocument/2006/relationships/oleObject" Target="../embeddings/oleObject179.bin"/><Relationship Id="rId30" Type="http://schemas.openxmlformats.org/officeDocument/2006/relationships/image" Target="../media/image102.wmf"/><Relationship Id="rId8" Type="http://schemas.openxmlformats.org/officeDocument/2006/relationships/image" Target="../media/image81.wmf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6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7.wmf"/><Relationship Id="rId3" Type="http://schemas.openxmlformats.org/officeDocument/2006/relationships/oleObject" Target="../embeddings/oleObject183.bin"/><Relationship Id="rId7" Type="http://schemas.openxmlformats.org/officeDocument/2006/relationships/oleObject" Target="../embeddings/oleObject185.bin"/><Relationship Id="rId2" Type="http://schemas.openxmlformats.org/officeDocument/2006/relationships/slideLayout" Target="../slideLayouts/slideLayout28.xml"/><Relationship Id="rId1" Type="http://schemas.openxmlformats.org/officeDocument/2006/relationships/vmlDrawing" Target="../drawings/vmlDrawing26.vml"/><Relationship Id="rId6" Type="http://schemas.openxmlformats.org/officeDocument/2006/relationships/image" Target="../media/image106.wmf"/><Relationship Id="rId5" Type="http://schemas.openxmlformats.org/officeDocument/2006/relationships/oleObject" Target="../embeddings/oleObject184.bin"/><Relationship Id="rId10" Type="http://schemas.openxmlformats.org/officeDocument/2006/relationships/image" Target="../media/image108.wmf"/><Relationship Id="rId4" Type="http://schemas.openxmlformats.org/officeDocument/2006/relationships/image" Target="../media/image105.wmf"/><Relationship Id="rId9" Type="http://schemas.openxmlformats.org/officeDocument/2006/relationships/oleObject" Target="../embeddings/oleObject186.bin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bin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bin"/><Relationship Id="rId1" Type="http://schemas.openxmlformats.org/officeDocument/2006/relationships/slideLayout" Target="../slideLayouts/slideLayout13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bin"/><Relationship Id="rId1" Type="http://schemas.openxmlformats.org/officeDocument/2006/relationships/slideLayout" Target="../slideLayouts/slideLayout13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bin"/><Relationship Id="rId1" Type="http://schemas.openxmlformats.org/officeDocument/2006/relationships/slideLayout" Target="../slideLayouts/slideLayout13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bin"/><Relationship Id="rId1" Type="http://schemas.openxmlformats.org/officeDocument/2006/relationships/slideLayout" Target="../slideLayouts/slideLayout13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7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7.vml"/><Relationship Id="rId6" Type="http://schemas.openxmlformats.org/officeDocument/2006/relationships/image" Target="../media/image110.wmf"/><Relationship Id="rId5" Type="http://schemas.openxmlformats.org/officeDocument/2006/relationships/oleObject" Target="../embeddings/oleObject188.bin"/><Relationship Id="rId4" Type="http://schemas.openxmlformats.org/officeDocument/2006/relationships/image" Target="../media/image109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bin"/><Relationship Id="rId1" Type="http://schemas.openxmlformats.org/officeDocument/2006/relationships/slideLayout" Target="../slideLayouts/slideLayout13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bin"/><Relationship Id="rId1" Type="http://schemas.openxmlformats.org/officeDocument/2006/relationships/slideLayout" Target="../slideLayouts/slideLayout18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8.vml"/><Relationship Id="rId6" Type="http://schemas.openxmlformats.org/officeDocument/2006/relationships/image" Target="../media/image110.wmf"/><Relationship Id="rId5" Type="http://schemas.openxmlformats.org/officeDocument/2006/relationships/oleObject" Target="../embeddings/oleObject190.bin"/><Relationship Id="rId4" Type="http://schemas.openxmlformats.org/officeDocument/2006/relationships/image" Target="../media/image109.wmf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6.xml"/></Relationships>
</file>

<file path=ppt/slides/_rels/slide8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3.bin"/><Relationship Id="rId13" Type="http://schemas.openxmlformats.org/officeDocument/2006/relationships/image" Target="../media/image115.wmf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12.wmf"/><Relationship Id="rId12" Type="http://schemas.openxmlformats.org/officeDocument/2006/relationships/oleObject" Target="../embeddings/oleObject19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9.vml"/><Relationship Id="rId6" Type="http://schemas.openxmlformats.org/officeDocument/2006/relationships/oleObject" Target="../embeddings/oleObject192.bin"/><Relationship Id="rId11" Type="http://schemas.openxmlformats.org/officeDocument/2006/relationships/image" Target="../media/image114.wmf"/><Relationship Id="rId5" Type="http://schemas.openxmlformats.org/officeDocument/2006/relationships/image" Target="../media/image111.wmf"/><Relationship Id="rId10" Type="http://schemas.openxmlformats.org/officeDocument/2006/relationships/oleObject" Target="../embeddings/oleObject194.bin"/><Relationship Id="rId4" Type="http://schemas.openxmlformats.org/officeDocument/2006/relationships/oleObject" Target="../embeddings/oleObject191.bin"/><Relationship Id="rId9" Type="http://schemas.openxmlformats.org/officeDocument/2006/relationships/image" Target="../media/image113.wmf"/></Relationships>
</file>

<file path=ppt/slides/_rels/slide8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115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0.vml"/><Relationship Id="rId6" Type="http://schemas.openxmlformats.org/officeDocument/2006/relationships/oleObject" Target="../embeddings/oleObject197.bin"/><Relationship Id="rId5" Type="http://schemas.openxmlformats.org/officeDocument/2006/relationships/image" Target="../media/image114.wmf"/><Relationship Id="rId4" Type="http://schemas.openxmlformats.org/officeDocument/2006/relationships/oleObject" Target="../embeddings/oleObject196.bin"/></Relationships>
</file>

<file path=ppt/slides/_rels/slide8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3.wmf"/><Relationship Id="rId3" Type="http://schemas.openxmlformats.org/officeDocument/2006/relationships/oleObject" Target="../embeddings/oleObject198.bin"/><Relationship Id="rId7" Type="http://schemas.openxmlformats.org/officeDocument/2006/relationships/oleObject" Target="../embeddings/oleObject200.bin"/><Relationship Id="rId12" Type="http://schemas.openxmlformats.org/officeDocument/2006/relationships/image" Target="../media/image117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1.vml"/><Relationship Id="rId6" Type="http://schemas.openxmlformats.org/officeDocument/2006/relationships/image" Target="../media/image112.wmf"/><Relationship Id="rId11" Type="http://schemas.openxmlformats.org/officeDocument/2006/relationships/oleObject" Target="../embeddings/oleObject202.bin"/><Relationship Id="rId5" Type="http://schemas.openxmlformats.org/officeDocument/2006/relationships/oleObject" Target="../embeddings/oleObject199.bin"/><Relationship Id="rId10" Type="http://schemas.openxmlformats.org/officeDocument/2006/relationships/image" Target="../media/image116.wmf"/><Relationship Id="rId4" Type="http://schemas.openxmlformats.org/officeDocument/2006/relationships/image" Target="../media/image111.wmf"/><Relationship Id="rId9" Type="http://schemas.openxmlformats.org/officeDocument/2006/relationships/oleObject" Target="../embeddings/oleObject201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9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image" Target="../media/image117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2.vml"/><Relationship Id="rId6" Type="http://schemas.openxmlformats.org/officeDocument/2006/relationships/oleObject" Target="../embeddings/oleObject204.bin"/><Relationship Id="rId5" Type="http://schemas.openxmlformats.org/officeDocument/2006/relationships/image" Target="../media/image116.wmf"/><Relationship Id="rId4" Type="http://schemas.openxmlformats.org/officeDocument/2006/relationships/oleObject" Target="../embeddings/oleObject203.bin"/></Relationships>
</file>

<file path=ppt/slides/_rels/slide9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7.bin"/><Relationship Id="rId13" Type="http://schemas.openxmlformats.org/officeDocument/2006/relationships/image" Target="../media/image117.wmf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112.wmf"/><Relationship Id="rId12" Type="http://schemas.openxmlformats.org/officeDocument/2006/relationships/oleObject" Target="../embeddings/oleObject20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3.vml"/><Relationship Id="rId6" Type="http://schemas.openxmlformats.org/officeDocument/2006/relationships/oleObject" Target="../embeddings/oleObject206.bin"/><Relationship Id="rId11" Type="http://schemas.openxmlformats.org/officeDocument/2006/relationships/image" Target="../media/image116.wmf"/><Relationship Id="rId5" Type="http://schemas.openxmlformats.org/officeDocument/2006/relationships/image" Target="../media/image111.wmf"/><Relationship Id="rId10" Type="http://schemas.openxmlformats.org/officeDocument/2006/relationships/oleObject" Target="../embeddings/oleObject208.bin"/><Relationship Id="rId4" Type="http://schemas.openxmlformats.org/officeDocument/2006/relationships/oleObject" Target="../embeddings/oleObject205.bin"/><Relationship Id="rId9" Type="http://schemas.openxmlformats.org/officeDocument/2006/relationships/image" Target="../media/image113.wmf"/></Relationships>
</file>

<file path=ppt/slides/_rels/slide9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4.vml"/><Relationship Id="rId5" Type="http://schemas.openxmlformats.org/officeDocument/2006/relationships/image" Target="../media/image20.wmf"/><Relationship Id="rId4" Type="http://schemas.openxmlformats.org/officeDocument/2006/relationships/oleObject" Target="../embeddings/oleObject210.bin"/></Relationships>
</file>

<file path=ppt/slides/_rels/slide9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5.vml"/><Relationship Id="rId5" Type="http://schemas.openxmlformats.org/officeDocument/2006/relationships/image" Target="../media/image118.wmf"/><Relationship Id="rId4" Type="http://schemas.openxmlformats.org/officeDocument/2006/relationships/oleObject" Target="../embeddings/oleObject211.bin"/></Relationships>
</file>

<file path=ppt/slides/_rels/slide9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6.vml"/><Relationship Id="rId5" Type="http://schemas.openxmlformats.org/officeDocument/2006/relationships/image" Target="../media/image119.wmf"/><Relationship Id="rId4" Type="http://schemas.openxmlformats.org/officeDocument/2006/relationships/oleObject" Target="../embeddings/oleObject212.bin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5.bin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109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7.vml"/><Relationship Id="rId6" Type="http://schemas.openxmlformats.org/officeDocument/2006/relationships/oleObject" Target="../embeddings/oleObject214.bin"/><Relationship Id="rId5" Type="http://schemas.openxmlformats.org/officeDocument/2006/relationships/image" Target="../media/image20.wmf"/><Relationship Id="rId4" Type="http://schemas.openxmlformats.org/officeDocument/2006/relationships/oleObject" Target="../embeddings/oleObject213.bin"/><Relationship Id="rId9" Type="http://schemas.openxmlformats.org/officeDocument/2006/relationships/image" Target="../media/image110.wmf"/></Relationships>
</file>

<file path=ppt/slides/_rels/slide9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8.vml"/><Relationship Id="rId5" Type="http://schemas.openxmlformats.org/officeDocument/2006/relationships/image" Target="../media/image20.wmf"/><Relationship Id="rId4" Type="http://schemas.openxmlformats.org/officeDocument/2006/relationships/oleObject" Target="../embeddings/oleObject216.bin"/></Relationships>
</file>

<file path=ppt/slides/_rels/slide9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9.vml"/><Relationship Id="rId5" Type="http://schemas.openxmlformats.org/officeDocument/2006/relationships/image" Target="../media/image20.wmf"/><Relationship Id="rId4" Type="http://schemas.openxmlformats.org/officeDocument/2006/relationships/oleObject" Target="../embeddings/oleObject217.bin"/></Relationships>
</file>

<file path=ppt/slides/_rels/slide9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0.vml"/><Relationship Id="rId5" Type="http://schemas.openxmlformats.org/officeDocument/2006/relationships/image" Target="../media/image20.wmf"/><Relationship Id="rId4" Type="http://schemas.openxmlformats.org/officeDocument/2006/relationships/oleObject" Target="../embeddings/oleObject21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anose="020B0600070205080204" pitchFamily="34" charset="-128"/>
              </a:rPr>
              <a:t>Comparison Networks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362200"/>
            <a:ext cx="7848600" cy="27432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b="1" u="sng" smtClean="0">
                <a:solidFill>
                  <a:srgbClr val="006600"/>
                </a:solidFill>
                <a:ea typeface="ＭＳ Ｐゴシック" panose="020B0600070205080204" pitchFamily="34" charset="-128"/>
              </a:rPr>
              <a:t>Sorting</a:t>
            </a:r>
            <a:endParaRPr lang="en-US" smtClean="0">
              <a:ea typeface="ＭＳ Ｐゴシック" panose="020B0600070205080204" pitchFamily="34" charset="-128"/>
            </a:endParaRPr>
          </a:p>
          <a:p>
            <a:pPr>
              <a:lnSpc>
                <a:spcPct val="90000"/>
              </a:lnSpc>
            </a:pPr>
            <a:r>
              <a:rPr lang="en-US" sz="2400" smtClean="0">
                <a:ea typeface="ＭＳ Ｐゴシック" panose="020B0600070205080204" pitchFamily="34" charset="-128"/>
              </a:rPr>
              <a:t>Sorting </a:t>
            </a:r>
            <a:r>
              <a:rPr lang="en-US" sz="2400" smtClean="0">
                <a:solidFill>
                  <a:schemeClr val="tx2"/>
                </a:solidFill>
                <a:ea typeface="ＭＳ Ｐゴシック" panose="020B0600070205080204" pitchFamily="34" charset="-128"/>
              </a:rPr>
              <a:t>binary</a:t>
            </a:r>
            <a:r>
              <a:rPr lang="en-US" sz="2400" smtClean="0">
                <a:ea typeface="ＭＳ Ｐゴシック" panose="020B0600070205080204" pitchFamily="34" charset="-128"/>
              </a:rPr>
              <a:t> values</a:t>
            </a:r>
          </a:p>
          <a:p>
            <a:pPr>
              <a:lnSpc>
                <a:spcPct val="90000"/>
              </a:lnSpc>
            </a:pPr>
            <a:r>
              <a:rPr lang="en-US" sz="2400" smtClean="0">
                <a:ea typeface="ＭＳ Ｐゴシック" panose="020B0600070205080204" pitchFamily="34" charset="-128"/>
              </a:rPr>
              <a:t>Sorting </a:t>
            </a:r>
            <a:r>
              <a:rPr lang="en-US" sz="2400" smtClean="0">
                <a:solidFill>
                  <a:schemeClr val="tx2"/>
                </a:solidFill>
                <a:ea typeface="ＭＳ Ｐゴシック" panose="020B0600070205080204" pitchFamily="34" charset="-128"/>
              </a:rPr>
              <a:t>arbitrary</a:t>
            </a:r>
            <a:r>
              <a:rPr lang="en-US" sz="2400" smtClean="0">
                <a:ea typeface="ＭＳ Ｐゴシック" panose="020B0600070205080204" pitchFamily="34" charset="-128"/>
              </a:rPr>
              <a:t> numbers</a:t>
            </a:r>
          </a:p>
          <a:p>
            <a:pPr>
              <a:lnSpc>
                <a:spcPct val="90000"/>
              </a:lnSpc>
            </a:pPr>
            <a:r>
              <a:rPr lang="en-US" sz="2400" smtClean="0">
                <a:ea typeface="ＭＳ Ｐゴシック" panose="020B0600070205080204" pitchFamily="34" charset="-128"/>
              </a:rPr>
              <a:t>Implementing </a:t>
            </a:r>
            <a:r>
              <a:rPr lang="en-US" sz="2400" i="1" smtClean="0">
                <a:solidFill>
                  <a:srgbClr val="006600"/>
                </a:solidFill>
                <a:ea typeface="ＭＳ Ｐゴシック" panose="020B0600070205080204" pitchFamily="34" charset="-128"/>
              </a:rPr>
              <a:t>symmetric</a:t>
            </a:r>
            <a:r>
              <a:rPr lang="en-US" sz="2400" smtClean="0">
                <a:ea typeface="ＭＳ Ｐゴシック" panose="020B0600070205080204" pitchFamily="34" charset="-128"/>
              </a:rPr>
              <a:t> functions</a:t>
            </a:r>
          </a:p>
        </p:txBody>
      </p:sp>
    </p:spTree>
    <p:extLst>
      <p:ext uri="{BB962C8B-B14F-4D97-AF65-F5344CB8AC3E}">
        <p14:creationId xmlns:p14="http://schemas.microsoft.com/office/powerpoint/2010/main" val="2918239713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anose="020B0600070205080204" pitchFamily="34" charset="-128"/>
              </a:rPr>
              <a:t>Sorting Network</a:t>
            </a:r>
          </a:p>
        </p:txBody>
      </p:sp>
      <p:sp>
        <p:nvSpPr>
          <p:cNvPr id="118787" name="Text Box 3"/>
          <p:cNvSpPr txBox="1">
            <a:spLocks noChangeArrowheads="1"/>
          </p:cNvSpPr>
          <p:nvPr/>
        </p:nvSpPr>
        <p:spPr bwMode="auto">
          <a:xfrm>
            <a:off x="1787525" y="1997075"/>
            <a:ext cx="8032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>
                <a:solidFill>
                  <a:srgbClr val="000000"/>
                </a:solidFill>
              </a:rPr>
              <a:t>inputs</a:t>
            </a:r>
          </a:p>
        </p:txBody>
      </p:sp>
      <p:sp>
        <p:nvSpPr>
          <p:cNvPr id="118788" name="Text Box 4"/>
          <p:cNvSpPr txBox="1">
            <a:spLocks noChangeArrowheads="1"/>
          </p:cNvSpPr>
          <p:nvPr/>
        </p:nvSpPr>
        <p:spPr bwMode="auto">
          <a:xfrm>
            <a:off x="6689725" y="1998663"/>
            <a:ext cx="9302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>
                <a:solidFill>
                  <a:srgbClr val="000000"/>
                </a:solidFill>
              </a:rPr>
              <a:t>outputs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6705600" y="2819400"/>
            <a:ext cx="1022350" cy="2057400"/>
            <a:chOff x="4224" y="1776"/>
            <a:chExt cx="644" cy="1296"/>
          </a:xfrm>
        </p:grpSpPr>
        <p:sp>
          <p:nvSpPr>
            <p:cNvPr id="12330" name="AutoShape 6"/>
            <p:cNvSpPr>
              <a:spLocks/>
            </p:cNvSpPr>
            <p:nvPr/>
          </p:nvSpPr>
          <p:spPr bwMode="auto">
            <a:xfrm>
              <a:off x="4224" y="1776"/>
              <a:ext cx="192" cy="1296"/>
            </a:xfrm>
            <a:prstGeom prst="rightBrace">
              <a:avLst>
                <a:gd name="adj1" fmla="val 56250"/>
                <a:gd name="adj2" fmla="val 50000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grpSp>
          <p:nvGrpSpPr>
            <p:cNvPr id="12331" name="Group 7"/>
            <p:cNvGrpSpPr>
              <a:grpSpLocks/>
            </p:cNvGrpSpPr>
            <p:nvPr/>
          </p:nvGrpSpPr>
          <p:grpSpPr bwMode="auto">
            <a:xfrm>
              <a:off x="4416" y="2256"/>
              <a:ext cx="452" cy="288"/>
              <a:chOff x="4492" y="2256"/>
              <a:chExt cx="452" cy="288"/>
            </a:xfrm>
          </p:grpSpPr>
          <p:sp>
            <p:nvSpPr>
              <p:cNvPr id="12332" name="Text Box 8"/>
              <p:cNvSpPr txBox="1">
                <a:spLocks noChangeArrowheads="1"/>
              </p:cNvSpPr>
              <p:nvPr/>
            </p:nvSpPr>
            <p:spPr bwMode="auto">
              <a:xfrm>
                <a:off x="4492" y="2256"/>
                <a:ext cx="45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sz="2400" i="1">
                    <a:solidFill>
                      <a:srgbClr val="000000"/>
                    </a:solidFill>
                  </a:rPr>
                  <a:t>n</a:t>
                </a:r>
                <a:r>
                  <a:rPr lang="en-US" sz="2400">
                    <a:solidFill>
                      <a:srgbClr val="000000"/>
                    </a:solidFill>
                  </a:rPr>
                  <a:t>   1</a:t>
                </a:r>
              </a:p>
            </p:txBody>
          </p:sp>
          <p:sp>
            <p:nvSpPr>
              <p:cNvPr id="12333" name="Line 9"/>
              <p:cNvSpPr>
                <a:spLocks noChangeShapeType="1"/>
              </p:cNvSpPr>
              <p:nvPr/>
            </p:nvSpPr>
            <p:spPr bwMode="auto">
              <a:xfrm>
                <a:off x="4690" y="2423"/>
                <a:ext cx="9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2819400" y="2438400"/>
            <a:ext cx="3657600" cy="2743200"/>
            <a:chOff x="1776" y="1536"/>
            <a:chExt cx="2304" cy="1728"/>
          </a:xfrm>
        </p:grpSpPr>
        <p:sp>
          <p:nvSpPr>
            <p:cNvPr id="12316" name="Line 11"/>
            <p:cNvSpPr>
              <a:spLocks noChangeShapeType="1"/>
            </p:cNvSpPr>
            <p:nvPr/>
          </p:nvSpPr>
          <p:spPr bwMode="auto">
            <a:xfrm>
              <a:off x="1776" y="1824"/>
              <a:ext cx="33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2317" name="Line 12"/>
            <p:cNvSpPr>
              <a:spLocks noChangeShapeType="1"/>
            </p:cNvSpPr>
            <p:nvPr/>
          </p:nvSpPr>
          <p:spPr bwMode="auto">
            <a:xfrm>
              <a:off x="1776" y="2256"/>
              <a:ext cx="33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2318" name="Line 13"/>
            <p:cNvSpPr>
              <a:spLocks noChangeShapeType="1"/>
            </p:cNvSpPr>
            <p:nvPr/>
          </p:nvSpPr>
          <p:spPr bwMode="auto">
            <a:xfrm>
              <a:off x="1776" y="3024"/>
              <a:ext cx="33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18798" name="Rectangle 14"/>
            <p:cNvSpPr>
              <a:spLocks noChangeArrowheads="1"/>
            </p:cNvSpPr>
            <p:nvPr/>
          </p:nvSpPr>
          <p:spPr bwMode="auto">
            <a:xfrm>
              <a:off x="2112" y="1536"/>
              <a:ext cx="1632" cy="1728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tint val="3372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solidFill>
                  <a:srgbClr val="000000"/>
                </a:solidFill>
                <a:ea typeface="ＭＳ Ｐゴシック" charset="-128"/>
              </a:endParaRPr>
            </a:p>
          </p:txBody>
        </p:sp>
        <p:sp>
          <p:nvSpPr>
            <p:cNvPr id="12320" name="Line 15"/>
            <p:cNvSpPr>
              <a:spLocks noChangeShapeType="1"/>
            </p:cNvSpPr>
            <p:nvPr/>
          </p:nvSpPr>
          <p:spPr bwMode="auto">
            <a:xfrm>
              <a:off x="3744" y="1824"/>
              <a:ext cx="33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2321" name="Line 16"/>
            <p:cNvSpPr>
              <a:spLocks noChangeShapeType="1"/>
            </p:cNvSpPr>
            <p:nvPr/>
          </p:nvSpPr>
          <p:spPr bwMode="auto">
            <a:xfrm>
              <a:off x="3744" y="2256"/>
              <a:ext cx="33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2322" name="Line 17"/>
            <p:cNvSpPr>
              <a:spLocks noChangeShapeType="1"/>
            </p:cNvSpPr>
            <p:nvPr/>
          </p:nvSpPr>
          <p:spPr bwMode="auto">
            <a:xfrm>
              <a:off x="3744" y="3024"/>
              <a:ext cx="33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2323" name="Oval 18"/>
            <p:cNvSpPr>
              <a:spLocks noChangeArrowheads="1"/>
            </p:cNvSpPr>
            <p:nvPr/>
          </p:nvSpPr>
          <p:spPr bwMode="auto">
            <a:xfrm>
              <a:off x="2448" y="1968"/>
              <a:ext cx="1008" cy="768"/>
            </a:xfrm>
            <a:prstGeom prst="ellipse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2400">
                  <a:solidFill>
                    <a:srgbClr val="000000"/>
                  </a:solidFill>
                </a:rPr>
                <a:t>Sorting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2400">
                  <a:solidFill>
                    <a:srgbClr val="000000"/>
                  </a:solidFill>
                </a:rPr>
                <a:t>Network</a:t>
              </a:r>
            </a:p>
          </p:txBody>
        </p:sp>
        <p:sp>
          <p:nvSpPr>
            <p:cNvPr id="12324" name="Text Box 19"/>
            <p:cNvSpPr txBox="1">
              <a:spLocks noChangeArrowheads="1"/>
            </p:cNvSpPr>
            <p:nvPr/>
          </p:nvSpPr>
          <p:spPr bwMode="auto">
            <a:xfrm>
              <a:off x="1824" y="2208"/>
              <a:ext cx="18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3600">
                  <a:solidFill>
                    <a:srgbClr val="000000"/>
                  </a:solidFill>
                </a:rPr>
                <a:t>.</a:t>
              </a:r>
            </a:p>
          </p:txBody>
        </p:sp>
        <p:sp>
          <p:nvSpPr>
            <p:cNvPr id="12325" name="Text Box 20"/>
            <p:cNvSpPr txBox="1">
              <a:spLocks noChangeArrowheads="1"/>
            </p:cNvSpPr>
            <p:nvPr/>
          </p:nvSpPr>
          <p:spPr bwMode="auto">
            <a:xfrm>
              <a:off x="1824" y="2352"/>
              <a:ext cx="18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3600">
                  <a:solidFill>
                    <a:srgbClr val="000000"/>
                  </a:solidFill>
                </a:rPr>
                <a:t>.</a:t>
              </a:r>
            </a:p>
          </p:txBody>
        </p:sp>
        <p:sp>
          <p:nvSpPr>
            <p:cNvPr id="12326" name="Text Box 21"/>
            <p:cNvSpPr txBox="1">
              <a:spLocks noChangeArrowheads="1"/>
            </p:cNvSpPr>
            <p:nvPr/>
          </p:nvSpPr>
          <p:spPr bwMode="auto">
            <a:xfrm>
              <a:off x="1824" y="2496"/>
              <a:ext cx="18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3600">
                  <a:solidFill>
                    <a:srgbClr val="000000"/>
                  </a:solidFill>
                </a:rPr>
                <a:t>.</a:t>
              </a:r>
            </a:p>
          </p:txBody>
        </p:sp>
        <p:sp>
          <p:nvSpPr>
            <p:cNvPr id="12327" name="Text Box 22"/>
            <p:cNvSpPr txBox="1">
              <a:spLocks noChangeArrowheads="1"/>
            </p:cNvSpPr>
            <p:nvPr/>
          </p:nvSpPr>
          <p:spPr bwMode="auto">
            <a:xfrm>
              <a:off x="3844" y="2208"/>
              <a:ext cx="18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3600">
                  <a:solidFill>
                    <a:srgbClr val="000000"/>
                  </a:solidFill>
                </a:rPr>
                <a:t>.</a:t>
              </a:r>
            </a:p>
          </p:txBody>
        </p:sp>
        <p:sp>
          <p:nvSpPr>
            <p:cNvPr id="12328" name="Text Box 23"/>
            <p:cNvSpPr txBox="1">
              <a:spLocks noChangeArrowheads="1"/>
            </p:cNvSpPr>
            <p:nvPr/>
          </p:nvSpPr>
          <p:spPr bwMode="auto">
            <a:xfrm>
              <a:off x="3844" y="2352"/>
              <a:ext cx="18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3600">
                  <a:solidFill>
                    <a:srgbClr val="000000"/>
                  </a:solidFill>
                </a:rPr>
                <a:t>.</a:t>
              </a:r>
            </a:p>
          </p:txBody>
        </p:sp>
        <p:sp>
          <p:nvSpPr>
            <p:cNvPr id="12329" name="Text Box 24"/>
            <p:cNvSpPr txBox="1">
              <a:spLocks noChangeArrowheads="1"/>
            </p:cNvSpPr>
            <p:nvPr/>
          </p:nvSpPr>
          <p:spPr bwMode="auto">
            <a:xfrm>
              <a:off x="3844" y="2496"/>
              <a:ext cx="18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3600">
                  <a:solidFill>
                    <a:srgbClr val="000000"/>
                  </a:solidFill>
                </a:rPr>
                <a:t>.</a:t>
              </a:r>
            </a:p>
          </p:txBody>
        </p:sp>
      </p:grpSp>
      <p:grpSp>
        <p:nvGrpSpPr>
          <p:cNvPr id="5" name="Group 25"/>
          <p:cNvGrpSpPr>
            <a:grpSpLocks/>
          </p:cNvGrpSpPr>
          <p:nvPr/>
        </p:nvGrpSpPr>
        <p:grpSpPr bwMode="auto">
          <a:xfrm>
            <a:off x="533400" y="2819400"/>
            <a:ext cx="6781800" cy="2895600"/>
            <a:chOff x="336" y="1776"/>
            <a:chExt cx="4272" cy="1824"/>
          </a:xfrm>
        </p:grpSpPr>
        <p:sp>
          <p:nvSpPr>
            <p:cNvPr id="12296" name="Line 26"/>
            <p:cNvSpPr>
              <a:spLocks noChangeShapeType="1"/>
            </p:cNvSpPr>
            <p:nvPr/>
          </p:nvSpPr>
          <p:spPr bwMode="auto">
            <a:xfrm flipH="1">
              <a:off x="336" y="1824"/>
              <a:ext cx="144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2297" name="Line 27"/>
            <p:cNvSpPr>
              <a:spLocks noChangeShapeType="1"/>
            </p:cNvSpPr>
            <p:nvPr/>
          </p:nvSpPr>
          <p:spPr bwMode="auto">
            <a:xfrm flipH="1">
              <a:off x="336" y="2256"/>
              <a:ext cx="144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2298" name="Line 28"/>
            <p:cNvSpPr>
              <a:spLocks noChangeShapeType="1"/>
            </p:cNvSpPr>
            <p:nvPr/>
          </p:nvSpPr>
          <p:spPr bwMode="auto">
            <a:xfrm flipH="1">
              <a:off x="336" y="3024"/>
              <a:ext cx="144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2299" name="Line 29"/>
            <p:cNvSpPr>
              <a:spLocks noChangeShapeType="1"/>
            </p:cNvSpPr>
            <p:nvPr/>
          </p:nvSpPr>
          <p:spPr bwMode="auto">
            <a:xfrm>
              <a:off x="576" y="1820"/>
              <a:ext cx="0" cy="3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2300" name="Line 30"/>
            <p:cNvSpPr>
              <a:spLocks noChangeShapeType="1"/>
            </p:cNvSpPr>
            <p:nvPr/>
          </p:nvSpPr>
          <p:spPr bwMode="auto">
            <a:xfrm>
              <a:off x="912" y="2256"/>
              <a:ext cx="0" cy="3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2301" name="Line 31"/>
            <p:cNvSpPr>
              <a:spLocks noChangeShapeType="1"/>
            </p:cNvSpPr>
            <p:nvPr/>
          </p:nvSpPr>
          <p:spPr bwMode="auto">
            <a:xfrm>
              <a:off x="1288" y="2640"/>
              <a:ext cx="0" cy="3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2302" name="Oval 32"/>
            <p:cNvSpPr>
              <a:spLocks noChangeArrowheads="1"/>
            </p:cNvSpPr>
            <p:nvPr/>
          </p:nvSpPr>
          <p:spPr bwMode="auto">
            <a:xfrm>
              <a:off x="864" y="2208"/>
              <a:ext cx="104" cy="10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2303" name="Oval 33"/>
            <p:cNvSpPr>
              <a:spLocks noChangeArrowheads="1"/>
            </p:cNvSpPr>
            <p:nvPr/>
          </p:nvSpPr>
          <p:spPr bwMode="auto">
            <a:xfrm>
              <a:off x="528" y="2202"/>
              <a:ext cx="104" cy="10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2304" name="Oval 34"/>
            <p:cNvSpPr>
              <a:spLocks noChangeArrowheads="1"/>
            </p:cNvSpPr>
            <p:nvPr/>
          </p:nvSpPr>
          <p:spPr bwMode="auto">
            <a:xfrm>
              <a:off x="528" y="1776"/>
              <a:ext cx="96" cy="10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2305" name="Oval 35"/>
            <p:cNvSpPr>
              <a:spLocks noChangeArrowheads="1"/>
            </p:cNvSpPr>
            <p:nvPr/>
          </p:nvSpPr>
          <p:spPr bwMode="auto">
            <a:xfrm>
              <a:off x="1240" y="2976"/>
              <a:ext cx="104" cy="10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2306" name="Oval 36"/>
            <p:cNvSpPr>
              <a:spLocks noChangeArrowheads="1"/>
            </p:cNvSpPr>
            <p:nvPr/>
          </p:nvSpPr>
          <p:spPr bwMode="auto">
            <a:xfrm>
              <a:off x="1576" y="2976"/>
              <a:ext cx="104" cy="10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2307" name="Oval 37"/>
            <p:cNvSpPr>
              <a:spLocks noChangeArrowheads="1"/>
            </p:cNvSpPr>
            <p:nvPr/>
          </p:nvSpPr>
          <p:spPr bwMode="auto">
            <a:xfrm>
              <a:off x="1576" y="3402"/>
              <a:ext cx="104" cy="10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2308" name="Line 38"/>
            <p:cNvSpPr>
              <a:spLocks noChangeShapeType="1"/>
            </p:cNvSpPr>
            <p:nvPr/>
          </p:nvSpPr>
          <p:spPr bwMode="auto">
            <a:xfrm>
              <a:off x="336" y="3456"/>
              <a:ext cx="37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2309" name="Line 39"/>
            <p:cNvSpPr>
              <a:spLocks noChangeShapeType="1"/>
            </p:cNvSpPr>
            <p:nvPr/>
          </p:nvSpPr>
          <p:spPr bwMode="auto">
            <a:xfrm>
              <a:off x="1632" y="3020"/>
              <a:ext cx="0" cy="3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grpSp>
          <p:nvGrpSpPr>
            <p:cNvPr id="12310" name="Group 40"/>
            <p:cNvGrpSpPr>
              <a:grpSpLocks/>
            </p:cNvGrpSpPr>
            <p:nvPr/>
          </p:nvGrpSpPr>
          <p:grpSpPr bwMode="auto">
            <a:xfrm>
              <a:off x="4224" y="1776"/>
              <a:ext cx="384" cy="1824"/>
              <a:chOff x="4896" y="1776"/>
              <a:chExt cx="384" cy="1824"/>
            </a:xfrm>
          </p:grpSpPr>
          <p:sp>
            <p:nvSpPr>
              <p:cNvPr id="12314" name="AutoShape 41"/>
              <p:cNvSpPr>
                <a:spLocks/>
              </p:cNvSpPr>
              <p:nvPr/>
            </p:nvSpPr>
            <p:spPr bwMode="auto">
              <a:xfrm>
                <a:off x="4896" y="1776"/>
                <a:ext cx="144" cy="1824"/>
              </a:xfrm>
              <a:prstGeom prst="rightBrace">
                <a:avLst>
                  <a:gd name="adj1" fmla="val 105556"/>
                  <a:gd name="adj2" fmla="val 50000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2315" name="Text Box 42"/>
              <p:cNvSpPr txBox="1">
                <a:spLocks noChangeArrowheads="1"/>
              </p:cNvSpPr>
              <p:nvPr/>
            </p:nvSpPr>
            <p:spPr bwMode="auto">
              <a:xfrm>
                <a:off x="5068" y="2496"/>
                <a:ext cx="21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sz="2400" i="1">
                    <a:solidFill>
                      <a:srgbClr val="000000"/>
                    </a:solidFill>
                  </a:rPr>
                  <a:t>n</a:t>
                </a:r>
              </a:p>
            </p:txBody>
          </p:sp>
        </p:grpSp>
        <p:sp>
          <p:nvSpPr>
            <p:cNvPr id="12311" name="Text Box 43"/>
            <p:cNvSpPr txBox="1">
              <a:spLocks noChangeArrowheads="1"/>
            </p:cNvSpPr>
            <p:nvPr/>
          </p:nvSpPr>
          <p:spPr bwMode="auto">
            <a:xfrm>
              <a:off x="484" y="2208"/>
              <a:ext cx="18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3600">
                  <a:solidFill>
                    <a:srgbClr val="000000"/>
                  </a:solidFill>
                </a:rPr>
                <a:t>.</a:t>
              </a:r>
            </a:p>
          </p:txBody>
        </p:sp>
        <p:sp>
          <p:nvSpPr>
            <p:cNvPr id="12312" name="Text Box 44"/>
            <p:cNvSpPr txBox="1">
              <a:spLocks noChangeArrowheads="1"/>
            </p:cNvSpPr>
            <p:nvPr/>
          </p:nvSpPr>
          <p:spPr bwMode="auto">
            <a:xfrm>
              <a:off x="484" y="2352"/>
              <a:ext cx="18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3600">
                  <a:solidFill>
                    <a:srgbClr val="000000"/>
                  </a:solidFill>
                </a:rPr>
                <a:t>.</a:t>
              </a:r>
            </a:p>
          </p:txBody>
        </p:sp>
        <p:sp>
          <p:nvSpPr>
            <p:cNvPr id="12313" name="Text Box 45"/>
            <p:cNvSpPr txBox="1">
              <a:spLocks noChangeArrowheads="1"/>
            </p:cNvSpPr>
            <p:nvPr/>
          </p:nvSpPr>
          <p:spPr bwMode="auto">
            <a:xfrm>
              <a:off x="484" y="2496"/>
              <a:ext cx="18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3600">
                  <a:solidFill>
                    <a:srgbClr val="000000"/>
                  </a:solidFill>
                </a:rPr>
                <a:t>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9521484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87" grpId="0" autoUpdateAnimBg="0"/>
      <p:bldP spid="118788" grpId="0" autoUpdateAnimBg="0"/>
    </p:bld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Line 2"/>
          <p:cNvSpPr>
            <a:spLocks noChangeShapeType="1"/>
          </p:cNvSpPr>
          <p:nvPr/>
        </p:nvSpPr>
        <p:spPr bwMode="auto">
          <a:xfrm>
            <a:off x="2819400" y="3067050"/>
            <a:ext cx="1588" cy="9683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43" name="Oval 3"/>
          <p:cNvSpPr>
            <a:spLocks noChangeArrowheads="1"/>
          </p:cNvSpPr>
          <p:nvPr/>
        </p:nvSpPr>
        <p:spPr bwMode="auto">
          <a:xfrm>
            <a:off x="2735263" y="3925888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sz="2400"/>
          </a:p>
        </p:txBody>
      </p:sp>
      <p:sp>
        <p:nvSpPr>
          <p:cNvPr id="61444" name="Oval 4"/>
          <p:cNvSpPr>
            <a:spLocks noChangeArrowheads="1"/>
          </p:cNvSpPr>
          <p:nvPr/>
        </p:nvSpPr>
        <p:spPr bwMode="auto">
          <a:xfrm>
            <a:off x="2743200" y="2990850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sz="2400"/>
          </a:p>
        </p:txBody>
      </p:sp>
      <p:sp>
        <p:nvSpPr>
          <p:cNvPr id="61445" name="Line 5"/>
          <p:cNvSpPr>
            <a:spLocks noChangeShapeType="1"/>
          </p:cNvSpPr>
          <p:nvPr/>
        </p:nvSpPr>
        <p:spPr bwMode="auto">
          <a:xfrm flipV="1">
            <a:off x="1752600" y="3067050"/>
            <a:ext cx="5638800" cy="63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46" name="Line 6"/>
          <p:cNvSpPr>
            <a:spLocks noChangeShapeType="1"/>
          </p:cNvSpPr>
          <p:nvPr/>
        </p:nvSpPr>
        <p:spPr bwMode="auto">
          <a:xfrm>
            <a:off x="2819400" y="4976813"/>
            <a:ext cx="1588" cy="9683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47" name="Oval 7"/>
          <p:cNvSpPr>
            <a:spLocks noChangeArrowheads="1"/>
          </p:cNvSpPr>
          <p:nvPr/>
        </p:nvSpPr>
        <p:spPr bwMode="auto">
          <a:xfrm>
            <a:off x="2735263" y="585787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sz="2400"/>
          </a:p>
        </p:txBody>
      </p:sp>
      <p:sp>
        <p:nvSpPr>
          <p:cNvPr id="61448" name="Oval 8"/>
          <p:cNvSpPr>
            <a:spLocks noChangeArrowheads="1"/>
          </p:cNvSpPr>
          <p:nvPr/>
        </p:nvSpPr>
        <p:spPr bwMode="auto">
          <a:xfrm>
            <a:off x="2743200" y="491807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sz="2400"/>
          </a:p>
        </p:txBody>
      </p:sp>
      <p:sp>
        <p:nvSpPr>
          <p:cNvPr id="61449" name="Line 9"/>
          <p:cNvSpPr>
            <a:spLocks noChangeShapeType="1"/>
          </p:cNvSpPr>
          <p:nvPr/>
        </p:nvSpPr>
        <p:spPr bwMode="auto">
          <a:xfrm flipV="1">
            <a:off x="1752600" y="4995863"/>
            <a:ext cx="5638800" cy="63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642" name="Text Box 10"/>
          <p:cNvSpPr txBox="1">
            <a:spLocks noChangeArrowheads="1"/>
          </p:cNvSpPr>
          <p:nvPr/>
        </p:nvSpPr>
        <p:spPr bwMode="auto">
          <a:xfrm>
            <a:off x="1828800" y="5534025"/>
            <a:ext cx="339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chemeClr val="tx2"/>
                </a:solidFill>
                <a:latin typeface="Helvetica" panose="020B0604020202020204" pitchFamily="34" charset="0"/>
              </a:rPr>
              <a:t>b</a:t>
            </a:r>
          </a:p>
        </p:txBody>
      </p:sp>
      <p:sp>
        <p:nvSpPr>
          <p:cNvPr id="197643" name="Text Box 11"/>
          <p:cNvSpPr txBox="1">
            <a:spLocks noChangeArrowheads="1"/>
          </p:cNvSpPr>
          <p:nvPr/>
        </p:nvSpPr>
        <p:spPr bwMode="auto">
          <a:xfrm>
            <a:off x="1524000" y="5534025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chemeClr val="tx2"/>
                </a:solidFill>
                <a:latin typeface="Helvetica" panose="020B0604020202020204" pitchFamily="34" charset="0"/>
              </a:rPr>
              <a:t>e</a:t>
            </a:r>
          </a:p>
        </p:txBody>
      </p:sp>
      <p:sp>
        <p:nvSpPr>
          <p:cNvPr id="61452" name="Line 12"/>
          <p:cNvSpPr>
            <a:spLocks noChangeShapeType="1"/>
          </p:cNvSpPr>
          <p:nvPr/>
        </p:nvSpPr>
        <p:spPr bwMode="auto">
          <a:xfrm flipV="1">
            <a:off x="1752600" y="4003675"/>
            <a:ext cx="5638800" cy="63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3" name="Line 13"/>
          <p:cNvSpPr>
            <a:spLocks noChangeShapeType="1"/>
          </p:cNvSpPr>
          <p:nvPr/>
        </p:nvSpPr>
        <p:spPr bwMode="auto">
          <a:xfrm flipV="1">
            <a:off x="1752600" y="5924550"/>
            <a:ext cx="5638800" cy="63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4" name="Line 14"/>
          <p:cNvSpPr>
            <a:spLocks noChangeShapeType="1"/>
          </p:cNvSpPr>
          <p:nvPr/>
        </p:nvSpPr>
        <p:spPr bwMode="auto">
          <a:xfrm>
            <a:off x="6248400" y="3071813"/>
            <a:ext cx="1588" cy="9683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5" name="Oval 15"/>
          <p:cNvSpPr>
            <a:spLocks noChangeArrowheads="1"/>
          </p:cNvSpPr>
          <p:nvPr/>
        </p:nvSpPr>
        <p:spPr bwMode="auto">
          <a:xfrm>
            <a:off x="6164263" y="3925888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sz="2400"/>
          </a:p>
        </p:txBody>
      </p:sp>
      <p:sp>
        <p:nvSpPr>
          <p:cNvPr id="61456" name="Oval 16"/>
          <p:cNvSpPr>
            <a:spLocks noChangeArrowheads="1"/>
          </p:cNvSpPr>
          <p:nvPr/>
        </p:nvSpPr>
        <p:spPr bwMode="auto">
          <a:xfrm>
            <a:off x="6172200" y="2995613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sz="2400"/>
          </a:p>
        </p:txBody>
      </p:sp>
      <p:sp>
        <p:nvSpPr>
          <p:cNvPr id="61457" name="Line 17"/>
          <p:cNvSpPr>
            <a:spLocks noChangeShapeType="1"/>
          </p:cNvSpPr>
          <p:nvPr/>
        </p:nvSpPr>
        <p:spPr bwMode="auto">
          <a:xfrm>
            <a:off x="6248400" y="4981575"/>
            <a:ext cx="1588" cy="9683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8" name="Oval 18"/>
          <p:cNvSpPr>
            <a:spLocks noChangeArrowheads="1"/>
          </p:cNvSpPr>
          <p:nvPr/>
        </p:nvSpPr>
        <p:spPr bwMode="auto">
          <a:xfrm>
            <a:off x="6164263" y="585152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sz="2400"/>
          </a:p>
        </p:txBody>
      </p:sp>
      <p:sp>
        <p:nvSpPr>
          <p:cNvPr id="61459" name="Oval 19"/>
          <p:cNvSpPr>
            <a:spLocks noChangeArrowheads="1"/>
          </p:cNvSpPr>
          <p:nvPr/>
        </p:nvSpPr>
        <p:spPr bwMode="auto">
          <a:xfrm>
            <a:off x="6172200" y="491807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sz="2400"/>
          </a:p>
        </p:txBody>
      </p:sp>
      <p:sp>
        <p:nvSpPr>
          <p:cNvPr id="61460" name="Line 20"/>
          <p:cNvSpPr>
            <a:spLocks noChangeShapeType="1"/>
          </p:cNvSpPr>
          <p:nvPr/>
        </p:nvSpPr>
        <p:spPr bwMode="auto">
          <a:xfrm>
            <a:off x="4267200" y="3071813"/>
            <a:ext cx="0" cy="2819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61" name="Oval 21"/>
          <p:cNvSpPr>
            <a:spLocks noChangeArrowheads="1"/>
          </p:cNvSpPr>
          <p:nvPr/>
        </p:nvSpPr>
        <p:spPr bwMode="auto">
          <a:xfrm>
            <a:off x="4191000" y="2995613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sz="2400"/>
          </a:p>
        </p:txBody>
      </p:sp>
      <p:sp>
        <p:nvSpPr>
          <p:cNvPr id="61462" name="Oval 22"/>
          <p:cNvSpPr>
            <a:spLocks noChangeArrowheads="1"/>
          </p:cNvSpPr>
          <p:nvPr/>
        </p:nvSpPr>
        <p:spPr bwMode="auto">
          <a:xfrm>
            <a:off x="4183063" y="585152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sz="2400"/>
          </a:p>
        </p:txBody>
      </p:sp>
      <p:sp>
        <p:nvSpPr>
          <p:cNvPr id="61463" name="Oval 23"/>
          <p:cNvSpPr>
            <a:spLocks noChangeArrowheads="1"/>
          </p:cNvSpPr>
          <p:nvPr/>
        </p:nvSpPr>
        <p:spPr bwMode="auto">
          <a:xfrm>
            <a:off x="4953000" y="4919663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sz="2400"/>
          </a:p>
        </p:txBody>
      </p:sp>
      <p:sp>
        <p:nvSpPr>
          <p:cNvPr id="61464" name="Oval 24"/>
          <p:cNvSpPr>
            <a:spLocks noChangeArrowheads="1"/>
          </p:cNvSpPr>
          <p:nvPr/>
        </p:nvSpPr>
        <p:spPr bwMode="auto">
          <a:xfrm>
            <a:off x="4953000" y="3925888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sz="2400"/>
          </a:p>
        </p:txBody>
      </p:sp>
      <p:sp>
        <p:nvSpPr>
          <p:cNvPr id="197657" name="Text Box 25"/>
          <p:cNvSpPr txBox="1">
            <a:spLocks noChangeArrowheads="1"/>
          </p:cNvSpPr>
          <p:nvPr/>
        </p:nvSpPr>
        <p:spPr bwMode="auto">
          <a:xfrm>
            <a:off x="1828800" y="3613150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chemeClr val="tx2"/>
                </a:solidFill>
                <a:latin typeface="Helvetica" panose="020B0604020202020204" pitchFamily="34" charset="0"/>
              </a:rPr>
              <a:t>a</a:t>
            </a:r>
          </a:p>
        </p:txBody>
      </p:sp>
      <p:sp>
        <p:nvSpPr>
          <p:cNvPr id="197658" name="Text Box 26"/>
          <p:cNvSpPr txBox="1">
            <a:spLocks noChangeArrowheads="1"/>
          </p:cNvSpPr>
          <p:nvPr/>
        </p:nvSpPr>
        <p:spPr bwMode="auto">
          <a:xfrm>
            <a:off x="2971800" y="3613150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chemeClr val="tx2"/>
                </a:solidFill>
                <a:latin typeface="Helvetica" panose="020B0604020202020204" pitchFamily="34" charset="0"/>
              </a:rPr>
              <a:t>a</a:t>
            </a:r>
          </a:p>
        </p:txBody>
      </p:sp>
      <p:sp>
        <p:nvSpPr>
          <p:cNvPr id="197659" name="Text Box 27"/>
          <p:cNvSpPr txBox="1">
            <a:spLocks noChangeArrowheads="1"/>
          </p:cNvSpPr>
          <p:nvPr/>
        </p:nvSpPr>
        <p:spPr bwMode="auto">
          <a:xfrm>
            <a:off x="5257800" y="4572000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chemeClr val="tx2"/>
                </a:solidFill>
                <a:latin typeface="Helvetica" panose="020B0604020202020204" pitchFamily="34" charset="0"/>
              </a:rPr>
              <a:t>a</a:t>
            </a:r>
          </a:p>
        </p:txBody>
      </p:sp>
      <p:sp>
        <p:nvSpPr>
          <p:cNvPr id="197660" name="Text Box 28"/>
          <p:cNvSpPr txBox="1">
            <a:spLocks noChangeArrowheads="1"/>
          </p:cNvSpPr>
          <p:nvPr/>
        </p:nvSpPr>
        <p:spPr bwMode="auto">
          <a:xfrm>
            <a:off x="6465888" y="5534025"/>
            <a:ext cx="3254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chemeClr val="tx2"/>
                </a:solidFill>
                <a:latin typeface="Helvetica" panose="020B0604020202020204" pitchFamily="34" charset="0"/>
              </a:rPr>
              <a:t>a</a:t>
            </a:r>
          </a:p>
        </p:txBody>
      </p:sp>
      <p:sp>
        <p:nvSpPr>
          <p:cNvPr id="197661" name="Text Box 29"/>
          <p:cNvSpPr txBox="1">
            <a:spLocks noChangeArrowheads="1"/>
          </p:cNvSpPr>
          <p:nvPr/>
        </p:nvSpPr>
        <p:spPr bwMode="auto">
          <a:xfrm>
            <a:off x="2971800" y="5534025"/>
            <a:ext cx="339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chemeClr val="tx2"/>
                </a:solidFill>
                <a:latin typeface="Helvetica" panose="020B0604020202020204" pitchFamily="34" charset="0"/>
              </a:rPr>
              <a:t>b</a:t>
            </a:r>
          </a:p>
        </p:txBody>
      </p:sp>
      <p:sp>
        <p:nvSpPr>
          <p:cNvPr id="197662" name="Text Box 30"/>
          <p:cNvSpPr txBox="1">
            <a:spLocks noChangeArrowheads="1"/>
          </p:cNvSpPr>
          <p:nvPr/>
        </p:nvSpPr>
        <p:spPr bwMode="auto">
          <a:xfrm>
            <a:off x="4419600" y="5534025"/>
            <a:ext cx="339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chemeClr val="tx2"/>
                </a:solidFill>
                <a:latin typeface="Helvetica" panose="020B0604020202020204" pitchFamily="34" charset="0"/>
              </a:rPr>
              <a:t>b</a:t>
            </a:r>
          </a:p>
        </p:txBody>
      </p:sp>
      <p:sp>
        <p:nvSpPr>
          <p:cNvPr id="197663" name="Text Box 31"/>
          <p:cNvSpPr txBox="1">
            <a:spLocks noChangeArrowheads="1"/>
          </p:cNvSpPr>
          <p:nvPr/>
        </p:nvSpPr>
        <p:spPr bwMode="auto">
          <a:xfrm>
            <a:off x="6459538" y="4572000"/>
            <a:ext cx="339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chemeClr val="tx2"/>
                </a:solidFill>
                <a:latin typeface="Helvetica" panose="020B0604020202020204" pitchFamily="34" charset="0"/>
              </a:rPr>
              <a:t>b</a:t>
            </a:r>
          </a:p>
        </p:txBody>
      </p:sp>
      <p:sp>
        <p:nvSpPr>
          <p:cNvPr id="197664" name="Text Box 32"/>
          <p:cNvSpPr txBox="1">
            <a:spLocks noChangeArrowheads="1"/>
          </p:cNvSpPr>
          <p:nvPr/>
        </p:nvSpPr>
        <p:spPr bwMode="auto">
          <a:xfrm>
            <a:off x="1524000" y="3613150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chemeClr val="tx2"/>
                </a:solidFill>
                <a:latin typeface="Helvetica" panose="020B0604020202020204" pitchFamily="34" charset="0"/>
              </a:rPr>
              <a:t>c</a:t>
            </a:r>
          </a:p>
        </p:txBody>
      </p:sp>
      <p:sp>
        <p:nvSpPr>
          <p:cNvPr id="197665" name="Text Box 33"/>
          <p:cNvSpPr txBox="1">
            <a:spLocks noChangeArrowheads="1"/>
          </p:cNvSpPr>
          <p:nvPr/>
        </p:nvSpPr>
        <p:spPr bwMode="auto">
          <a:xfrm>
            <a:off x="2971800" y="2590800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chemeClr val="tx2"/>
                </a:solidFill>
                <a:latin typeface="Helvetica" panose="020B0604020202020204" pitchFamily="34" charset="0"/>
              </a:rPr>
              <a:t>c</a:t>
            </a:r>
          </a:p>
        </p:txBody>
      </p:sp>
      <p:sp>
        <p:nvSpPr>
          <p:cNvPr id="197666" name="Text Box 34"/>
          <p:cNvSpPr txBox="1">
            <a:spLocks noChangeArrowheads="1"/>
          </p:cNvSpPr>
          <p:nvPr/>
        </p:nvSpPr>
        <p:spPr bwMode="auto">
          <a:xfrm>
            <a:off x="4419600" y="2590800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chemeClr val="tx2"/>
                </a:solidFill>
                <a:latin typeface="Helvetica" panose="020B0604020202020204" pitchFamily="34" charset="0"/>
              </a:rPr>
              <a:t>c</a:t>
            </a:r>
          </a:p>
        </p:txBody>
      </p:sp>
      <p:sp>
        <p:nvSpPr>
          <p:cNvPr id="197667" name="Text Box 35"/>
          <p:cNvSpPr txBox="1">
            <a:spLocks noChangeArrowheads="1"/>
          </p:cNvSpPr>
          <p:nvPr/>
        </p:nvSpPr>
        <p:spPr bwMode="auto">
          <a:xfrm>
            <a:off x="6465888" y="3613150"/>
            <a:ext cx="3254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chemeClr val="tx2"/>
                </a:solidFill>
                <a:latin typeface="Helvetica" panose="020B0604020202020204" pitchFamily="34" charset="0"/>
              </a:rPr>
              <a:t>c</a:t>
            </a:r>
          </a:p>
        </p:txBody>
      </p:sp>
      <p:sp>
        <p:nvSpPr>
          <p:cNvPr id="197668" name="Text Box 36"/>
          <p:cNvSpPr txBox="1">
            <a:spLocks noChangeArrowheads="1"/>
          </p:cNvSpPr>
          <p:nvPr/>
        </p:nvSpPr>
        <p:spPr bwMode="auto">
          <a:xfrm>
            <a:off x="1184275" y="3613150"/>
            <a:ext cx="339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chemeClr val="tx2"/>
                </a:solidFill>
                <a:latin typeface="Helvetica" panose="020B0604020202020204" pitchFamily="34" charset="0"/>
              </a:rPr>
              <a:t>d</a:t>
            </a:r>
          </a:p>
        </p:txBody>
      </p:sp>
      <p:sp>
        <p:nvSpPr>
          <p:cNvPr id="197669" name="Text Box 37"/>
          <p:cNvSpPr txBox="1">
            <a:spLocks noChangeArrowheads="1"/>
          </p:cNvSpPr>
          <p:nvPr/>
        </p:nvSpPr>
        <p:spPr bwMode="auto">
          <a:xfrm>
            <a:off x="3276600" y="3613150"/>
            <a:ext cx="339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chemeClr val="tx2"/>
                </a:solidFill>
                <a:latin typeface="Helvetica" panose="020B0604020202020204" pitchFamily="34" charset="0"/>
              </a:rPr>
              <a:t>d</a:t>
            </a:r>
          </a:p>
        </p:txBody>
      </p:sp>
      <p:sp>
        <p:nvSpPr>
          <p:cNvPr id="197670" name="Text Box 38"/>
          <p:cNvSpPr txBox="1">
            <a:spLocks noChangeArrowheads="1"/>
          </p:cNvSpPr>
          <p:nvPr/>
        </p:nvSpPr>
        <p:spPr bwMode="auto">
          <a:xfrm>
            <a:off x="5562600" y="4572000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chemeClr val="tx2"/>
                </a:solidFill>
                <a:latin typeface="Helvetica" panose="020B0604020202020204" pitchFamily="34" charset="0"/>
              </a:rPr>
              <a:t>e</a:t>
            </a:r>
          </a:p>
        </p:txBody>
      </p:sp>
      <p:sp>
        <p:nvSpPr>
          <p:cNvPr id="197671" name="Text Box 39"/>
          <p:cNvSpPr txBox="1">
            <a:spLocks noChangeArrowheads="1"/>
          </p:cNvSpPr>
          <p:nvPr/>
        </p:nvSpPr>
        <p:spPr bwMode="auto">
          <a:xfrm>
            <a:off x="6761163" y="5534025"/>
            <a:ext cx="3254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chemeClr val="tx2"/>
                </a:solidFill>
                <a:latin typeface="Helvetica" panose="020B0604020202020204" pitchFamily="34" charset="0"/>
              </a:rPr>
              <a:t>e</a:t>
            </a:r>
          </a:p>
        </p:txBody>
      </p:sp>
      <p:sp>
        <p:nvSpPr>
          <p:cNvPr id="197672" name="Text Box 40"/>
          <p:cNvSpPr txBox="1">
            <a:spLocks noChangeArrowheads="1"/>
          </p:cNvSpPr>
          <p:nvPr/>
        </p:nvSpPr>
        <p:spPr bwMode="auto">
          <a:xfrm>
            <a:off x="2971800" y="4572000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chemeClr val="tx2"/>
                </a:solidFill>
                <a:latin typeface="Helvetica" panose="020B0604020202020204" pitchFamily="34" charset="0"/>
              </a:rPr>
              <a:t>e</a:t>
            </a:r>
          </a:p>
        </p:txBody>
      </p:sp>
      <p:sp>
        <p:nvSpPr>
          <p:cNvPr id="197673" name="Text Box 41"/>
          <p:cNvSpPr txBox="1">
            <a:spLocks noChangeArrowheads="1"/>
          </p:cNvSpPr>
          <p:nvPr/>
        </p:nvSpPr>
        <p:spPr bwMode="auto">
          <a:xfrm>
            <a:off x="5257800" y="3613150"/>
            <a:ext cx="339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chemeClr val="tx2"/>
                </a:solidFill>
                <a:latin typeface="Helvetica" panose="020B0604020202020204" pitchFamily="34" charset="0"/>
              </a:rPr>
              <a:t>d</a:t>
            </a:r>
          </a:p>
        </p:txBody>
      </p:sp>
      <p:sp>
        <p:nvSpPr>
          <p:cNvPr id="197674" name="Text Box 42"/>
          <p:cNvSpPr txBox="1">
            <a:spLocks noChangeArrowheads="1"/>
          </p:cNvSpPr>
          <p:nvPr/>
        </p:nvSpPr>
        <p:spPr bwMode="auto">
          <a:xfrm>
            <a:off x="6459538" y="2590800"/>
            <a:ext cx="339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chemeClr val="tx2"/>
                </a:solidFill>
                <a:latin typeface="Helvetica" panose="020B0604020202020204" pitchFamily="34" charset="0"/>
              </a:rPr>
              <a:t>d</a:t>
            </a:r>
          </a:p>
        </p:txBody>
      </p:sp>
      <p:sp>
        <p:nvSpPr>
          <p:cNvPr id="197675" name="Text Box 43"/>
          <p:cNvSpPr txBox="1">
            <a:spLocks noChangeArrowheads="1"/>
          </p:cNvSpPr>
          <p:nvPr/>
        </p:nvSpPr>
        <p:spPr bwMode="auto">
          <a:xfrm>
            <a:off x="1885950" y="4572000"/>
            <a:ext cx="268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chemeClr val="tx2"/>
                </a:solidFill>
                <a:latin typeface="Helvetica" panose="020B0604020202020204" pitchFamily="34" charset="0"/>
              </a:rPr>
              <a:t>f</a:t>
            </a:r>
          </a:p>
        </p:txBody>
      </p:sp>
      <p:sp>
        <p:nvSpPr>
          <p:cNvPr id="197676" name="Text Box 44"/>
          <p:cNvSpPr txBox="1">
            <a:spLocks noChangeArrowheads="1"/>
          </p:cNvSpPr>
          <p:nvPr/>
        </p:nvSpPr>
        <p:spPr bwMode="auto">
          <a:xfrm>
            <a:off x="1219200" y="5534025"/>
            <a:ext cx="339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chemeClr val="tx2"/>
                </a:solidFill>
                <a:latin typeface="Helvetica" panose="020B0604020202020204" pitchFamily="34" charset="0"/>
              </a:rPr>
              <a:t>g</a:t>
            </a:r>
          </a:p>
        </p:txBody>
      </p:sp>
      <p:sp>
        <p:nvSpPr>
          <p:cNvPr id="197677" name="Text Box 45"/>
          <p:cNvSpPr txBox="1">
            <a:spLocks noChangeArrowheads="1"/>
          </p:cNvSpPr>
          <p:nvPr/>
        </p:nvSpPr>
        <p:spPr bwMode="auto">
          <a:xfrm>
            <a:off x="3276600" y="5534025"/>
            <a:ext cx="268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chemeClr val="tx2"/>
                </a:solidFill>
                <a:latin typeface="Helvetica" panose="020B0604020202020204" pitchFamily="34" charset="0"/>
              </a:rPr>
              <a:t>f</a:t>
            </a:r>
          </a:p>
        </p:txBody>
      </p:sp>
      <p:sp>
        <p:nvSpPr>
          <p:cNvPr id="197678" name="Text Box 46"/>
          <p:cNvSpPr txBox="1">
            <a:spLocks noChangeArrowheads="1"/>
          </p:cNvSpPr>
          <p:nvPr/>
        </p:nvSpPr>
        <p:spPr bwMode="auto">
          <a:xfrm>
            <a:off x="3276600" y="4572000"/>
            <a:ext cx="339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chemeClr val="tx2"/>
                </a:solidFill>
                <a:latin typeface="Helvetica" panose="020B0604020202020204" pitchFamily="34" charset="0"/>
              </a:rPr>
              <a:t>g</a:t>
            </a:r>
          </a:p>
        </p:txBody>
      </p:sp>
      <p:sp>
        <p:nvSpPr>
          <p:cNvPr id="197679" name="Text Box 47"/>
          <p:cNvSpPr txBox="1">
            <a:spLocks noChangeArrowheads="1"/>
          </p:cNvSpPr>
          <p:nvPr/>
        </p:nvSpPr>
        <p:spPr bwMode="auto">
          <a:xfrm>
            <a:off x="4724400" y="5534025"/>
            <a:ext cx="268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chemeClr val="tx2"/>
                </a:solidFill>
                <a:latin typeface="Helvetica" panose="020B0604020202020204" pitchFamily="34" charset="0"/>
              </a:rPr>
              <a:t>f</a:t>
            </a:r>
          </a:p>
        </p:txBody>
      </p:sp>
      <p:sp>
        <p:nvSpPr>
          <p:cNvPr id="197680" name="Text Box 48"/>
          <p:cNvSpPr txBox="1">
            <a:spLocks noChangeArrowheads="1"/>
          </p:cNvSpPr>
          <p:nvPr/>
        </p:nvSpPr>
        <p:spPr bwMode="auto">
          <a:xfrm>
            <a:off x="6761163" y="4572000"/>
            <a:ext cx="2682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chemeClr val="tx2"/>
                </a:solidFill>
                <a:latin typeface="Helvetica" panose="020B0604020202020204" pitchFamily="34" charset="0"/>
              </a:rPr>
              <a:t>f</a:t>
            </a:r>
          </a:p>
        </p:txBody>
      </p:sp>
      <p:sp>
        <p:nvSpPr>
          <p:cNvPr id="197681" name="Text Box 49"/>
          <p:cNvSpPr txBox="1">
            <a:spLocks noChangeArrowheads="1"/>
          </p:cNvSpPr>
          <p:nvPr/>
        </p:nvSpPr>
        <p:spPr bwMode="auto">
          <a:xfrm>
            <a:off x="5562600" y="3613150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chemeClr val="tx2"/>
                </a:solidFill>
                <a:latin typeface="Helvetica" panose="020B0604020202020204" pitchFamily="34" charset="0"/>
              </a:rPr>
              <a:t>g</a:t>
            </a:r>
          </a:p>
        </p:txBody>
      </p:sp>
      <p:sp>
        <p:nvSpPr>
          <p:cNvPr id="197682" name="Text Box 50"/>
          <p:cNvSpPr txBox="1">
            <a:spLocks noChangeArrowheads="1"/>
          </p:cNvSpPr>
          <p:nvPr/>
        </p:nvSpPr>
        <p:spPr bwMode="auto">
          <a:xfrm>
            <a:off x="6761163" y="3613150"/>
            <a:ext cx="3254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chemeClr val="tx2"/>
                </a:solidFill>
                <a:latin typeface="Helvetica" panose="020B0604020202020204" pitchFamily="34" charset="0"/>
              </a:rPr>
              <a:t>g</a:t>
            </a:r>
          </a:p>
        </p:txBody>
      </p:sp>
      <p:sp>
        <p:nvSpPr>
          <p:cNvPr id="61491" name="Line 51"/>
          <p:cNvSpPr>
            <a:spLocks noChangeShapeType="1"/>
          </p:cNvSpPr>
          <p:nvPr/>
        </p:nvSpPr>
        <p:spPr bwMode="auto">
          <a:xfrm>
            <a:off x="5040313" y="3984625"/>
            <a:ext cx="1587" cy="9683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92" name="Rectangle 52"/>
          <p:cNvSpPr>
            <a:spLocks noGrp="1" noChangeArrowheads="1"/>
          </p:cNvSpPr>
          <p:nvPr>
            <p:ph type="body" idx="1"/>
          </p:nvPr>
        </p:nvSpPr>
        <p:spPr>
          <a:xfrm>
            <a:off x="-152400" y="1828800"/>
            <a:ext cx="9448800" cy="6858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400" smtClean="0">
                <a:ea typeface="ＭＳ Ｐゴシック" panose="020B0600070205080204" pitchFamily="34" charset="-128"/>
              </a:rPr>
              <a:t>Data structure for multiprocessor coordination</a:t>
            </a:r>
          </a:p>
        </p:txBody>
      </p:sp>
      <p:sp>
        <p:nvSpPr>
          <p:cNvPr id="197685" name="Text Box 53"/>
          <p:cNvSpPr txBox="1">
            <a:spLocks noChangeArrowheads="1"/>
          </p:cNvSpPr>
          <p:nvPr/>
        </p:nvSpPr>
        <p:spPr bwMode="auto">
          <a:xfrm>
            <a:off x="7467600" y="4038600"/>
            <a:ext cx="1371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400" b="1">
                <a:solidFill>
                  <a:schemeClr val="accent1"/>
                </a:solidFill>
              </a:rPr>
              <a:t>step sequence</a:t>
            </a:r>
          </a:p>
        </p:txBody>
      </p:sp>
      <p:sp>
        <p:nvSpPr>
          <p:cNvPr id="61494" name="Rectangle 5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anose="020B0600070205080204" pitchFamily="34" charset="-128"/>
              </a:rPr>
              <a:t>Counting Network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1976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1976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5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" fill="hold"/>
                                        <p:tgtEl>
                                          <p:spTgt spid="1976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" fill="hold"/>
                                        <p:tgtEl>
                                          <p:spTgt spid="1976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1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5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300" fill="hold"/>
                                        <p:tgtEl>
                                          <p:spTgt spid="1976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" fill="hold"/>
                                        <p:tgtEl>
                                          <p:spTgt spid="1976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9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5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300" fill="hold"/>
                                        <p:tgtEl>
                                          <p:spTgt spid="1976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" fill="hold"/>
                                        <p:tgtEl>
                                          <p:spTgt spid="1976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300" fill="hold"/>
                                        <p:tgtEl>
                                          <p:spTgt spid="1976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300" fill="hold"/>
                                        <p:tgtEl>
                                          <p:spTgt spid="1976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id="31" presetID="23" presetClass="entr" presetSubtype="16" fill="hold" grpId="0" nodeType="afterEffect">
                                  <p:stCondLst>
                                    <p:cond delay="5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300" fill="hold"/>
                                        <p:tgtEl>
                                          <p:spTgt spid="1976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00" fill="hold"/>
                                        <p:tgtEl>
                                          <p:spTgt spid="1976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1100"/>
                            </p:stCondLst>
                            <p:childTnLst>
                              <p:par>
                                <p:cTn id="36" presetID="23" presetClass="entr" presetSubtype="16" fill="hold" grpId="0" nodeType="afterEffect">
                                  <p:stCondLst>
                                    <p:cond delay="5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300" fill="hold"/>
                                        <p:tgtEl>
                                          <p:spTgt spid="1976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00" fill="hold"/>
                                        <p:tgtEl>
                                          <p:spTgt spid="1976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900"/>
                            </p:stCondLst>
                            <p:childTnLst>
                              <p:par>
                                <p:cTn id="41" presetID="23" presetClass="entr" presetSubtype="16" fill="hold" grpId="0" nodeType="afterEffect">
                                  <p:stCondLst>
                                    <p:cond delay="5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300" fill="hold"/>
                                        <p:tgtEl>
                                          <p:spTgt spid="1976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00" fill="hold"/>
                                        <p:tgtEl>
                                          <p:spTgt spid="1976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300" fill="hold"/>
                                        <p:tgtEl>
                                          <p:spTgt spid="1976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300" fill="hold"/>
                                        <p:tgtEl>
                                          <p:spTgt spid="1976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id="52" presetID="23" presetClass="entr" presetSubtype="16" fill="hold" grpId="0" nodeType="afterEffect">
                                  <p:stCondLst>
                                    <p:cond delay="5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300" fill="hold"/>
                                        <p:tgtEl>
                                          <p:spTgt spid="1976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00" fill="hold"/>
                                        <p:tgtEl>
                                          <p:spTgt spid="1976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1100"/>
                            </p:stCondLst>
                            <p:childTnLst>
                              <p:par>
                                <p:cTn id="57" presetID="23" presetClass="entr" presetSubtype="16" fill="hold" grpId="0" nodeType="afterEffect">
                                  <p:stCondLst>
                                    <p:cond delay="5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300" fill="hold"/>
                                        <p:tgtEl>
                                          <p:spTgt spid="1976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300" fill="hold"/>
                                        <p:tgtEl>
                                          <p:spTgt spid="1976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1900"/>
                            </p:stCondLst>
                            <p:childTnLst>
                              <p:par>
                                <p:cTn id="62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300"/>
                                        <p:tgtEl>
                                          <p:spTgt spid="197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300" fill="hold"/>
                                        <p:tgtEl>
                                          <p:spTgt spid="1976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300" fill="hold"/>
                                        <p:tgtEl>
                                          <p:spTgt spid="1976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id="72" presetID="23" presetClass="entr" presetSubtype="16" fill="hold" grpId="0" nodeType="afterEffect">
                                  <p:stCondLst>
                                    <p:cond delay="5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300" fill="hold"/>
                                        <p:tgtEl>
                                          <p:spTgt spid="1976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00" fill="hold"/>
                                        <p:tgtEl>
                                          <p:spTgt spid="1976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1100"/>
                            </p:stCondLst>
                            <p:childTnLst>
                              <p:par>
                                <p:cTn id="77" presetID="23" presetClass="entr" presetSubtype="16" fill="hold" grpId="0" nodeType="afterEffect">
                                  <p:stCondLst>
                                    <p:cond delay="5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300" fill="hold"/>
                                        <p:tgtEl>
                                          <p:spTgt spid="1976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300" fill="hold"/>
                                        <p:tgtEl>
                                          <p:spTgt spid="1976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1900"/>
                            </p:stCondLst>
                            <p:childTnLst>
                              <p:par>
                                <p:cTn id="82" presetID="23" presetClass="entr" presetSubtype="16" fill="hold" grpId="0" nodeType="afterEffect">
                                  <p:stCondLst>
                                    <p:cond delay="5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300" fill="hold"/>
                                        <p:tgtEl>
                                          <p:spTgt spid="1976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300" fill="hold"/>
                                        <p:tgtEl>
                                          <p:spTgt spid="1976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300" fill="hold"/>
                                        <p:tgtEl>
                                          <p:spTgt spid="1976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300" fill="hold"/>
                                        <p:tgtEl>
                                          <p:spTgt spid="1976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id="93" presetID="23" presetClass="entr" presetSubtype="16" fill="hold" grpId="0" nodeType="afterEffect">
                                  <p:stCondLst>
                                    <p:cond delay="5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300" fill="hold"/>
                                        <p:tgtEl>
                                          <p:spTgt spid="1976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300" fill="hold"/>
                                        <p:tgtEl>
                                          <p:spTgt spid="1976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1100"/>
                            </p:stCondLst>
                            <p:childTnLst>
                              <p:par>
                                <p:cTn id="98" presetID="23" presetClass="entr" presetSubtype="16" fill="hold" grpId="0" nodeType="afterEffect">
                                  <p:stCondLst>
                                    <p:cond delay="5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300" fill="hold"/>
                                        <p:tgtEl>
                                          <p:spTgt spid="1976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00" fill="hold"/>
                                        <p:tgtEl>
                                          <p:spTgt spid="1976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 nodeType="afterGroup">
                            <p:stCondLst>
                              <p:cond delay="1900"/>
                            </p:stCondLst>
                            <p:childTnLst>
                              <p:par>
                                <p:cTn id="103" presetID="23" presetClass="entr" presetSubtype="16" fill="hold" grpId="0" nodeType="afterEffect">
                                  <p:stCondLst>
                                    <p:cond delay="5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300" fill="hold"/>
                                        <p:tgtEl>
                                          <p:spTgt spid="1976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300" fill="hold"/>
                                        <p:tgtEl>
                                          <p:spTgt spid="1976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300" fill="hold"/>
                                        <p:tgtEl>
                                          <p:spTgt spid="1976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300" fill="hold"/>
                                        <p:tgtEl>
                                          <p:spTgt spid="1976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id="114" presetID="23" presetClass="entr" presetSubtype="16" fill="hold" grpId="0" nodeType="afterEffect">
                                  <p:stCondLst>
                                    <p:cond delay="5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300" fill="hold"/>
                                        <p:tgtEl>
                                          <p:spTgt spid="1976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300" fill="hold"/>
                                        <p:tgtEl>
                                          <p:spTgt spid="1976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 nodeType="afterGroup">
                            <p:stCondLst>
                              <p:cond delay="1100"/>
                            </p:stCondLst>
                            <p:childTnLst>
                              <p:par>
                                <p:cTn id="119" presetID="23" presetClass="entr" presetSubtype="16" fill="hold" grpId="0" nodeType="afterEffect">
                                  <p:stCondLst>
                                    <p:cond delay="5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300" fill="hold"/>
                                        <p:tgtEl>
                                          <p:spTgt spid="1976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300" fill="hold"/>
                                        <p:tgtEl>
                                          <p:spTgt spid="1976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 nodeType="afterGroup">
                            <p:stCondLst>
                              <p:cond delay="1900"/>
                            </p:stCondLst>
                            <p:childTnLst>
                              <p:par>
                                <p:cTn id="124" presetID="23" presetClass="entr" presetSubtype="16" fill="hold" grpId="0" nodeType="afterEffect">
                                  <p:stCondLst>
                                    <p:cond delay="5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300" fill="hold"/>
                                        <p:tgtEl>
                                          <p:spTgt spid="1976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300" fill="hold"/>
                                        <p:tgtEl>
                                          <p:spTgt spid="1976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300" fill="hold"/>
                                        <p:tgtEl>
                                          <p:spTgt spid="197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300" fill="hold"/>
                                        <p:tgtEl>
                                          <p:spTgt spid="197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id="135" presetID="23" presetClass="entr" presetSubtype="16" fill="hold" grpId="0" nodeType="afterEffect">
                                  <p:stCondLst>
                                    <p:cond delay="5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300" fill="hold"/>
                                        <p:tgtEl>
                                          <p:spTgt spid="1976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300" fill="hold"/>
                                        <p:tgtEl>
                                          <p:spTgt spid="1976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 nodeType="afterGroup">
                            <p:stCondLst>
                              <p:cond delay="1100"/>
                            </p:stCondLst>
                            <p:childTnLst>
                              <p:par>
                                <p:cTn id="140" presetID="23" presetClass="entr" presetSubtype="16" fill="hold" grpId="0" nodeType="afterEffect">
                                  <p:stCondLst>
                                    <p:cond delay="5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300" fill="hold"/>
                                        <p:tgtEl>
                                          <p:spTgt spid="1976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300" fill="hold"/>
                                        <p:tgtEl>
                                          <p:spTgt spid="1976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 nodeType="afterGroup">
                            <p:stCondLst>
                              <p:cond delay="1900"/>
                            </p:stCondLst>
                            <p:childTnLst>
                              <p:par>
                                <p:cTn id="145" presetID="23" presetClass="entr" presetSubtype="16" fill="hold" grpId="0" nodeType="afterEffect">
                                  <p:stCondLst>
                                    <p:cond delay="5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300" fill="hold"/>
                                        <p:tgtEl>
                                          <p:spTgt spid="1976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300" fill="hold"/>
                                        <p:tgtEl>
                                          <p:spTgt spid="1976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 nodeType="clickPar">
                      <p:stCondLst>
                        <p:cond delay="indefinite"/>
                      </p:stCondLst>
                      <p:childTnLst>
                        <p:par>
                          <p:cTn id="1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1976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1976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7642" grpId="0" autoUpdateAnimBg="0"/>
      <p:bldP spid="197643" grpId="0" autoUpdateAnimBg="0"/>
      <p:bldP spid="197657" grpId="0" autoUpdateAnimBg="0"/>
      <p:bldP spid="197658" grpId="0" autoUpdateAnimBg="0"/>
      <p:bldP spid="197659" grpId="0" autoUpdateAnimBg="0"/>
      <p:bldP spid="197660" grpId="0" autoUpdateAnimBg="0"/>
      <p:bldP spid="197661" grpId="0" autoUpdateAnimBg="0"/>
      <p:bldP spid="197662" grpId="0" autoUpdateAnimBg="0"/>
      <p:bldP spid="197663" grpId="0" autoUpdateAnimBg="0"/>
      <p:bldP spid="197664" grpId="0" autoUpdateAnimBg="0"/>
      <p:bldP spid="197665" grpId="0" autoUpdateAnimBg="0"/>
      <p:bldP spid="197666" grpId="0" autoUpdateAnimBg="0"/>
      <p:bldP spid="197667" grpId="0" autoUpdateAnimBg="0"/>
      <p:bldP spid="197668" grpId="0" autoUpdateAnimBg="0"/>
      <p:bldP spid="197669" grpId="0" autoUpdateAnimBg="0"/>
      <p:bldP spid="197670" grpId="0" autoUpdateAnimBg="0"/>
      <p:bldP spid="197671" grpId="0" autoUpdateAnimBg="0"/>
      <p:bldP spid="197672" grpId="0" autoUpdateAnimBg="0"/>
      <p:bldP spid="197673" grpId="0" autoUpdateAnimBg="0"/>
      <p:bldP spid="197674" grpId="0" autoUpdateAnimBg="0"/>
      <p:bldP spid="197675" grpId="0" autoUpdateAnimBg="0"/>
      <p:bldP spid="197676" grpId="0" autoUpdateAnimBg="0"/>
      <p:bldP spid="197677" grpId="0" autoUpdateAnimBg="0"/>
      <p:bldP spid="197678" grpId="0" autoUpdateAnimBg="0"/>
      <p:bldP spid="197679" grpId="0" autoUpdateAnimBg="0"/>
      <p:bldP spid="197680" grpId="0" autoUpdateAnimBg="0"/>
      <p:bldP spid="197681" grpId="0" autoUpdateAnimBg="0"/>
      <p:bldP spid="197682" grpId="0" autoUpdateAnimBg="0"/>
      <p:bldP spid="197685" grpId="0" autoUpdateAnimBg="0"/>
    </p:bld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Line 2"/>
          <p:cNvSpPr>
            <a:spLocks noChangeShapeType="1"/>
          </p:cNvSpPr>
          <p:nvPr/>
        </p:nvSpPr>
        <p:spPr bwMode="auto">
          <a:xfrm>
            <a:off x="2819400" y="3067050"/>
            <a:ext cx="1588" cy="9683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67" name="Oval 3"/>
          <p:cNvSpPr>
            <a:spLocks noChangeArrowheads="1"/>
          </p:cNvSpPr>
          <p:nvPr/>
        </p:nvSpPr>
        <p:spPr bwMode="auto">
          <a:xfrm>
            <a:off x="2735263" y="3925888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sz="2400"/>
          </a:p>
        </p:txBody>
      </p:sp>
      <p:sp>
        <p:nvSpPr>
          <p:cNvPr id="62468" name="Oval 4"/>
          <p:cNvSpPr>
            <a:spLocks noChangeArrowheads="1"/>
          </p:cNvSpPr>
          <p:nvPr/>
        </p:nvSpPr>
        <p:spPr bwMode="auto">
          <a:xfrm>
            <a:off x="2743200" y="2990850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sz="2400"/>
          </a:p>
        </p:txBody>
      </p:sp>
      <p:sp>
        <p:nvSpPr>
          <p:cNvPr id="62469" name="Line 5"/>
          <p:cNvSpPr>
            <a:spLocks noChangeShapeType="1"/>
          </p:cNvSpPr>
          <p:nvPr/>
        </p:nvSpPr>
        <p:spPr bwMode="auto">
          <a:xfrm flipV="1">
            <a:off x="1752600" y="3067050"/>
            <a:ext cx="5638800" cy="63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70" name="Line 6"/>
          <p:cNvSpPr>
            <a:spLocks noChangeShapeType="1"/>
          </p:cNvSpPr>
          <p:nvPr/>
        </p:nvSpPr>
        <p:spPr bwMode="auto">
          <a:xfrm>
            <a:off x="2819400" y="4976813"/>
            <a:ext cx="1588" cy="9683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71" name="Oval 7"/>
          <p:cNvSpPr>
            <a:spLocks noChangeArrowheads="1"/>
          </p:cNvSpPr>
          <p:nvPr/>
        </p:nvSpPr>
        <p:spPr bwMode="auto">
          <a:xfrm>
            <a:off x="2735263" y="585787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sz="2400"/>
          </a:p>
        </p:txBody>
      </p:sp>
      <p:sp>
        <p:nvSpPr>
          <p:cNvPr id="62472" name="Oval 8"/>
          <p:cNvSpPr>
            <a:spLocks noChangeArrowheads="1"/>
          </p:cNvSpPr>
          <p:nvPr/>
        </p:nvSpPr>
        <p:spPr bwMode="auto">
          <a:xfrm>
            <a:off x="2743200" y="491807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sz="2400"/>
          </a:p>
        </p:txBody>
      </p:sp>
      <p:sp>
        <p:nvSpPr>
          <p:cNvPr id="62473" name="Line 9"/>
          <p:cNvSpPr>
            <a:spLocks noChangeShapeType="1"/>
          </p:cNvSpPr>
          <p:nvPr/>
        </p:nvSpPr>
        <p:spPr bwMode="auto">
          <a:xfrm flipV="1">
            <a:off x="1752600" y="4995863"/>
            <a:ext cx="5638800" cy="63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74" name="Line 10"/>
          <p:cNvSpPr>
            <a:spLocks noChangeShapeType="1"/>
          </p:cNvSpPr>
          <p:nvPr/>
        </p:nvSpPr>
        <p:spPr bwMode="auto">
          <a:xfrm flipV="1">
            <a:off x="1752600" y="4003675"/>
            <a:ext cx="5638800" cy="63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75" name="Line 11"/>
          <p:cNvSpPr>
            <a:spLocks noChangeShapeType="1"/>
          </p:cNvSpPr>
          <p:nvPr/>
        </p:nvSpPr>
        <p:spPr bwMode="auto">
          <a:xfrm flipV="1">
            <a:off x="1752600" y="5924550"/>
            <a:ext cx="5638800" cy="63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76" name="Line 12"/>
          <p:cNvSpPr>
            <a:spLocks noChangeShapeType="1"/>
          </p:cNvSpPr>
          <p:nvPr/>
        </p:nvSpPr>
        <p:spPr bwMode="auto">
          <a:xfrm>
            <a:off x="6248400" y="3071813"/>
            <a:ext cx="1588" cy="9683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77" name="Oval 13"/>
          <p:cNvSpPr>
            <a:spLocks noChangeArrowheads="1"/>
          </p:cNvSpPr>
          <p:nvPr/>
        </p:nvSpPr>
        <p:spPr bwMode="auto">
          <a:xfrm>
            <a:off x="6164263" y="3925888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sz="2400"/>
          </a:p>
        </p:txBody>
      </p:sp>
      <p:sp>
        <p:nvSpPr>
          <p:cNvPr id="62478" name="Oval 14"/>
          <p:cNvSpPr>
            <a:spLocks noChangeArrowheads="1"/>
          </p:cNvSpPr>
          <p:nvPr/>
        </p:nvSpPr>
        <p:spPr bwMode="auto">
          <a:xfrm>
            <a:off x="6172200" y="2995613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sz="2400"/>
          </a:p>
        </p:txBody>
      </p:sp>
      <p:sp>
        <p:nvSpPr>
          <p:cNvPr id="62479" name="Line 15"/>
          <p:cNvSpPr>
            <a:spLocks noChangeShapeType="1"/>
          </p:cNvSpPr>
          <p:nvPr/>
        </p:nvSpPr>
        <p:spPr bwMode="auto">
          <a:xfrm>
            <a:off x="6248400" y="4981575"/>
            <a:ext cx="1588" cy="9683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80" name="Oval 16"/>
          <p:cNvSpPr>
            <a:spLocks noChangeArrowheads="1"/>
          </p:cNvSpPr>
          <p:nvPr/>
        </p:nvSpPr>
        <p:spPr bwMode="auto">
          <a:xfrm>
            <a:off x="6164263" y="585152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sz="2400"/>
          </a:p>
        </p:txBody>
      </p:sp>
      <p:sp>
        <p:nvSpPr>
          <p:cNvPr id="62481" name="Oval 17"/>
          <p:cNvSpPr>
            <a:spLocks noChangeArrowheads="1"/>
          </p:cNvSpPr>
          <p:nvPr/>
        </p:nvSpPr>
        <p:spPr bwMode="auto">
          <a:xfrm>
            <a:off x="6172200" y="491807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sz="2400"/>
          </a:p>
        </p:txBody>
      </p:sp>
      <p:sp>
        <p:nvSpPr>
          <p:cNvPr id="62482" name="Line 18"/>
          <p:cNvSpPr>
            <a:spLocks noChangeShapeType="1"/>
          </p:cNvSpPr>
          <p:nvPr/>
        </p:nvSpPr>
        <p:spPr bwMode="auto">
          <a:xfrm>
            <a:off x="4267200" y="3071813"/>
            <a:ext cx="0" cy="2819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83" name="Oval 19"/>
          <p:cNvSpPr>
            <a:spLocks noChangeArrowheads="1"/>
          </p:cNvSpPr>
          <p:nvPr/>
        </p:nvSpPr>
        <p:spPr bwMode="auto">
          <a:xfrm>
            <a:off x="4191000" y="2995613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sz="2400"/>
          </a:p>
        </p:txBody>
      </p:sp>
      <p:sp>
        <p:nvSpPr>
          <p:cNvPr id="62484" name="Oval 20"/>
          <p:cNvSpPr>
            <a:spLocks noChangeArrowheads="1"/>
          </p:cNvSpPr>
          <p:nvPr/>
        </p:nvSpPr>
        <p:spPr bwMode="auto">
          <a:xfrm>
            <a:off x="4183063" y="585152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sz="2400"/>
          </a:p>
        </p:txBody>
      </p:sp>
      <p:sp>
        <p:nvSpPr>
          <p:cNvPr id="62485" name="Oval 21"/>
          <p:cNvSpPr>
            <a:spLocks noChangeArrowheads="1"/>
          </p:cNvSpPr>
          <p:nvPr/>
        </p:nvSpPr>
        <p:spPr bwMode="auto">
          <a:xfrm>
            <a:off x="4953000" y="4919663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sz="2400"/>
          </a:p>
        </p:txBody>
      </p:sp>
      <p:sp>
        <p:nvSpPr>
          <p:cNvPr id="62486" name="Oval 22"/>
          <p:cNvSpPr>
            <a:spLocks noChangeArrowheads="1"/>
          </p:cNvSpPr>
          <p:nvPr/>
        </p:nvSpPr>
        <p:spPr bwMode="auto">
          <a:xfrm>
            <a:off x="4953000" y="3925888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sz="2400"/>
          </a:p>
        </p:txBody>
      </p:sp>
      <p:sp>
        <p:nvSpPr>
          <p:cNvPr id="62487" name="Line 23"/>
          <p:cNvSpPr>
            <a:spLocks noChangeShapeType="1"/>
          </p:cNvSpPr>
          <p:nvPr/>
        </p:nvSpPr>
        <p:spPr bwMode="auto">
          <a:xfrm>
            <a:off x="5040313" y="3984625"/>
            <a:ext cx="1587" cy="9683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1935163" y="2713038"/>
            <a:ext cx="325437" cy="3230562"/>
            <a:chOff x="960" y="1597"/>
            <a:chExt cx="205" cy="2035"/>
          </a:xfrm>
        </p:grpSpPr>
        <p:sp>
          <p:nvSpPr>
            <p:cNvPr id="62507" name="Text Box 25"/>
            <p:cNvSpPr txBox="1">
              <a:spLocks noChangeArrowheads="1"/>
            </p:cNvSpPr>
            <p:nvPr/>
          </p:nvSpPr>
          <p:spPr bwMode="auto">
            <a:xfrm>
              <a:off x="960" y="2182"/>
              <a:ext cx="2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chemeClr val="tx2"/>
                  </a:solidFill>
                  <a:latin typeface="Helvetica" panose="020B0604020202020204" pitchFamily="34" charset="0"/>
                </a:rPr>
                <a:t>3</a:t>
              </a:r>
            </a:p>
          </p:txBody>
        </p:sp>
        <p:sp>
          <p:nvSpPr>
            <p:cNvPr id="62508" name="Text Box 26"/>
            <p:cNvSpPr txBox="1">
              <a:spLocks noChangeArrowheads="1"/>
            </p:cNvSpPr>
            <p:nvPr/>
          </p:nvSpPr>
          <p:spPr bwMode="auto">
            <a:xfrm>
              <a:off x="960" y="2806"/>
              <a:ext cx="2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chemeClr val="tx2"/>
                  </a:solidFill>
                  <a:latin typeface="Helvetica" panose="020B0604020202020204" pitchFamily="34" charset="0"/>
                </a:rPr>
                <a:t>1</a:t>
              </a:r>
            </a:p>
          </p:txBody>
        </p:sp>
        <p:sp>
          <p:nvSpPr>
            <p:cNvPr id="62509" name="Text Box 27"/>
            <p:cNvSpPr txBox="1">
              <a:spLocks noChangeArrowheads="1"/>
            </p:cNvSpPr>
            <p:nvPr/>
          </p:nvSpPr>
          <p:spPr bwMode="auto">
            <a:xfrm>
              <a:off x="960" y="3382"/>
              <a:ext cx="2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chemeClr val="tx2"/>
                  </a:solidFill>
                  <a:latin typeface="Helvetica" panose="020B0604020202020204" pitchFamily="34" charset="0"/>
                </a:rPr>
                <a:t>3</a:t>
              </a:r>
            </a:p>
          </p:txBody>
        </p:sp>
        <p:sp>
          <p:nvSpPr>
            <p:cNvPr id="62510" name="Text Box 28"/>
            <p:cNvSpPr txBox="1">
              <a:spLocks noChangeArrowheads="1"/>
            </p:cNvSpPr>
            <p:nvPr/>
          </p:nvSpPr>
          <p:spPr bwMode="auto">
            <a:xfrm>
              <a:off x="960" y="1597"/>
              <a:ext cx="2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chemeClr val="tx2"/>
                  </a:solidFill>
                  <a:latin typeface="Helvetica" panose="020B0604020202020204" pitchFamily="34" charset="0"/>
                </a:rPr>
                <a:t>0</a:t>
              </a:r>
            </a:p>
          </p:txBody>
        </p:sp>
      </p:grpSp>
      <p:grpSp>
        <p:nvGrpSpPr>
          <p:cNvPr id="3" name="Group 29"/>
          <p:cNvGrpSpPr>
            <a:grpSpLocks/>
          </p:cNvGrpSpPr>
          <p:nvPr/>
        </p:nvGrpSpPr>
        <p:grpSpPr bwMode="auto">
          <a:xfrm>
            <a:off x="3173413" y="2713038"/>
            <a:ext cx="325437" cy="3230562"/>
            <a:chOff x="1740" y="1597"/>
            <a:chExt cx="205" cy="2035"/>
          </a:xfrm>
        </p:grpSpPr>
        <p:sp>
          <p:nvSpPr>
            <p:cNvPr id="62503" name="Text Box 30"/>
            <p:cNvSpPr txBox="1">
              <a:spLocks noChangeArrowheads="1"/>
            </p:cNvSpPr>
            <p:nvPr/>
          </p:nvSpPr>
          <p:spPr bwMode="auto">
            <a:xfrm>
              <a:off x="1740" y="2182"/>
              <a:ext cx="2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chemeClr val="tx2"/>
                  </a:solidFill>
                  <a:latin typeface="Helvetica" panose="020B0604020202020204" pitchFamily="34" charset="0"/>
                </a:rPr>
                <a:t>2</a:t>
              </a:r>
            </a:p>
          </p:txBody>
        </p:sp>
        <p:sp>
          <p:nvSpPr>
            <p:cNvPr id="62504" name="Text Box 31"/>
            <p:cNvSpPr txBox="1">
              <a:spLocks noChangeArrowheads="1"/>
            </p:cNvSpPr>
            <p:nvPr/>
          </p:nvSpPr>
          <p:spPr bwMode="auto">
            <a:xfrm>
              <a:off x="1740" y="2806"/>
              <a:ext cx="2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chemeClr val="tx2"/>
                  </a:solidFill>
                  <a:latin typeface="Helvetica" panose="020B0604020202020204" pitchFamily="34" charset="0"/>
                </a:rPr>
                <a:t>2</a:t>
              </a:r>
            </a:p>
          </p:txBody>
        </p:sp>
        <p:sp>
          <p:nvSpPr>
            <p:cNvPr id="62505" name="Text Box 32"/>
            <p:cNvSpPr txBox="1">
              <a:spLocks noChangeArrowheads="1"/>
            </p:cNvSpPr>
            <p:nvPr/>
          </p:nvSpPr>
          <p:spPr bwMode="auto">
            <a:xfrm>
              <a:off x="1740" y="3382"/>
              <a:ext cx="2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chemeClr val="tx2"/>
                  </a:solidFill>
                  <a:latin typeface="Helvetica" panose="020B0604020202020204" pitchFamily="34" charset="0"/>
                </a:rPr>
                <a:t>2</a:t>
              </a:r>
            </a:p>
          </p:txBody>
        </p:sp>
        <p:sp>
          <p:nvSpPr>
            <p:cNvPr id="62506" name="Text Box 33"/>
            <p:cNvSpPr txBox="1">
              <a:spLocks noChangeArrowheads="1"/>
            </p:cNvSpPr>
            <p:nvPr/>
          </p:nvSpPr>
          <p:spPr bwMode="auto">
            <a:xfrm>
              <a:off x="1740" y="1597"/>
              <a:ext cx="2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chemeClr val="tx2"/>
                  </a:solidFill>
                  <a:latin typeface="Helvetica" panose="020B0604020202020204" pitchFamily="34" charset="0"/>
                </a:rPr>
                <a:t>1</a:t>
              </a:r>
            </a:p>
          </p:txBody>
        </p:sp>
      </p:grpSp>
      <p:grpSp>
        <p:nvGrpSpPr>
          <p:cNvPr id="4" name="Group 34"/>
          <p:cNvGrpSpPr>
            <a:grpSpLocks/>
          </p:cNvGrpSpPr>
          <p:nvPr/>
        </p:nvGrpSpPr>
        <p:grpSpPr bwMode="auto">
          <a:xfrm>
            <a:off x="5535613" y="2713038"/>
            <a:ext cx="325437" cy="3230562"/>
            <a:chOff x="3132" y="1597"/>
            <a:chExt cx="205" cy="2035"/>
          </a:xfrm>
        </p:grpSpPr>
        <p:sp>
          <p:nvSpPr>
            <p:cNvPr id="62499" name="Text Box 35"/>
            <p:cNvSpPr txBox="1">
              <a:spLocks noChangeArrowheads="1"/>
            </p:cNvSpPr>
            <p:nvPr/>
          </p:nvSpPr>
          <p:spPr bwMode="auto">
            <a:xfrm>
              <a:off x="3132" y="2182"/>
              <a:ext cx="2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chemeClr val="tx2"/>
                  </a:solidFill>
                  <a:latin typeface="Helvetica" panose="020B0604020202020204" pitchFamily="34" charset="0"/>
                </a:rPr>
                <a:t>2</a:t>
              </a:r>
            </a:p>
          </p:txBody>
        </p:sp>
        <p:sp>
          <p:nvSpPr>
            <p:cNvPr id="62500" name="Text Box 36"/>
            <p:cNvSpPr txBox="1">
              <a:spLocks noChangeArrowheads="1"/>
            </p:cNvSpPr>
            <p:nvPr/>
          </p:nvSpPr>
          <p:spPr bwMode="auto">
            <a:xfrm>
              <a:off x="3132" y="2806"/>
              <a:ext cx="2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chemeClr val="tx2"/>
                  </a:solidFill>
                  <a:latin typeface="Helvetica" panose="020B0604020202020204" pitchFamily="34" charset="0"/>
                </a:rPr>
                <a:t>2</a:t>
              </a:r>
            </a:p>
          </p:txBody>
        </p:sp>
        <p:sp>
          <p:nvSpPr>
            <p:cNvPr id="62501" name="Text Box 37"/>
            <p:cNvSpPr txBox="1">
              <a:spLocks noChangeArrowheads="1"/>
            </p:cNvSpPr>
            <p:nvPr/>
          </p:nvSpPr>
          <p:spPr bwMode="auto">
            <a:xfrm>
              <a:off x="3132" y="3382"/>
              <a:ext cx="2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chemeClr val="tx2"/>
                  </a:solidFill>
                  <a:latin typeface="Helvetica" panose="020B0604020202020204" pitchFamily="34" charset="0"/>
                </a:rPr>
                <a:t>2</a:t>
              </a:r>
            </a:p>
          </p:txBody>
        </p:sp>
        <p:sp>
          <p:nvSpPr>
            <p:cNvPr id="62502" name="Text Box 38"/>
            <p:cNvSpPr txBox="1">
              <a:spLocks noChangeArrowheads="1"/>
            </p:cNvSpPr>
            <p:nvPr/>
          </p:nvSpPr>
          <p:spPr bwMode="auto">
            <a:xfrm>
              <a:off x="3132" y="1597"/>
              <a:ext cx="2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chemeClr val="tx2"/>
                  </a:solidFill>
                  <a:latin typeface="Helvetica" panose="020B0604020202020204" pitchFamily="34" charset="0"/>
                </a:rPr>
                <a:t>1</a:t>
              </a:r>
            </a:p>
          </p:txBody>
        </p:sp>
      </p:grpSp>
      <p:grpSp>
        <p:nvGrpSpPr>
          <p:cNvPr id="5" name="Group 39"/>
          <p:cNvGrpSpPr>
            <a:grpSpLocks/>
          </p:cNvGrpSpPr>
          <p:nvPr/>
        </p:nvGrpSpPr>
        <p:grpSpPr bwMode="auto">
          <a:xfrm>
            <a:off x="6907213" y="2713038"/>
            <a:ext cx="325437" cy="3230562"/>
            <a:chOff x="3984" y="1597"/>
            <a:chExt cx="205" cy="2035"/>
          </a:xfrm>
        </p:grpSpPr>
        <p:sp>
          <p:nvSpPr>
            <p:cNvPr id="62495" name="Text Box 40"/>
            <p:cNvSpPr txBox="1">
              <a:spLocks noChangeArrowheads="1"/>
            </p:cNvSpPr>
            <p:nvPr/>
          </p:nvSpPr>
          <p:spPr bwMode="auto">
            <a:xfrm>
              <a:off x="3984" y="2182"/>
              <a:ext cx="2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chemeClr val="tx2"/>
                  </a:solidFill>
                  <a:latin typeface="Helvetica" panose="020B0604020202020204" pitchFamily="34" charset="0"/>
                </a:rPr>
                <a:t>2</a:t>
              </a:r>
            </a:p>
          </p:txBody>
        </p:sp>
        <p:sp>
          <p:nvSpPr>
            <p:cNvPr id="62496" name="Text Box 41"/>
            <p:cNvSpPr txBox="1">
              <a:spLocks noChangeArrowheads="1"/>
            </p:cNvSpPr>
            <p:nvPr/>
          </p:nvSpPr>
          <p:spPr bwMode="auto">
            <a:xfrm>
              <a:off x="3984" y="2806"/>
              <a:ext cx="2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chemeClr val="tx2"/>
                  </a:solidFill>
                  <a:latin typeface="Helvetica" panose="020B0604020202020204" pitchFamily="34" charset="0"/>
                </a:rPr>
                <a:t>2</a:t>
              </a:r>
            </a:p>
          </p:txBody>
        </p:sp>
        <p:sp>
          <p:nvSpPr>
            <p:cNvPr id="62497" name="Text Box 42"/>
            <p:cNvSpPr txBox="1">
              <a:spLocks noChangeArrowheads="1"/>
            </p:cNvSpPr>
            <p:nvPr/>
          </p:nvSpPr>
          <p:spPr bwMode="auto">
            <a:xfrm>
              <a:off x="3984" y="3382"/>
              <a:ext cx="2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chemeClr val="tx2"/>
                  </a:solidFill>
                  <a:latin typeface="Helvetica" panose="020B0604020202020204" pitchFamily="34" charset="0"/>
                </a:rPr>
                <a:t>2</a:t>
              </a:r>
            </a:p>
          </p:txBody>
        </p:sp>
        <p:sp>
          <p:nvSpPr>
            <p:cNvPr id="62498" name="Text Box 43"/>
            <p:cNvSpPr txBox="1">
              <a:spLocks noChangeArrowheads="1"/>
            </p:cNvSpPr>
            <p:nvPr/>
          </p:nvSpPr>
          <p:spPr bwMode="auto">
            <a:xfrm>
              <a:off x="3984" y="1597"/>
              <a:ext cx="2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chemeClr val="tx2"/>
                  </a:solidFill>
                  <a:latin typeface="Helvetica" panose="020B0604020202020204" pitchFamily="34" charset="0"/>
                </a:rPr>
                <a:t>1</a:t>
              </a:r>
            </a:p>
          </p:txBody>
        </p:sp>
      </p:grpSp>
      <p:sp>
        <p:nvSpPr>
          <p:cNvPr id="198700" name="Text Box 44"/>
          <p:cNvSpPr txBox="1">
            <a:spLocks noChangeArrowheads="1"/>
          </p:cNvSpPr>
          <p:nvPr/>
        </p:nvSpPr>
        <p:spPr bwMode="auto">
          <a:xfrm>
            <a:off x="7620000" y="4038600"/>
            <a:ext cx="1371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400" b="1">
                <a:solidFill>
                  <a:schemeClr val="accent1"/>
                </a:solidFill>
              </a:rPr>
              <a:t>step sequence</a:t>
            </a:r>
          </a:p>
        </p:txBody>
      </p:sp>
      <p:sp>
        <p:nvSpPr>
          <p:cNvPr id="62493" name="Rectangle 45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sz="4400">
                <a:solidFill>
                  <a:schemeClr val="tx2"/>
                </a:solidFill>
              </a:rPr>
              <a:t>Counting Network</a:t>
            </a:r>
          </a:p>
        </p:txBody>
      </p:sp>
      <p:sp>
        <p:nvSpPr>
          <p:cNvPr id="62494" name="Rectangle 46"/>
          <p:cNvSpPr>
            <a:spLocks noChangeArrowheads="1"/>
          </p:cNvSpPr>
          <p:nvPr/>
        </p:nvSpPr>
        <p:spPr bwMode="auto">
          <a:xfrm>
            <a:off x="304800" y="1905000"/>
            <a:ext cx="8305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sz="2400" i="1">
                <a:solidFill>
                  <a:schemeClr val="accent1"/>
                </a:solidFill>
              </a:rPr>
              <a:t>Execution trace</a:t>
            </a:r>
            <a:r>
              <a:rPr lang="en-US" sz="2400"/>
              <a:t>: token counts on all wires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0" presetID="23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987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987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700" grpId="0" autoUpdateAnimBg="0"/>
    </p:bld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panose="020B0600070205080204" pitchFamily="34" charset="-128"/>
              </a:rPr>
              <a:t>Counting Network</a:t>
            </a:r>
          </a:p>
        </p:txBody>
      </p:sp>
      <p:sp>
        <p:nvSpPr>
          <p:cNvPr id="199683" name="Rectangle 3"/>
          <p:cNvSpPr>
            <a:spLocks noChangeArrowheads="1"/>
          </p:cNvSpPr>
          <p:nvPr/>
        </p:nvSpPr>
        <p:spPr bwMode="auto">
          <a:xfrm>
            <a:off x="1839913" y="3070225"/>
            <a:ext cx="2057400" cy="3406775"/>
          </a:xfrm>
          <a:prstGeom prst="rect">
            <a:avLst/>
          </a:prstGeom>
          <a:gradFill rotWithShape="0">
            <a:gsLst>
              <a:gs pos="0">
                <a:schemeClr val="accent1">
                  <a:gamma/>
                  <a:tint val="51373"/>
                  <a:invGamma/>
                </a:schemeClr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71842" dir="189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ea typeface="ＭＳ Ｐゴシック" charset="-128"/>
            </a:endParaRPr>
          </a:p>
        </p:txBody>
      </p:sp>
      <p:sp>
        <p:nvSpPr>
          <p:cNvPr id="63492" name="Line 4"/>
          <p:cNvSpPr>
            <a:spLocks noChangeShapeType="1"/>
          </p:cNvSpPr>
          <p:nvPr/>
        </p:nvSpPr>
        <p:spPr bwMode="auto">
          <a:xfrm flipV="1">
            <a:off x="3897313" y="3568700"/>
            <a:ext cx="1219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493" name="Line 5"/>
          <p:cNvSpPr>
            <a:spLocks noChangeShapeType="1"/>
          </p:cNvSpPr>
          <p:nvPr/>
        </p:nvSpPr>
        <p:spPr bwMode="auto">
          <a:xfrm flipV="1">
            <a:off x="3897313" y="4343400"/>
            <a:ext cx="1219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494" name="Line 6"/>
          <p:cNvSpPr>
            <a:spLocks noChangeShapeType="1"/>
          </p:cNvSpPr>
          <p:nvPr/>
        </p:nvSpPr>
        <p:spPr bwMode="auto">
          <a:xfrm flipV="1">
            <a:off x="3897313" y="5181600"/>
            <a:ext cx="1219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495" name="Line 7"/>
          <p:cNvSpPr>
            <a:spLocks noChangeShapeType="1"/>
          </p:cNvSpPr>
          <p:nvPr/>
        </p:nvSpPr>
        <p:spPr bwMode="auto">
          <a:xfrm flipV="1">
            <a:off x="3897313" y="5943600"/>
            <a:ext cx="1219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496" name="Line 8"/>
          <p:cNvSpPr>
            <a:spLocks noChangeShapeType="1"/>
          </p:cNvSpPr>
          <p:nvPr/>
        </p:nvSpPr>
        <p:spPr bwMode="auto">
          <a:xfrm flipV="1">
            <a:off x="1458913" y="35687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497" name="Text Box 9"/>
          <p:cNvSpPr txBox="1">
            <a:spLocks noChangeArrowheads="1"/>
          </p:cNvSpPr>
          <p:nvPr/>
        </p:nvSpPr>
        <p:spPr bwMode="auto">
          <a:xfrm>
            <a:off x="1347788" y="1768475"/>
            <a:ext cx="6459537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400"/>
              <a:t>Tokens are assigned value based on the output wire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400" u="sng">
                <a:solidFill>
                  <a:schemeClr val="tx2"/>
                </a:solidFill>
              </a:rPr>
              <a:t>number</a:t>
            </a:r>
            <a:r>
              <a:rPr lang="en-US" sz="2400"/>
              <a:t>.</a:t>
            </a:r>
            <a:endParaRPr lang="en-US" sz="2400" i="1"/>
          </a:p>
        </p:txBody>
      </p:sp>
      <p:sp>
        <p:nvSpPr>
          <p:cNvPr id="199690" name="Text Box 10"/>
          <p:cNvSpPr txBox="1">
            <a:spLocks noChangeArrowheads="1"/>
          </p:cNvSpPr>
          <p:nvPr/>
        </p:nvSpPr>
        <p:spPr bwMode="auto">
          <a:xfrm>
            <a:off x="4648200" y="5410200"/>
            <a:ext cx="18748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400">
                <a:solidFill>
                  <a:schemeClr val="tx2"/>
                </a:solidFill>
              </a:rPr>
              <a:t> </a:t>
            </a:r>
            <a:r>
              <a:rPr lang="en-US" sz="2000" b="1">
                <a:solidFill>
                  <a:schemeClr val="tx2"/>
                </a:solidFill>
                <a:latin typeface="Helvetica" panose="020B0604020202020204" pitchFamily="34" charset="0"/>
              </a:rPr>
              <a:t>1, 5, 9, 13, . . .</a:t>
            </a:r>
          </a:p>
        </p:txBody>
      </p:sp>
      <p:sp>
        <p:nvSpPr>
          <p:cNvPr id="199691" name="Text Box 11"/>
          <p:cNvSpPr txBox="1">
            <a:spLocks noChangeArrowheads="1"/>
          </p:cNvSpPr>
          <p:nvPr/>
        </p:nvSpPr>
        <p:spPr bwMode="auto">
          <a:xfrm>
            <a:off x="4648200" y="4572000"/>
            <a:ext cx="20161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400">
                <a:solidFill>
                  <a:schemeClr val="tx2"/>
                </a:solidFill>
              </a:rPr>
              <a:t> </a:t>
            </a:r>
            <a:r>
              <a:rPr lang="en-US" sz="2000" b="1">
                <a:solidFill>
                  <a:schemeClr val="tx2"/>
                </a:solidFill>
                <a:latin typeface="Helvetica" panose="020B0604020202020204" pitchFamily="34" charset="0"/>
              </a:rPr>
              <a:t>2, 6, 10, 14, . . .</a:t>
            </a:r>
          </a:p>
        </p:txBody>
      </p:sp>
      <p:sp>
        <p:nvSpPr>
          <p:cNvPr id="199692" name="Text Box 12"/>
          <p:cNvSpPr txBox="1">
            <a:spLocks noChangeArrowheads="1"/>
          </p:cNvSpPr>
          <p:nvPr/>
        </p:nvSpPr>
        <p:spPr bwMode="auto">
          <a:xfrm>
            <a:off x="4613275" y="3810000"/>
            <a:ext cx="20161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400">
                <a:solidFill>
                  <a:schemeClr val="tx2"/>
                </a:solidFill>
              </a:rPr>
              <a:t> </a:t>
            </a:r>
            <a:r>
              <a:rPr lang="en-US" sz="2000" b="1">
                <a:solidFill>
                  <a:schemeClr val="tx2"/>
                </a:solidFill>
                <a:latin typeface="Helvetica" panose="020B0604020202020204" pitchFamily="34" charset="0"/>
              </a:rPr>
              <a:t>3, 7, 11, 15, . . .</a:t>
            </a:r>
          </a:p>
        </p:txBody>
      </p:sp>
      <p:sp>
        <p:nvSpPr>
          <p:cNvPr id="199693" name="Text Box 13"/>
          <p:cNvSpPr txBox="1">
            <a:spLocks noChangeArrowheads="1"/>
          </p:cNvSpPr>
          <p:nvPr/>
        </p:nvSpPr>
        <p:spPr bwMode="auto">
          <a:xfrm>
            <a:off x="4613275" y="2971800"/>
            <a:ext cx="20161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400">
                <a:solidFill>
                  <a:schemeClr val="tx2"/>
                </a:solidFill>
              </a:rPr>
              <a:t> </a:t>
            </a:r>
            <a:r>
              <a:rPr lang="en-US" sz="2000" b="1">
                <a:solidFill>
                  <a:schemeClr val="tx2"/>
                </a:solidFill>
                <a:latin typeface="Helvetica" panose="020B0604020202020204" pitchFamily="34" charset="0"/>
              </a:rPr>
              <a:t>4, 8, 12, 16, . . .</a:t>
            </a:r>
          </a:p>
        </p:txBody>
      </p:sp>
      <p:sp>
        <p:nvSpPr>
          <p:cNvPr id="63502" name="Oval 14"/>
          <p:cNvSpPr>
            <a:spLocks noChangeArrowheads="1"/>
          </p:cNvSpPr>
          <p:nvPr/>
        </p:nvSpPr>
        <p:spPr bwMode="auto">
          <a:xfrm>
            <a:off x="2235200" y="4267200"/>
            <a:ext cx="1295400" cy="914400"/>
          </a:xfrm>
          <a:prstGeom prst="ellipse">
            <a:avLst/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sz="2000"/>
              <a:t>Counting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sz="2000"/>
              <a:t>Network</a:t>
            </a:r>
            <a:endParaRPr lang="en-US" sz="2400"/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6781800" y="3870325"/>
            <a:ext cx="2209800" cy="1158875"/>
            <a:chOff x="4272" y="2438"/>
            <a:chExt cx="1392" cy="730"/>
          </a:xfrm>
        </p:grpSpPr>
        <p:sp>
          <p:nvSpPr>
            <p:cNvPr id="63507" name="Text Box 16"/>
            <p:cNvSpPr txBox="1">
              <a:spLocks noChangeArrowheads="1"/>
            </p:cNvSpPr>
            <p:nvPr/>
          </p:nvSpPr>
          <p:spPr bwMode="auto">
            <a:xfrm>
              <a:off x="4272" y="2726"/>
              <a:ext cx="1392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sz="2000"/>
                <a:t> High throughput</a:t>
              </a:r>
            </a:p>
            <a:p>
              <a:pPr>
                <a:spcBef>
                  <a:spcPct val="0"/>
                </a:spcBef>
              </a:pPr>
              <a:r>
                <a:rPr lang="en-US" sz="2000"/>
                <a:t> Low contention</a:t>
              </a:r>
            </a:p>
          </p:txBody>
        </p:sp>
        <p:sp>
          <p:nvSpPr>
            <p:cNvPr id="63508" name="Text Box 17"/>
            <p:cNvSpPr txBox="1">
              <a:spLocks noChangeArrowheads="1"/>
            </p:cNvSpPr>
            <p:nvPr/>
          </p:nvSpPr>
          <p:spPr bwMode="auto">
            <a:xfrm>
              <a:off x="4317" y="2438"/>
              <a:ext cx="101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400" i="1">
                  <a:solidFill>
                    <a:schemeClr val="accent1"/>
                  </a:solidFill>
                </a:rPr>
                <a:t>Advantages</a:t>
              </a:r>
            </a:p>
          </p:txBody>
        </p:sp>
      </p:grpSp>
      <p:sp>
        <p:nvSpPr>
          <p:cNvPr id="63504" name="Line 18"/>
          <p:cNvSpPr>
            <a:spLocks noChangeShapeType="1"/>
          </p:cNvSpPr>
          <p:nvPr/>
        </p:nvSpPr>
        <p:spPr bwMode="auto">
          <a:xfrm flipV="1">
            <a:off x="1458913" y="43434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505" name="Line 19"/>
          <p:cNvSpPr>
            <a:spLocks noChangeShapeType="1"/>
          </p:cNvSpPr>
          <p:nvPr/>
        </p:nvSpPr>
        <p:spPr bwMode="auto">
          <a:xfrm flipV="1">
            <a:off x="1458913" y="51816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506" name="Line 20"/>
          <p:cNvSpPr>
            <a:spLocks noChangeShapeType="1"/>
          </p:cNvSpPr>
          <p:nvPr/>
        </p:nvSpPr>
        <p:spPr bwMode="auto">
          <a:xfrm flipV="1">
            <a:off x="1458913" y="59436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96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96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996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96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996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996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996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996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9690" grpId="0" autoUpdateAnimBg="0"/>
      <p:bldP spid="199691" grpId="0" autoUpdateAnimBg="0"/>
      <p:bldP spid="199692" grpId="0" autoUpdateAnimBg="0"/>
      <p:bldP spid="199693" grpId="0" autoUpdateAnimBg="0"/>
    </p:bld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anose="020B0600070205080204" pitchFamily="34" charset="-128"/>
              </a:rPr>
              <a:t>Batcher Counting Network</a:t>
            </a:r>
          </a:p>
        </p:txBody>
      </p:sp>
      <p:sp>
        <p:nvSpPr>
          <p:cNvPr id="64515" name="Text Box 3"/>
          <p:cNvSpPr txBox="1">
            <a:spLocks noChangeArrowheads="1"/>
          </p:cNvSpPr>
          <p:nvPr/>
        </p:nvSpPr>
        <p:spPr bwMode="auto">
          <a:xfrm>
            <a:off x="685800" y="3413125"/>
            <a:ext cx="8032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i="1">
                <a:solidFill>
                  <a:srgbClr val="006600"/>
                </a:solidFill>
              </a:rPr>
              <a:t>n </a:t>
            </a:r>
            <a:r>
              <a:rPr lang="en-US" sz="2000">
                <a:solidFill>
                  <a:srgbClr val="006600"/>
                </a:solidFill>
              </a:rPr>
              <a:t>= 4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000">
                <a:solidFill>
                  <a:srgbClr val="006600"/>
                </a:solidFill>
              </a:rPr>
              <a:t>inputs</a:t>
            </a:r>
            <a:endParaRPr lang="en-US">
              <a:solidFill>
                <a:srgbClr val="006600"/>
              </a:solidFill>
            </a:endParaRPr>
          </a:p>
        </p:txBody>
      </p:sp>
      <p:sp>
        <p:nvSpPr>
          <p:cNvPr id="265220" name="Text Box 4"/>
          <p:cNvSpPr txBox="1">
            <a:spLocks noChangeArrowheads="1"/>
          </p:cNvSpPr>
          <p:nvPr/>
        </p:nvSpPr>
        <p:spPr bwMode="auto">
          <a:xfrm>
            <a:off x="1184275" y="5791200"/>
            <a:ext cx="7375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400"/>
              <a:t>Batcher </a:t>
            </a:r>
            <a:r>
              <a:rPr lang="en-US" sz="2400">
                <a:solidFill>
                  <a:schemeClr val="tx2"/>
                </a:solidFill>
              </a:rPr>
              <a:t>sorting </a:t>
            </a:r>
            <a:r>
              <a:rPr lang="en-US" sz="2400"/>
              <a:t>network also works as a </a:t>
            </a:r>
            <a:r>
              <a:rPr lang="en-US" sz="2400">
                <a:solidFill>
                  <a:schemeClr val="tx2"/>
                </a:solidFill>
              </a:rPr>
              <a:t>counting</a:t>
            </a:r>
            <a:r>
              <a:rPr lang="en-US" sz="2400"/>
              <a:t> network!</a:t>
            </a:r>
          </a:p>
        </p:txBody>
      </p:sp>
      <p:sp>
        <p:nvSpPr>
          <p:cNvPr id="64517" name="Line 5"/>
          <p:cNvSpPr>
            <a:spLocks noChangeShapeType="1"/>
          </p:cNvSpPr>
          <p:nvPr/>
        </p:nvSpPr>
        <p:spPr bwMode="auto">
          <a:xfrm>
            <a:off x="2971800" y="2413000"/>
            <a:ext cx="1588" cy="9683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18" name="Oval 6"/>
          <p:cNvSpPr>
            <a:spLocks noChangeArrowheads="1"/>
          </p:cNvSpPr>
          <p:nvPr/>
        </p:nvSpPr>
        <p:spPr bwMode="auto">
          <a:xfrm>
            <a:off x="2887663" y="3271838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sz="2400"/>
          </a:p>
        </p:txBody>
      </p:sp>
      <p:sp>
        <p:nvSpPr>
          <p:cNvPr id="64519" name="Oval 7"/>
          <p:cNvSpPr>
            <a:spLocks noChangeArrowheads="1"/>
          </p:cNvSpPr>
          <p:nvPr/>
        </p:nvSpPr>
        <p:spPr bwMode="auto">
          <a:xfrm>
            <a:off x="2895600" y="2336800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sz="2400"/>
          </a:p>
        </p:txBody>
      </p:sp>
      <p:sp>
        <p:nvSpPr>
          <p:cNvPr id="64520" name="Line 8"/>
          <p:cNvSpPr>
            <a:spLocks noChangeShapeType="1"/>
          </p:cNvSpPr>
          <p:nvPr/>
        </p:nvSpPr>
        <p:spPr bwMode="auto">
          <a:xfrm flipV="1">
            <a:off x="1905000" y="2413000"/>
            <a:ext cx="5638800" cy="63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21" name="Line 9"/>
          <p:cNvSpPr>
            <a:spLocks noChangeShapeType="1"/>
          </p:cNvSpPr>
          <p:nvPr/>
        </p:nvSpPr>
        <p:spPr bwMode="auto">
          <a:xfrm>
            <a:off x="2971800" y="4322763"/>
            <a:ext cx="1588" cy="9683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22" name="Oval 10"/>
          <p:cNvSpPr>
            <a:spLocks noChangeArrowheads="1"/>
          </p:cNvSpPr>
          <p:nvPr/>
        </p:nvSpPr>
        <p:spPr bwMode="auto">
          <a:xfrm>
            <a:off x="2887663" y="5192713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sz="2400"/>
          </a:p>
        </p:txBody>
      </p:sp>
      <p:sp>
        <p:nvSpPr>
          <p:cNvPr id="64523" name="Oval 11"/>
          <p:cNvSpPr>
            <a:spLocks noChangeArrowheads="1"/>
          </p:cNvSpPr>
          <p:nvPr/>
        </p:nvSpPr>
        <p:spPr bwMode="auto">
          <a:xfrm>
            <a:off x="2895600" y="426402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sz="2400"/>
          </a:p>
        </p:txBody>
      </p:sp>
      <p:sp>
        <p:nvSpPr>
          <p:cNvPr id="64524" name="Line 12"/>
          <p:cNvSpPr>
            <a:spLocks noChangeShapeType="1"/>
          </p:cNvSpPr>
          <p:nvPr/>
        </p:nvSpPr>
        <p:spPr bwMode="auto">
          <a:xfrm flipV="1">
            <a:off x="1905000" y="4341813"/>
            <a:ext cx="5638800" cy="63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25" name="Line 13"/>
          <p:cNvSpPr>
            <a:spLocks noChangeShapeType="1"/>
          </p:cNvSpPr>
          <p:nvPr/>
        </p:nvSpPr>
        <p:spPr bwMode="auto">
          <a:xfrm flipV="1">
            <a:off x="1905000" y="3349625"/>
            <a:ext cx="5638800" cy="63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26" name="Line 14"/>
          <p:cNvSpPr>
            <a:spLocks noChangeShapeType="1"/>
          </p:cNvSpPr>
          <p:nvPr/>
        </p:nvSpPr>
        <p:spPr bwMode="auto">
          <a:xfrm flipV="1">
            <a:off x="1905000" y="5270500"/>
            <a:ext cx="5638800" cy="63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27" name="Line 15"/>
          <p:cNvSpPr>
            <a:spLocks noChangeShapeType="1"/>
          </p:cNvSpPr>
          <p:nvPr/>
        </p:nvSpPr>
        <p:spPr bwMode="auto">
          <a:xfrm>
            <a:off x="6400800" y="2417763"/>
            <a:ext cx="1588" cy="9683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28" name="Oval 16"/>
          <p:cNvSpPr>
            <a:spLocks noChangeArrowheads="1"/>
          </p:cNvSpPr>
          <p:nvPr/>
        </p:nvSpPr>
        <p:spPr bwMode="auto">
          <a:xfrm>
            <a:off x="6316663" y="3271838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sz="2400"/>
          </a:p>
        </p:txBody>
      </p:sp>
      <p:sp>
        <p:nvSpPr>
          <p:cNvPr id="64529" name="Oval 17"/>
          <p:cNvSpPr>
            <a:spLocks noChangeArrowheads="1"/>
          </p:cNvSpPr>
          <p:nvPr/>
        </p:nvSpPr>
        <p:spPr bwMode="auto">
          <a:xfrm>
            <a:off x="6324600" y="2341563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sz="2400"/>
          </a:p>
        </p:txBody>
      </p:sp>
      <p:sp>
        <p:nvSpPr>
          <p:cNvPr id="64530" name="Line 18"/>
          <p:cNvSpPr>
            <a:spLocks noChangeShapeType="1"/>
          </p:cNvSpPr>
          <p:nvPr/>
        </p:nvSpPr>
        <p:spPr bwMode="auto">
          <a:xfrm>
            <a:off x="6400800" y="4327525"/>
            <a:ext cx="1588" cy="9683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31" name="Oval 19"/>
          <p:cNvSpPr>
            <a:spLocks noChangeArrowheads="1"/>
          </p:cNvSpPr>
          <p:nvPr/>
        </p:nvSpPr>
        <p:spPr bwMode="auto">
          <a:xfrm>
            <a:off x="6316663" y="519747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sz="2400"/>
          </a:p>
        </p:txBody>
      </p:sp>
      <p:sp>
        <p:nvSpPr>
          <p:cNvPr id="64532" name="Oval 20"/>
          <p:cNvSpPr>
            <a:spLocks noChangeArrowheads="1"/>
          </p:cNvSpPr>
          <p:nvPr/>
        </p:nvSpPr>
        <p:spPr bwMode="auto">
          <a:xfrm>
            <a:off x="6324600" y="426402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sz="2400"/>
          </a:p>
        </p:txBody>
      </p:sp>
      <p:sp>
        <p:nvSpPr>
          <p:cNvPr id="64533" name="Line 21"/>
          <p:cNvSpPr>
            <a:spLocks noChangeShapeType="1"/>
          </p:cNvSpPr>
          <p:nvPr/>
        </p:nvSpPr>
        <p:spPr bwMode="auto">
          <a:xfrm>
            <a:off x="4419600" y="2417763"/>
            <a:ext cx="0" cy="2819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34" name="Oval 22"/>
          <p:cNvSpPr>
            <a:spLocks noChangeArrowheads="1"/>
          </p:cNvSpPr>
          <p:nvPr/>
        </p:nvSpPr>
        <p:spPr bwMode="auto">
          <a:xfrm>
            <a:off x="4343400" y="2341563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sz="2400"/>
          </a:p>
        </p:txBody>
      </p:sp>
      <p:sp>
        <p:nvSpPr>
          <p:cNvPr id="64535" name="Oval 23"/>
          <p:cNvSpPr>
            <a:spLocks noChangeArrowheads="1"/>
          </p:cNvSpPr>
          <p:nvPr/>
        </p:nvSpPr>
        <p:spPr bwMode="auto">
          <a:xfrm>
            <a:off x="4335463" y="519747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sz="2400"/>
          </a:p>
        </p:txBody>
      </p:sp>
      <p:sp>
        <p:nvSpPr>
          <p:cNvPr id="64536" name="Oval 24"/>
          <p:cNvSpPr>
            <a:spLocks noChangeArrowheads="1"/>
          </p:cNvSpPr>
          <p:nvPr/>
        </p:nvSpPr>
        <p:spPr bwMode="auto">
          <a:xfrm>
            <a:off x="5105400" y="4265613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sz="2400"/>
          </a:p>
        </p:txBody>
      </p:sp>
      <p:sp>
        <p:nvSpPr>
          <p:cNvPr id="64537" name="Oval 25"/>
          <p:cNvSpPr>
            <a:spLocks noChangeArrowheads="1"/>
          </p:cNvSpPr>
          <p:nvPr/>
        </p:nvSpPr>
        <p:spPr bwMode="auto">
          <a:xfrm>
            <a:off x="5105400" y="3271838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sz="2400"/>
          </a:p>
        </p:txBody>
      </p:sp>
      <p:sp>
        <p:nvSpPr>
          <p:cNvPr id="64538" name="Line 26"/>
          <p:cNvSpPr>
            <a:spLocks noChangeShapeType="1"/>
          </p:cNvSpPr>
          <p:nvPr/>
        </p:nvSpPr>
        <p:spPr bwMode="auto">
          <a:xfrm>
            <a:off x="5192713" y="3330575"/>
            <a:ext cx="1587" cy="9683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27"/>
          <p:cNvGrpSpPr>
            <a:grpSpLocks/>
          </p:cNvGrpSpPr>
          <p:nvPr/>
        </p:nvGrpSpPr>
        <p:grpSpPr bwMode="auto">
          <a:xfrm>
            <a:off x="1884363" y="2057400"/>
            <a:ext cx="325437" cy="3230563"/>
            <a:chOff x="960" y="1597"/>
            <a:chExt cx="205" cy="2035"/>
          </a:xfrm>
        </p:grpSpPr>
        <p:sp>
          <p:nvSpPr>
            <p:cNvPr id="64555" name="Text Box 28"/>
            <p:cNvSpPr txBox="1">
              <a:spLocks noChangeArrowheads="1"/>
            </p:cNvSpPr>
            <p:nvPr/>
          </p:nvSpPr>
          <p:spPr bwMode="auto">
            <a:xfrm>
              <a:off x="960" y="2182"/>
              <a:ext cx="2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chemeClr val="tx2"/>
                  </a:solidFill>
                  <a:latin typeface="Helvetica" panose="020B0604020202020204" pitchFamily="34" charset="0"/>
                </a:rPr>
                <a:t>3</a:t>
              </a:r>
            </a:p>
          </p:txBody>
        </p:sp>
        <p:sp>
          <p:nvSpPr>
            <p:cNvPr id="64556" name="Text Box 29"/>
            <p:cNvSpPr txBox="1">
              <a:spLocks noChangeArrowheads="1"/>
            </p:cNvSpPr>
            <p:nvPr/>
          </p:nvSpPr>
          <p:spPr bwMode="auto">
            <a:xfrm>
              <a:off x="960" y="2806"/>
              <a:ext cx="2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chemeClr val="tx2"/>
                  </a:solidFill>
                  <a:latin typeface="Helvetica" panose="020B0604020202020204" pitchFamily="34" charset="0"/>
                </a:rPr>
                <a:t>1</a:t>
              </a:r>
            </a:p>
          </p:txBody>
        </p:sp>
        <p:sp>
          <p:nvSpPr>
            <p:cNvPr id="64557" name="Text Box 30"/>
            <p:cNvSpPr txBox="1">
              <a:spLocks noChangeArrowheads="1"/>
            </p:cNvSpPr>
            <p:nvPr/>
          </p:nvSpPr>
          <p:spPr bwMode="auto">
            <a:xfrm>
              <a:off x="960" y="3382"/>
              <a:ext cx="2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chemeClr val="tx2"/>
                  </a:solidFill>
                  <a:latin typeface="Helvetica" panose="020B0604020202020204" pitchFamily="34" charset="0"/>
                </a:rPr>
                <a:t>3</a:t>
              </a:r>
            </a:p>
          </p:txBody>
        </p:sp>
        <p:sp>
          <p:nvSpPr>
            <p:cNvPr id="64558" name="Text Box 31"/>
            <p:cNvSpPr txBox="1">
              <a:spLocks noChangeArrowheads="1"/>
            </p:cNvSpPr>
            <p:nvPr/>
          </p:nvSpPr>
          <p:spPr bwMode="auto">
            <a:xfrm>
              <a:off x="960" y="1597"/>
              <a:ext cx="2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chemeClr val="tx2"/>
                  </a:solidFill>
                  <a:latin typeface="Helvetica" panose="020B0604020202020204" pitchFamily="34" charset="0"/>
                </a:rPr>
                <a:t>0</a:t>
              </a:r>
            </a:p>
          </p:txBody>
        </p:sp>
      </p:grpSp>
      <p:grpSp>
        <p:nvGrpSpPr>
          <p:cNvPr id="3" name="Group 32"/>
          <p:cNvGrpSpPr>
            <a:grpSpLocks/>
          </p:cNvGrpSpPr>
          <p:nvPr/>
        </p:nvGrpSpPr>
        <p:grpSpPr bwMode="auto">
          <a:xfrm>
            <a:off x="3122613" y="2057400"/>
            <a:ext cx="325437" cy="3230563"/>
            <a:chOff x="1740" y="1597"/>
            <a:chExt cx="205" cy="2035"/>
          </a:xfrm>
        </p:grpSpPr>
        <p:sp>
          <p:nvSpPr>
            <p:cNvPr id="64551" name="Text Box 33"/>
            <p:cNvSpPr txBox="1">
              <a:spLocks noChangeArrowheads="1"/>
            </p:cNvSpPr>
            <p:nvPr/>
          </p:nvSpPr>
          <p:spPr bwMode="auto">
            <a:xfrm>
              <a:off x="1740" y="2182"/>
              <a:ext cx="2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chemeClr val="tx2"/>
                  </a:solidFill>
                  <a:latin typeface="Helvetica" panose="020B0604020202020204" pitchFamily="34" charset="0"/>
                </a:rPr>
                <a:t>2</a:t>
              </a:r>
            </a:p>
          </p:txBody>
        </p:sp>
        <p:sp>
          <p:nvSpPr>
            <p:cNvPr id="64552" name="Text Box 34"/>
            <p:cNvSpPr txBox="1">
              <a:spLocks noChangeArrowheads="1"/>
            </p:cNvSpPr>
            <p:nvPr/>
          </p:nvSpPr>
          <p:spPr bwMode="auto">
            <a:xfrm>
              <a:off x="1740" y="2806"/>
              <a:ext cx="2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chemeClr val="tx2"/>
                  </a:solidFill>
                  <a:latin typeface="Helvetica" panose="020B0604020202020204" pitchFamily="34" charset="0"/>
                </a:rPr>
                <a:t>2</a:t>
              </a:r>
            </a:p>
          </p:txBody>
        </p:sp>
        <p:sp>
          <p:nvSpPr>
            <p:cNvPr id="64553" name="Text Box 35"/>
            <p:cNvSpPr txBox="1">
              <a:spLocks noChangeArrowheads="1"/>
            </p:cNvSpPr>
            <p:nvPr/>
          </p:nvSpPr>
          <p:spPr bwMode="auto">
            <a:xfrm>
              <a:off x="1740" y="3382"/>
              <a:ext cx="2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chemeClr val="tx2"/>
                  </a:solidFill>
                  <a:latin typeface="Helvetica" panose="020B0604020202020204" pitchFamily="34" charset="0"/>
                </a:rPr>
                <a:t>2</a:t>
              </a:r>
            </a:p>
          </p:txBody>
        </p:sp>
        <p:sp>
          <p:nvSpPr>
            <p:cNvPr id="64554" name="Text Box 36"/>
            <p:cNvSpPr txBox="1">
              <a:spLocks noChangeArrowheads="1"/>
            </p:cNvSpPr>
            <p:nvPr/>
          </p:nvSpPr>
          <p:spPr bwMode="auto">
            <a:xfrm>
              <a:off x="1740" y="1597"/>
              <a:ext cx="2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chemeClr val="tx2"/>
                  </a:solidFill>
                  <a:latin typeface="Helvetica" panose="020B0604020202020204" pitchFamily="34" charset="0"/>
                </a:rPr>
                <a:t>1</a:t>
              </a:r>
            </a:p>
          </p:txBody>
        </p:sp>
      </p:grpSp>
      <p:grpSp>
        <p:nvGrpSpPr>
          <p:cNvPr id="4" name="Group 37"/>
          <p:cNvGrpSpPr>
            <a:grpSpLocks/>
          </p:cNvGrpSpPr>
          <p:nvPr/>
        </p:nvGrpSpPr>
        <p:grpSpPr bwMode="auto">
          <a:xfrm>
            <a:off x="5332413" y="2057400"/>
            <a:ext cx="325437" cy="3230563"/>
            <a:chOff x="3132" y="1597"/>
            <a:chExt cx="205" cy="2035"/>
          </a:xfrm>
        </p:grpSpPr>
        <p:sp>
          <p:nvSpPr>
            <p:cNvPr id="64547" name="Text Box 38"/>
            <p:cNvSpPr txBox="1">
              <a:spLocks noChangeArrowheads="1"/>
            </p:cNvSpPr>
            <p:nvPr/>
          </p:nvSpPr>
          <p:spPr bwMode="auto">
            <a:xfrm>
              <a:off x="3132" y="2182"/>
              <a:ext cx="2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chemeClr val="tx2"/>
                  </a:solidFill>
                  <a:latin typeface="Helvetica" panose="020B0604020202020204" pitchFamily="34" charset="0"/>
                </a:rPr>
                <a:t>2</a:t>
              </a:r>
            </a:p>
          </p:txBody>
        </p:sp>
        <p:sp>
          <p:nvSpPr>
            <p:cNvPr id="64548" name="Text Box 39"/>
            <p:cNvSpPr txBox="1">
              <a:spLocks noChangeArrowheads="1"/>
            </p:cNvSpPr>
            <p:nvPr/>
          </p:nvSpPr>
          <p:spPr bwMode="auto">
            <a:xfrm>
              <a:off x="3132" y="2806"/>
              <a:ext cx="2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chemeClr val="tx2"/>
                  </a:solidFill>
                  <a:latin typeface="Helvetica" panose="020B0604020202020204" pitchFamily="34" charset="0"/>
                </a:rPr>
                <a:t>2</a:t>
              </a:r>
            </a:p>
          </p:txBody>
        </p:sp>
        <p:sp>
          <p:nvSpPr>
            <p:cNvPr id="64549" name="Text Box 40"/>
            <p:cNvSpPr txBox="1">
              <a:spLocks noChangeArrowheads="1"/>
            </p:cNvSpPr>
            <p:nvPr/>
          </p:nvSpPr>
          <p:spPr bwMode="auto">
            <a:xfrm>
              <a:off x="3132" y="3382"/>
              <a:ext cx="2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chemeClr val="tx2"/>
                  </a:solidFill>
                  <a:latin typeface="Helvetica" panose="020B0604020202020204" pitchFamily="34" charset="0"/>
                </a:rPr>
                <a:t>2</a:t>
              </a:r>
            </a:p>
          </p:txBody>
        </p:sp>
        <p:sp>
          <p:nvSpPr>
            <p:cNvPr id="64550" name="Text Box 41"/>
            <p:cNvSpPr txBox="1">
              <a:spLocks noChangeArrowheads="1"/>
            </p:cNvSpPr>
            <p:nvPr/>
          </p:nvSpPr>
          <p:spPr bwMode="auto">
            <a:xfrm>
              <a:off x="3132" y="1597"/>
              <a:ext cx="2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chemeClr val="tx2"/>
                  </a:solidFill>
                  <a:latin typeface="Helvetica" panose="020B0604020202020204" pitchFamily="34" charset="0"/>
                </a:rPr>
                <a:t>1</a:t>
              </a:r>
            </a:p>
          </p:txBody>
        </p:sp>
      </p:grpSp>
      <p:grpSp>
        <p:nvGrpSpPr>
          <p:cNvPr id="5" name="Group 42"/>
          <p:cNvGrpSpPr>
            <a:grpSpLocks/>
          </p:cNvGrpSpPr>
          <p:nvPr/>
        </p:nvGrpSpPr>
        <p:grpSpPr bwMode="auto">
          <a:xfrm>
            <a:off x="6684963" y="2057400"/>
            <a:ext cx="325437" cy="3230563"/>
            <a:chOff x="3984" y="1597"/>
            <a:chExt cx="205" cy="2035"/>
          </a:xfrm>
        </p:grpSpPr>
        <p:sp>
          <p:nvSpPr>
            <p:cNvPr id="64543" name="Text Box 43"/>
            <p:cNvSpPr txBox="1">
              <a:spLocks noChangeArrowheads="1"/>
            </p:cNvSpPr>
            <p:nvPr/>
          </p:nvSpPr>
          <p:spPr bwMode="auto">
            <a:xfrm>
              <a:off x="3984" y="2182"/>
              <a:ext cx="2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chemeClr val="tx2"/>
                  </a:solidFill>
                  <a:latin typeface="Helvetica" panose="020B0604020202020204" pitchFamily="34" charset="0"/>
                </a:rPr>
                <a:t>2</a:t>
              </a:r>
            </a:p>
          </p:txBody>
        </p:sp>
        <p:sp>
          <p:nvSpPr>
            <p:cNvPr id="64544" name="Text Box 44"/>
            <p:cNvSpPr txBox="1">
              <a:spLocks noChangeArrowheads="1"/>
            </p:cNvSpPr>
            <p:nvPr/>
          </p:nvSpPr>
          <p:spPr bwMode="auto">
            <a:xfrm>
              <a:off x="3984" y="2806"/>
              <a:ext cx="2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chemeClr val="tx2"/>
                  </a:solidFill>
                  <a:latin typeface="Helvetica" panose="020B0604020202020204" pitchFamily="34" charset="0"/>
                </a:rPr>
                <a:t>2</a:t>
              </a:r>
            </a:p>
          </p:txBody>
        </p:sp>
        <p:sp>
          <p:nvSpPr>
            <p:cNvPr id="64545" name="Text Box 45"/>
            <p:cNvSpPr txBox="1">
              <a:spLocks noChangeArrowheads="1"/>
            </p:cNvSpPr>
            <p:nvPr/>
          </p:nvSpPr>
          <p:spPr bwMode="auto">
            <a:xfrm>
              <a:off x="3984" y="3382"/>
              <a:ext cx="2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chemeClr val="tx2"/>
                  </a:solidFill>
                  <a:latin typeface="Helvetica" panose="020B0604020202020204" pitchFamily="34" charset="0"/>
                </a:rPr>
                <a:t>2</a:t>
              </a:r>
            </a:p>
          </p:txBody>
        </p:sp>
        <p:sp>
          <p:nvSpPr>
            <p:cNvPr id="64546" name="Text Box 46"/>
            <p:cNvSpPr txBox="1">
              <a:spLocks noChangeArrowheads="1"/>
            </p:cNvSpPr>
            <p:nvPr/>
          </p:nvSpPr>
          <p:spPr bwMode="auto">
            <a:xfrm>
              <a:off x="3984" y="1597"/>
              <a:ext cx="2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chemeClr val="tx2"/>
                  </a:solidFill>
                  <a:latin typeface="Helvetica" panose="020B0604020202020204" pitchFamily="34" charset="0"/>
                </a:rPr>
                <a:t>1</a:t>
              </a:r>
            </a:p>
          </p:txBody>
        </p:sp>
      </p:grp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5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3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3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3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5220" grpId="0" autoUpdateAnimBg="0"/>
    </p:bld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anose="020B0600070205080204" pitchFamily="34" charset="-128"/>
              </a:rPr>
              <a:t>Lemma 1</a:t>
            </a:r>
          </a:p>
        </p:txBody>
      </p:sp>
      <p:sp>
        <p:nvSpPr>
          <p:cNvPr id="65539" name="Text Box 3"/>
          <p:cNvSpPr txBox="1">
            <a:spLocks noChangeArrowheads="1"/>
          </p:cNvSpPr>
          <p:nvPr/>
        </p:nvSpPr>
        <p:spPr bwMode="auto">
          <a:xfrm>
            <a:off x="1066800" y="2133600"/>
            <a:ext cx="69516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400"/>
              <a:t>Any subsequence of a step sequence is a step sequence.</a:t>
            </a:r>
          </a:p>
        </p:txBody>
      </p:sp>
      <p:sp>
        <p:nvSpPr>
          <p:cNvPr id="201732" name="Text Box 4"/>
          <p:cNvSpPr txBox="1">
            <a:spLocks noChangeArrowheads="1"/>
          </p:cNvSpPr>
          <p:nvPr/>
        </p:nvSpPr>
        <p:spPr bwMode="auto">
          <a:xfrm>
            <a:off x="3200400" y="3276600"/>
            <a:ext cx="3667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400" b="1">
                <a:solidFill>
                  <a:schemeClr val="tx2"/>
                </a:solidFill>
                <a:latin typeface="Courier New" panose="02070309020205020404" pitchFamily="49" charset="0"/>
              </a:rPr>
              <a:t>3</a:t>
            </a:r>
          </a:p>
        </p:txBody>
      </p:sp>
      <p:sp>
        <p:nvSpPr>
          <p:cNvPr id="201733" name="Text Box 5"/>
          <p:cNvSpPr txBox="1">
            <a:spLocks noChangeArrowheads="1"/>
          </p:cNvSpPr>
          <p:nvPr/>
        </p:nvSpPr>
        <p:spPr bwMode="auto">
          <a:xfrm>
            <a:off x="3200400" y="3657600"/>
            <a:ext cx="3667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400" b="1">
                <a:solidFill>
                  <a:schemeClr val="tx2"/>
                </a:solidFill>
                <a:latin typeface="Courier New" panose="02070309020205020404" pitchFamily="49" charset="0"/>
              </a:rPr>
              <a:t>3</a:t>
            </a:r>
          </a:p>
        </p:txBody>
      </p:sp>
      <p:sp>
        <p:nvSpPr>
          <p:cNvPr id="201734" name="Text Box 6"/>
          <p:cNvSpPr txBox="1">
            <a:spLocks noChangeArrowheads="1"/>
          </p:cNvSpPr>
          <p:nvPr/>
        </p:nvSpPr>
        <p:spPr bwMode="auto">
          <a:xfrm>
            <a:off x="3200400" y="4038600"/>
            <a:ext cx="3667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400" b="1">
                <a:solidFill>
                  <a:schemeClr val="tx2"/>
                </a:solidFill>
                <a:latin typeface="Courier New" panose="02070309020205020404" pitchFamily="49" charset="0"/>
              </a:rPr>
              <a:t>3</a:t>
            </a:r>
          </a:p>
        </p:txBody>
      </p:sp>
      <p:sp>
        <p:nvSpPr>
          <p:cNvPr id="201735" name="Text Box 7"/>
          <p:cNvSpPr txBox="1">
            <a:spLocks noChangeArrowheads="1"/>
          </p:cNvSpPr>
          <p:nvPr/>
        </p:nvSpPr>
        <p:spPr bwMode="auto">
          <a:xfrm>
            <a:off x="3200400" y="4419600"/>
            <a:ext cx="3667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400" b="1">
                <a:solidFill>
                  <a:schemeClr val="tx2"/>
                </a:solidFill>
                <a:latin typeface="Courier New" panose="02070309020205020404" pitchFamily="49" charset="0"/>
              </a:rPr>
              <a:t>4</a:t>
            </a:r>
          </a:p>
        </p:txBody>
      </p:sp>
      <p:sp>
        <p:nvSpPr>
          <p:cNvPr id="201736" name="Text Box 8"/>
          <p:cNvSpPr txBox="1">
            <a:spLocks noChangeArrowheads="1"/>
          </p:cNvSpPr>
          <p:nvPr/>
        </p:nvSpPr>
        <p:spPr bwMode="auto">
          <a:xfrm>
            <a:off x="3200400" y="4800600"/>
            <a:ext cx="3667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400" b="1">
                <a:solidFill>
                  <a:schemeClr val="tx2"/>
                </a:solidFill>
                <a:latin typeface="Courier New" panose="02070309020205020404" pitchFamily="49" charset="0"/>
              </a:rPr>
              <a:t>4</a:t>
            </a:r>
          </a:p>
        </p:txBody>
      </p:sp>
      <p:sp>
        <p:nvSpPr>
          <p:cNvPr id="201737" name="Text Box 9"/>
          <p:cNvSpPr txBox="1">
            <a:spLocks noChangeArrowheads="1"/>
          </p:cNvSpPr>
          <p:nvPr/>
        </p:nvSpPr>
        <p:spPr bwMode="auto">
          <a:xfrm>
            <a:off x="3200400" y="5181600"/>
            <a:ext cx="3667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400" b="1">
                <a:solidFill>
                  <a:schemeClr val="tx2"/>
                </a:solidFill>
                <a:latin typeface="Courier New" panose="02070309020205020404" pitchFamily="49" charset="0"/>
              </a:rPr>
              <a:t>4</a:t>
            </a:r>
          </a:p>
        </p:txBody>
      </p:sp>
      <p:sp>
        <p:nvSpPr>
          <p:cNvPr id="201738" name="Text Box 10"/>
          <p:cNvSpPr txBox="1">
            <a:spLocks noChangeArrowheads="1"/>
          </p:cNvSpPr>
          <p:nvPr/>
        </p:nvSpPr>
        <p:spPr bwMode="auto">
          <a:xfrm>
            <a:off x="3200400" y="5562600"/>
            <a:ext cx="3667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400" b="1">
                <a:solidFill>
                  <a:schemeClr val="tx2"/>
                </a:solidFill>
                <a:latin typeface="Courier New" panose="02070309020205020404" pitchFamily="49" charset="0"/>
              </a:rPr>
              <a:t>4</a:t>
            </a:r>
          </a:p>
        </p:txBody>
      </p:sp>
      <p:sp>
        <p:nvSpPr>
          <p:cNvPr id="201739" name="Text Box 11"/>
          <p:cNvSpPr txBox="1">
            <a:spLocks noChangeArrowheads="1"/>
          </p:cNvSpPr>
          <p:nvPr/>
        </p:nvSpPr>
        <p:spPr bwMode="auto">
          <a:xfrm>
            <a:off x="3200400" y="5943600"/>
            <a:ext cx="3667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400" b="1">
                <a:solidFill>
                  <a:schemeClr val="tx2"/>
                </a:solidFill>
                <a:latin typeface="Courier New" panose="02070309020205020404" pitchFamily="49" charset="0"/>
              </a:rPr>
              <a:t>4</a:t>
            </a:r>
          </a:p>
        </p:txBody>
      </p:sp>
      <p:sp>
        <p:nvSpPr>
          <p:cNvPr id="201740" name="Text Box 12"/>
          <p:cNvSpPr txBox="1">
            <a:spLocks noChangeArrowheads="1"/>
          </p:cNvSpPr>
          <p:nvPr/>
        </p:nvSpPr>
        <p:spPr bwMode="auto">
          <a:xfrm>
            <a:off x="5195888" y="3276600"/>
            <a:ext cx="3667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400" b="1">
                <a:solidFill>
                  <a:schemeClr val="tx2"/>
                </a:solidFill>
                <a:latin typeface="Courier New" panose="02070309020205020404" pitchFamily="49" charset="0"/>
              </a:rPr>
              <a:t>3</a:t>
            </a:r>
          </a:p>
        </p:txBody>
      </p:sp>
      <p:sp>
        <p:nvSpPr>
          <p:cNvPr id="201741" name="Text Box 13"/>
          <p:cNvSpPr txBox="1">
            <a:spLocks noChangeArrowheads="1"/>
          </p:cNvSpPr>
          <p:nvPr/>
        </p:nvSpPr>
        <p:spPr bwMode="auto">
          <a:xfrm>
            <a:off x="5195888" y="3657600"/>
            <a:ext cx="3667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400" b="1">
                <a:solidFill>
                  <a:schemeClr val="tx2"/>
                </a:solidFill>
                <a:latin typeface="Courier New" panose="02070309020205020404" pitchFamily="49" charset="0"/>
              </a:rPr>
              <a:t>3</a:t>
            </a:r>
          </a:p>
        </p:txBody>
      </p:sp>
      <p:sp>
        <p:nvSpPr>
          <p:cNvPr id="201742" name="Text Box 14"/>
          <p:cNvSpPr txBox="1">
            <a:spLocks noChangeArrowheads="1"/>
          </p:cNvSpPr>
          <p:nvPr/>
        </p:nvSpPr>
        <p:spPr bwMode="auto">
          <a:xfrm>
            <a:off x="5195888" y="4038600"/>
            <a:ext cx="3667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400" b="1">
                <a:solidFill>
                  <a:schemeClr val="tx2"/>
                </a:solidFill>
                <a:latin typeface="Courier New" panose="02070309020205020404" pitchFamily="49" charset="0"/>
              </a:rPr>
              <a:t>4</a:t>
            </a:r>
          </a:p>
        </p:txBody>
      </p:sp>
      <p:sp>
        <p:nvSpPr>
          <p:cNvPr id="201743" name="Text Box 15"/>
          <p:cNvSpPr txBox="1">
            <a:spLocks noChangeArrowheads="1"/>
          </p:cNvSpPr>
          <p:nvPr/>
        </p:nvSpPr>
        <p:spPr bwMode="auto">
          <a:xfrm>
            <a:off x="5195888" y="4419600"/>
            <a:ext cx="3667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400" b="1">
                <a:solidFill>
                  <a:schemeClr val="tx2"/>
                </a:solidFill>
                <a:latin typeface="Courier New" panose="02070309020205020404" pitchFamily="49" charset="0"/>
              </a:rPr>
              <a:t>4</a:t>
            </a:r>
          </a:p>
        </p:txBody>
      </p:sp>
      <p:sp>
        <p:nvSpPr>
          <p:cNvPr id="201744" name="Text Box 16"/>
          <p:cNvSpPr txBox="1">
            <a:spLocks noChangeArrowheads="1"/>
          </p:cNvSpPr>
          <p:nvPr/>
        </p:nvSpPr>
        <p:spPr bwMode="auto">
          <a:xfrm>
            <a:off x="5195888" y="4800600"/>
            <a:ext cx="3667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400" b="1">
                <a:solidFill>
                  <a:schemeClr val="tx2"/>
                </a:solidFill>
                <a:latin typeface="Courier New" panose="02070309020205020404" pitchFamily="49" charset="0"/>
              </a:rPr>
              <a:t>4</a:t>
            </a:r>
          </a:p>
        </p:txBody>
      </p: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3581400" y="3505200"/>
            <a:ext cx="1600200" cy="2667000"/>
            <a:chOff x="2256" y="2016"/>
            <a:chExt cx="1008" cy="1680"/>
          </a:xfrm>
        </p:grpSpPr>
        <p:sp>
          <p:nvSpPr>
            <p:cNvPr id="65564" name="Line 18"/>
            <p:cNvSpPr>
              <a:spLocks noChangeShapeType="1"/>
            </p:cNvSpPr>
            <p:nvPr/>
          </p:nvSpPr>
          <p:spPr bwMode="auto">
            <a:xfrm>
              <a:off x="2256" y="2016"/>
              <a:ext cx="1008" cy="0"/>
            </a:xfrm>
            <a:prstGeom prst="line">
              <a:avLst/>
            </a:prstGeom>
            <a:noFill/>
            <a:ln w="38100">
              <a:solidFill>
                <a:srgbClr val="0066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5565" name="Group 19"/>
            <p:cNvGrpSpPr>
              <a:grpSpLocks/>
            </p:cNvGrpSpPr>
            <p:nvPr/>
          </p:nvGrpSpPr>
          <p:grpSpPr bwMode="auto">
            <a:xfrm>
              <a:off x="2256" y="2256"/>
              <a:ext cx="1008" cy="240"/>
              <a:chOff x="2256" y="2256"/>
              <a:chExt cx="1008" cy="240"/>
            </a:xfrm>
          </p:grpSpPr>
          <p:sp>
            <p:nvSpPr>
              <p:cNvPr id="65578" name="Line 20"/>
              <p:cNvSpPr>
                <a:spLocks noChangeShapeType="1"/>
              </p:cNvSpPr>
              <p:nvPr/>
            </p:nvSpPr>
            <p:spPr bwMode="auto">
              <a:xfrm>
                <a:off x="2256" y="2496"/>
                <a:ext cx="192" cy="0"/>
              </a:xfrm>
              <a:prstGeom prst="line">
                <a:avLst/>
              </a:prstGeom>
              <a:noFill/>
              <a:ln w="38100">
                <a:solidFill>
                  <a:srgbClr val="00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579" name="Line 21"/>
              <p:cNvSpPr>
                <a:spLocks noChangeShapeType="1"/>
              </p:cNvSpPr>
              <p:nvPr/>
            </p:nvSpPr>
            <p:spPr bwMode="auto">
              <a:xfrm flipV="1">
                <a:off x="2448" y="2256"/>
                <a:ext cx="624" cy="240"/>
              </a:xfrm>
              <a:prstGeom prst="line">
                <a:avLst/>
              </a:prstGeom>
              <a:noFill/>
              <a:ln w="38100">
                <a:solidFill>
                  <a:srgbClr val="00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580" name="Line 22"/>
              <p:cNvSpPr>
                <a:spLocks noChangeShapeType="1"/>
              </p:cNvSpPr>
              <p:nvPr/>
            </p:nvSpPr>
            <p:spPr bwMode="auto">
              <a:xfrm>
                <a:off x="3072" y="2256"/>
                <a:ext cx="192" cy="0"/>
              </a:xfrm>
              <a:prstGeom prst="line">
                <a:avLst/>
              </a:prstGeom>
              <a:noFill/>
              <a:ln w="38100">
                <a:solidFill>
                  <a:srgbClr val="0066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5566" name="Group 23"/>
            <p:cNvGrpSpPr>
              <a:grpSpLocks/>
            </p:cNvGrpSpPr>
            <p:nvPr/>
          </p:nvGrpSpPr>
          <p:grpSpPr bwMode="auto">
            <a:xfrm>
              <a:off x="2256" y="2496"/>
              <a:ext cx="1008" cy="480"/>
              <a:chOff x="2256" y="2496"/>
              <a:chExt cx="1008" cy="480"/>
            </a:xfrm>
          </p:grpSpPr>
          <p:sp>
            <p:nvSpPr>
              <p:cNvPr id="65575" name="Line 24"/>
              <p:cNvSpPr>
                <a:spLocks noChangeShapeType="1"/>
              </p:cNvSpPr>
              <p:nvPr/>
            </p:nvSpPr>
            <p:spPr bwMode="auto">
              <a:xfrm>
                <a:off x="2256" y="2976"/>
                <a:ext cx="192" cy="0"/>
              </a:xfrm>
              <a:prstGeom prst="line">
                <a:avLst/>
              </a:prstGeom>
              <a:noFill/>
              <a:ln w="38100">
                <a:solidFill>
                  <a:srgbClr val="00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576" name="Line 25"/>
              <p:cNvSpPr>
                <a:spLocks noChangeShapeType="1"/>
              </p:cNvSpPr>
              <p:nvPr/>
            </p:nvSpPr>
            <p:spPr bwMode="auto">
              <a:xfrm>
                <a:off x="3072" y="2496"/>
                <a:ext cx="192" cy="0"/>
              </a:xfrm>
              <a:prstGeom prst="line">
                <a:avLst/>
              </a:prstGeom>
              <a:noFill/>
              <a:ln w="38100">
                <a:solidFill>
                  <a:srgbClr val="0066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577" name="Line 26"/>
              <p:cNvSpPr>
                <a:spLocks noChangeShapeType="1"/>
              </p:cNvSpPr>
              <p:nvPr/>
            </p:nvSpPr>
            <p:spPr bwMode="auto">
              <a:xfrm flipV="1">
                <a:off x="2448" y="2496"/>
                <a:ext cx="624" cy="480"/>
              </a:xfrm>
              <a:prstGeom prst="line">
                <a:avLst/>
              </a:prstGeom>
              <a:noFill/>
              <a:ln w="38100">
                <a:solidFill>
                  <a:srgbClr val="00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5567" name="Group 27"/>
            <p:cNvGrpSpPr>
              <a:grpSpLocks/>
            </p:cNvGrpSpPr>
            <p:nvPr/>
          </p:nvGrpSpPr>
          <p:grpSpPr bwMode="auto">
            <a:xfrm>
              <a:off x="2256" y="2976"/>
              <a:ext cx="1008" cy="720"/>
              <a:chOff x="2256" y="2976"/>
              <a:chExt cx="1008" cy="720"/>
            </a:xfrm>
          </p:grpSpPr>
          <p:sp>
            <p:nvSpPr>
              <p:cNvPr id="65572" name="Line 28"/>
              <p:cNvSpPr>
                <a:spLocks noChangeShapeType="1"/>
              </p:cNvSpPr>
              <p:nvPr/>
            </p:nvSpPr>
            <p:spPr bwMode="auto">
              <a:xfrm>
                <a:off x="2256" y="3696"/>
                <a:ext cx="192" cy="0"/>
              </a:xfrm>
              <a:prstGeom prst="line">
                <a:avLst/>
              </a:prstGeom>
              <a:noFill/>
              <a:ln w="38100">
                <a:solidFill>
                  <a:srgbClr val="00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573" name="Line 29"/>
              <p:cNvSpPr>
                <a:spLocks noChangeShapeType="1"/>
              </p:cNvSpPr>
              <p:nvPr/>
            </p:nvSpPr>
            <p:spPr bwMode="auto">
              <a:xfrm>
                <a:off x="3072" y="2976"/>
                <a:ext cx="192" cy="0"/>
              </a:xfrm>
              <a:prstGeom prst="line">
                <a:avLst/>
              </a:prstGeom>
              <a:noFill/>
              <a:ln w="38100">
                <a:solidFill>
                  <a:srgbClr val="0066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574" name="Line 30"/>
              <p:cNvSpPr>
                <a:spLocks noChangeShapeType="1"/>
              </p:cNvSpPr>
              <p:nvPr/>
            </p:nvSpPr>
            <p:spPr bwMode="auto">
              <a:xfrm flipV="1">
                <a:off x="2448" y="2976"/>
                <a:ext cx="624" cy="720"/>
              </a:xfrm>
              <a:prstGeom prst="line">
                <a:avLst/>
              </a:prstGeom>
              <a:noFill/>
              <a:ln w="38100">
                <a:solidFill>
                  <a:srgbClr val="00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5568" name="Group 31"/>
            <p:cNvGrpSpPr>
              <a:grpSpLocks/>
            </p:cNvGrpSpPr>
            <p:nvPr/>
          </p:nvGrpSpPr>
          <p:grpSpPr bwMode="auto">
            <a:xfrm>
              <a:off x="2256" y="2736"/>
              <a:ext cx="1008" cy="480"/>
              <a:chOff x="2256" y="2736"/>
              <a:chExt cx="1008" cy="480"/>
            </a:xfrm>
          </p:grpSpPr>
          <p:sp>
            <p:nvSpPr>
              <p:cNvPr id="65569" name="Line 32"/>
              <p:cNvSpPr>
                <a:spLocks noChangeShapeType="1"/>
              </p:cNvSpPr>
              <p:nvPr/>
            </p:nvSpPr>
            <p:spPr bwMode="auto">
              <a:xfrm>
                <a:off x="2256" y="3216"/>
                <a:ext cx="192" cy="0"/>
              </a:xfrm>
              <a:prstGeom prst="line">
                <a:avLst/>
              </a:prstGeom>
              <a:noFill/>
              <a:ln w="38100">
                <a:solidFill>
                  <a:srgbClr val="00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570" name="Line 33"/>
              <p:cNvSpPr>
                <a:spLocks noChangeShapeType="1"/>
              </p:cNvSpPr>
              <p:nvPr/>
            </p:nvSpPr>
            <p:spPr bwMode="auto">
              <a:xfrm>
                <a:off x="3072" y="2736"/>
                <a:ext cx="192" cy="0"/>
              </a:xfrm>
              <a:prstGeom prst="line">
                <a:avLst/>
              </a:prstGeom>
              <a:noFill/>
              <a:ln w="38100">
                <a:solidFill>
                  <a:srgbClr val="0066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571" name="Line 34"/>
              <p:cNvSpPr>
                <a:spLocks noChangeShapeType="1"/>
              </p:cNvSpPr>
              <p:nvPr/>
            </p:nvSpPr>
            <p:spPr bwMode="auto">
              <a:xfrm flipV="1">
                <a:off x="2448" y="2736"/>
                <a:ext cx="624" cy="480"/>
              </a:xfrm>
              <a:prstGeom prst="line">
                <a:avLst/>
              </a:prstGeom>
              <a:noFill/>
              <a:ln w="38100">
                <a:solidFill>
                  <a:srgbClr val="00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7" name="Group 35"/>
          <p:cNvGrpSpPr>
            <a:grpSpLocks/>
          </p:cNvGrpSpPr>
          <p:nvPr/>
        </p:nvGrpSpPr>
        <p:grpSpPr bwMode="auto">
          <a:xfrm>
            <a:off x="5562600" y="3352800"/>
            <a:ext cx="1055688" cy="1828800"/>
            <a:chOff x="3504" y="2112"/>
            <a:chExt cx="665" cy="1152"/>
          </a:xfrm>
        </p:grpSpPr>
        <p:sp>
          <p:nvSpPr>
            <p:cNvPr id="65562" name="AutoShape 36"/>
            <p:cNvSpPr>
              <a:spLocks/>
            </p:cNvSpPr>
            <p:nvPr/>
          </p:nvSpPr>
          <p:spPr bwMode="auto">
            <a:xfrm>
              <a:off x="3504" y="2112"/>
              <a:ext cx="240" cy="1152"/>
            </a:xfrm>
            <a:prstGeom prst="rightBrace">
              <a:avLst>
                <a:gd name="adj1" fmla="val 40000"/>
                <a:gd name="adj2" fmla="val 50000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sz="2400"/>
            </a:p>
          </p:txBody>
        </p:sp>
        <p:sp>
          <p:nvSpPr>
            <p:cNvPr id="65563" name="Text Box 37"/>
            <p:cNvSpPr txBox="1">
              <a:spLocks noChangeArrowheads="1"/>
            </p:cNvSpPr>
            <p:nvPr/>
          </p:nvSpPr>
          <p:spPr bwMode="auto">
            <a:xfrm>
              <a:off x="3744" y="2496"/>
              <a:ext cx="42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400" u="sng">
                  <a:solidFill>
                    <a:schemeClr val="tx2"/>
                  </a:solidFill>
                </a:rPr>
                <a:t>step</a:t>
              </a:r>
              <a:endParaRPr lang="en-US" sz="2400" u="sng">
                <a:solidFill>
                  <a:srgbClr val="006600"/>
                </a:solidFill>
              </a:endParaRPr>
            </a:p>
          </p:txBody>
        </p:sp>
      </p:grpSp>
      <p:grpSp>
        <p:nvGrpSpPr>
          <p:cNvPr id="8" name="Group 38"/>
          <p:cNvGrpSpPr>
            <a:grpSpLocks/>
          </p:cNvGrpSpPr>
          <p:nvPr/>
        </p:nvGrpSpPr>
        <p:grpSpPr bwMode="auto">
          <a:xfrm>
            <a:off x="2057400" y="3352800"/>
            <a:ext cx="1143000" cy="2971800"/>
            <a:chOff x="1296" y="2112"/>
            <a:chExt cx="720" cy="1872"/>
          </a:xfrm>
        </p:grpSpPr>
        <p:sp>
          <p:nvSpPr>
            <p:cNvPr id="65560" name="AutoShape 39"/>
            <p:cNvSpPr>
              <a:spLocks/>
            </p:cNvSpPr>
            <p:nvPr/>
          </p:nvSpPr>
          <p:spPr bwMode="auto">
            <a:xfrm flipH="1">
              <a:off x="1728" y="2112"/>
              <a:ext cx="288" cy="1872"/>
            </a:xfrm>
            <a:prstGeom prst="rightBrace">
              <a:avLst>
                <a:gd name="adj1" fmla="val 54167"/>
                <a:gd name="adj2" fmla="val 50000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sz="2400"/>
            </a:p>
          </p:txBody>
        </p:sp>
        <p:sp>
          <p:nvSpPr>
            <p:cNvPr id="65561" name="Text Box 40"/>
            <p:cNvSpPr txBox="1">
              <a:spLocks noChangeArrowheads="1"/>
            </p:cNvSpPr>
            <p:nvPr/>
          </p:nvSpPr>
          <p:spPr bwMode="auto">
            <a:xfrm flipH="1">
              <a:off x="1296" y="2880"/>
              <a:ext cx="42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400" u="sng">
                  <a:solidFill>
                    <a:schemeClr val="tx2"/>
                  </a:solidFill>
                </a:rPr>
                <a:t>step</a:t>
              </a:r>
              <a:endParaRPr lang="en-US" sz="2400" u="sng">
                <a:solidFill>
                  <a:srgbClr val="006600"/>
                </a:solidFill>
              </a:endParaRPr>
            </a:p>
          </p:txBody>
        </p:sp>
      </p:grpSp>
      <p:sp>
        <p:nvSpPr>
          <p:cNvPr id="201769" name="Rectangle 41"/>
          <p:cNvSpPr>
            <a:spLocks noChangeArrowheads="1"/>
          </p:cNvSpPr>
          <p:nvPr/>
        </p:nvSpPr>
        <p:spPr bwMode="auto">
          <a:xfrm>
            <a:off x="990600" y="1828800"/>
            <a:ext cx="7162800" cy="76200"/>
          </a:xfrm>
          <a:prstGeom prst="rect">
            <a:avLst/>
          </a:prstGeom>
          <a:gradFill rotWithShape="0">
            <a:gsLst>
              <a:gs pos="0">
                <a:schemeClr val="accent1">
                  <a:gamma/>
                  <a:tint val="53725"/>
                  <a:invGamma/>
                </a:schemeClr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a typeface="ＭＳ Ｐゴシック" charset="-128"/>
            </a:endParaRPr>
          </a:p>
        </p:txBody>
      </p:sp>
      <p:sp>
        <p:nvSpPr>
          <p:cNvPr id="201770" name="Rectangle 42"/>
          <p:cNvSpPr>
            <a:spLocks noChangeArrowheads="1"/>
          </p:cNvSpPr>
          <p:nvPr/>
        </p:nvSpPr>
        <p:spPr bwMode="auto">
          <a:xfrm>
            <a:off x="1066800" y="2819400"/>
            <a:ext cx="7086600" cy="76200"/>
          </a:xfrm>
          <a:prstGeom prst="rect">
            <a:avLst/>
          </a:prstGeom>
          <a:gradFill rotWithShape="0">
            <a:gsLst>
              <a:gs pos="0">
                <a:schemeClr val="accent1">
                  <a:gamma/>
                  <a:tint val="53725"/>
                  <a:invGamma/>
                </a:schemeClr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a typeface="ＭＳ Ｐゴシック" charset="-128"/>
            </a:endParaRPr>
          </a:p>
        </p:txBody>
      </p:sp>
      <p:sp>
        <p:nvSpPr>
          <p:cNvPr id="201771" name="Rectangle 43"/>
          <p:cNvSpPr>
            <a:spLocks noChangeArrowheads="1"/>
          </p:cNvSpPr>
          <p:nvPr/>
        </p:nvSpPr>
        <p:spPr bwMode="auto">
          <a:xfrm>
            <a:off x="990600" y="1828800"/>
            <a:ext cx="76200" cy="1066800"/>
          </a:xfrm>
          <a:prstGeom prst="rect">
            <a:avLst/>
          </a:prstGeom>
          <a:gradFill rotWithShape="0">
            <a:gsLst>
              <a:gs pos="0">
                <a:schemeClr val="accent1">
                  <a:gamma/>
                  <a:tint val="53725"/>
                  <a:invGamma/>
                </a:schemeClr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a typeface="ＭＳ Ｐゴシック" charset="-128"/>
            </a:endParaRPr>
          </a:p>
        </p:txBody>
      </p:sp>
      <p:sp>
        <p:nvSpPr>
          <p:cNvPr id="201772" name="Rectangle 44"/>
          <p:cNvSpPr>
            <a:spLocks noChangeArrowheads="1"/>
          </p:cNvSpPr>
          <p:nvPr/>
        </p:nvSpPr>
        <p:spPr bwMode="auto">
          <a:xfrm>
            <a:off x="8077200" y="1828800"/>
            <a:ext cx="76200" cy="1066800"/>
          </a:xfrm>
          <a:prstGeom prst="rect">
            <a:avLst/>
          </a:prstGeom>
          <a:gradFill rotWithShape="0">
            <a:gsLst>
              <a:gs pos="0">
                <a:schemeClr val="accent1">
                  <a:gamma/>
                  <a:tint val="53725"/>
                  <a:invGamma/>
                </a:schemeClr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a typeface="ＭＳ Ｐゴシック" charset="-128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17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17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17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17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17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17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17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17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017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17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017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017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017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017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017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017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017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017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017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017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6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017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017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017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017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7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017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017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8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1732" grpId="0" autoUpdateAnimBg="0"/>
      <p:bldP spid="201733" grpId="0" autoUpdateAnimBg="0"/>
      <p:bldP spid="201734" grpId="0" autoUpdateAnimBg="0"/>
      <p:bldP spid="201735" grpId="0" autoUpdateAnimBg="0"/>
      <p:bldP spid="201736" grpId="0" autoUpdateAnimBg="0"/>
      <p:bldP spid="201737" grpId="0" autoUpdateAnimBg="0"/>
      <p:bldP spid="201738" grpId="0" autoUpdateAnimBg="0"/>
      <p:bldP spid="201739" grpId="0" autoUpdateAnimBg="0"/>
      <p:bldP spid="201740" grpId="0" autoUpdateAnimBg="0"/>
      <p:bldP spid="201741" grpId="0" autoUpdateAnimBg="0"/>
      <p:bldP spid="201742" grpId="0" autoUpdateAnimBg="0"/>
      <p:bldP spid="201743" grpId="0" autoUpdateAnimBg="0"/>
      <p:bldP spid="201744" grpId="0" autoUpdateAnimBg="0"/>
    </p:bld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smtClean="0">
                <a:ea typeface="ＭＳ Ｐゴシック" panose="020B0600070205080204" pitchFamily="34" charset="-128"/>
              </a:rPr>
              <a:t>Lemma 2</a:t>
            </a:r>
          </a:p>
        </p:txBody>
      </p:sp>
      <p:sp>
        <p:nvSpPr>
          <p:cNvPr id="202755" name="Text Box 3"/>
          <p:cNvSpPr txBox="1">
            <a:spLocks noChangeArrowheads="1"/>
          </p:cNvSpPr>
          <p:nvPr/>
        </p:nvSpPr>
        <p:spPr bwMode="auto">
          <a:xfrm>
            <a:off x="1665288" y="3124200"/>
            <a:ext cx="3667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400" b="1">
                <a:solidFill>
                  <a:schemeClr val="tx2"/>
                </a:solidFill>
                <a:latin typeface="Courier New" panose="02070309020205020404" pitchFamily="49" charset="0"/>
              </a:rPr>
              <a:t>3</a:t>
            </a:r>
          </a:p>
        </p:txBody>
      </p:sp>
      <p:sp>
        <p:nvSpPr>
          <p:cNvPr id="202756" name="Text Box 4"/>
          <p:cNvSpPr txBox="1">
            <a:spLocks noChangeArrowheads="1"/>
          </p:cNvSpPr>
          <p:nvPr/>
        </p:nvSpPr>
        <p:spPr bwMode="auto">
          <a:xfrm>
            <a:off x="1665288" y="3505200"/>
            <a:ext cx="3667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400" b="1">
                <a:solidFill>
                  <a:schemeClr val="tx2"/>
                </a:solidFill>
                <a:latin typeface="Courier New" panose="02070309020205020404" pitchFamily="49" charset="0"/>
              </a:rPr>
              <a:t>3</a:t>
            </a:r>
          </a:p>
        </p:txBody>
      </p:sp>
      <p:sp>
        <p:nvSpPr>
          <p:cNvPr id="202757" name="Text Box 5"/>
          <p:cNvSpPr txBox="1">
            <a:spLocks noChangeArrowheads="1"/>
          </p:cNvSpPr>
          <p:nvPr/>
        </p:nvSpPr>
        <p:spPr bwMode="auto">
          <a:xfrm>
            <a:off x="1665288" y="3886200"/>
            <a:ext cx="3667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400" b="1">
                <a:solidFill>
                  <a:schemeClr val="tx2"/>
                </a:solidFill>
                <a:latin typeface="Courier New" panose="02070309020205020404" pitchFamily="49" charset="0"/>
              </a:rPr>
              <a:t>3</a:t>
            </a:r>
          </a:p>
        </p:txBody>
      </p:sp>
      <p:sp>
        <p:nvSpPr>
          <p:cNvPr id="202758" name="Text Box 6"/>
          <p:cNvSpPr txBox="1">
            <a:spLocks noChangeArrowheads="1"/>
          </p:cNvSpPr>
          <p:nvPr/>
        </p:nvSpPr>
        <p:spPr bwMode="auto">
          <a:xfrm>
            <a:off x="1665288" y="4267200"/>
            <a:ext cx="3667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400" b="1">
                <a:solidFill>
                  <a:schemeClr val="tx2"/>
                </a:solidFill>
                <a:latin typeface="Courier New" panose="02070309020205020404" pitchFamily="49" charset="0"/>
              </a:rPr>
              <a:t>4</a:t>
            </a:r>
          </a:p>
        </p:txBody>
      </p:sp>
      <p:sp>
        <p:nvSpPr>
          <p:cNvPr id="202759" name="Text Box 7"/>
          <p:cNvSpPr txBox="1">
            <a:spLocks noChangeArrowheads="1"/>
          </p:cNvSpPr>
          <p:nvPr/>
        </p:nvSpPr>
        <p:spPr bwMode="auto">
          <a:xfrm>
            <a:off x="1665288" y="4648200"/>
            <a:ext cx="3667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400" b="1">
                <a:solidFill>
                  <a:schemeClr val="tx2"/>
                </a:solidFill>
                <a:latin typeface="Courier New" panose="02070309020205020404" pitchFamily="49" charset="0"/>
              </a:rPr>
              <a:t>4</a:t>
            </a:r>
          </a:p>
        </p:txBody>
      </p:sp>
      <p:sp>
        <p:nvSpPr>
          <p:cNvPr id="202760" name="Text Box 8"/>
          <p:cNvSpPr txBox="1">
            <a:spLocks noChangeArrowheads="1"/>
          </p:cNvSpPr>
          <p:nvPr/>
        </p:nvSpPr>
        <p:spPr bwMode="auto">
          <a:xfrm>
            <a:off x="1665288" y="5029200"/>
            <a:ext cx="3667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400" b="1">
                <a:solidFill>
                  <a:schemeClr val="tx2"/>
                </a:solidFill>
                <a:latin typeface="Courier New" panose="02070309020205020404" pitchFamily="49" charset="0"/>
              </a:rPr>
              <a:t>4</a:t>
            </a:r>
          </a:p>
        </p:txBody>
      </p:sp>
      <p:sp>
        <p:nvSpPr>
          <p:cNvPr id="202761" name="Text Box 9"/>
          <p:cNvSpPr txBox="1">
            <a:spLocks noChangeArrowheads="1"/>
          </p:cNvSpPr>
          <p:nvPr/>
        </p:nvSpPr>
        <p:spPr bwMode="auto">
          <a:xfrm>
            <a:off x="1665288" y="5410200"/>
            <a:ext cx="3667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400" b="1">
                <a:solidFill>
                  <a:schemeClr val="tx2"/>
                </a:solidFill>
                <a:latin typeface="Courier New" panose="02070309020205020404" pitchFamily="49" charset="0"/>
              </a:rPr>
              <a:t>4</a:t>
            </a:r>
          </a:p>
        </p:txBody>
      </p:sp>
      <p:sp>
        <p:nvSpPr>
          <p:cNvPr id="202762" name="Text Box 10"/>
          <p:cNvSpPr txBox="1">
            <a:spLocks noChangeArrowheads="1"/>
          </p:cNvSpPr>
          <p:nvPr/>
        </p:nvSpPr>
        <p:spPr bwMode="auto">
          <a:xfrm>
            <a:off x="1665288" y="5791200"/>
            <a:ext cx="3667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400" b="1">
                <a:solidFill>
                  <a:schemeClr val="tx2"/>
                </a:solidFill>
                <a:latin typeface="Courier New" panose="02070309020205020404" pitchFamily="49" charset="0"/>
              </a:rPr>
              <a:t>4</a:t>
            </a:r>
          </a:p>
        </p:txBody>
      </p:sp>
      <p:sp>
        <p:nvSpPr>
          <p:cNvPr id="202763" name="Text Box 11"/>
          <p:cNvSpPr txBox="1">
            <a:spLocks noChangeArrowheads="1"/>
          </p:cNvSpPr>
          <p:nvPr/>
        </p:nvSpPr>
        <p:spPr bwMode="auto">
          <a:xfrm>
            <a:off x="3279775" y="3124200"/>
            <a:ext cx="3667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400" b="1">
                <a:solidFill>
                  <a:schemeClr val="tx2"/>
                </a:solidFill>
                <a:latin typeface="Courier New" panose="02070309020205020404" pitchFamily="49" charset="0"/>
              </a:rPr>
              <a:t>3</a:t>
            </a:r>
          </a:p>
        </p:txBody>
      </p:sp>
      <p:sp>
        <p:nvSpPr>
          <p:cNvPr id="202764" name="Text Box 12"/>
          <p:cNvSpPr txBox="1">
            <a:spLocks noChangeArrowheads="1"/>
          </p:cNvSpPr>
          <p:nvPr/>
        </p:nvSpPr>
        <p:spPr bwMode="auto">
          <a:xfrm>
            <a:off x="3279775" y="3886200"/>
            <a:ext cx="3667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400" b="1">
                <a:solidFill>
                  <a:schemeClr val="tx2"/>
                </a:solidFill>
                <a:latin typeface="Courier New" panose="02070309020205020404" pitchFamily="49" charset="0"/>
              </a:rPr>
              <a:t>3</a:t>
            </a:r>
          </a:p>
        </p:txBody>
      </p:sp>
      <p:sp>
        <p:nvSpPr>
          <p:cNvPr id="202765" name="Text Box 13"/>
          <p:cNvSpPr txBox="1">
            <a:spLocks noChangeArrowheads="1"/>
          </p:cNvSpPr>
          <p:nvPr/>
        </p:nvSpPr>
        <p:spPr bwMode="auto">
          <a:xfrm>
            <a:off x="3279775" y="4648200"/>
            <a:ext cx="3667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400" b="1">
                <a:solidFill>
                  <a:schemeClr val="tx2"/>
                </a:solidFill>
                <a:latin typeface="Courier New" panose="02070309020205020404" pitchFamily="49" charset="0"/>
              </a:rPr>
              <a:t>4</a:t>
            </a:r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2046288" y="3352800"/>
            <a:ext cx="1219200" cy="2286000"/>
            <a:chOff x="1872" y="2352"/>
            <a:chExt cx="768" cy="1440"/>
          </a:xfrm>
        </p:grpSpPr>
        <p:sp>
          <p:nvSpPr>
            <p:cNvPr id="66597" name="Line 15"/>
            <p:cNvSpPr>
              <a:spLocks noChangeShapeType="1"/>
            </p:cNvSpPr>
            <p:nvPr/>
          </p:nvSpPr>
          <p:spPr bwMode="auto">
            <a:xfrm>
              <a:off x="1872" y="2352"/>
              <a:ext cx="768" cy="0"/>
            </a:xfrm>
            <a:prstGeom prst="line">
              <a:avLst/>
            </a:prstGeom>
            <a:noFill/>
            <a:ln w="38100">
              <a:solidFill>
                <a:srgbClr val="0066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598" name="Line 16"/>
            <p:cNvSpPr>
              <a:spLocks noChangeShapeType="1"/>
            </p:cNvSpPr>
            <p:nvPr/>
          </p:nvSpPr>
          <p:spPr bwMode="auto">
            <a:xfrm>
              <a:off x="1872" y="2832"/>
              <a:ext cx="768" cy="0"/>
            </a:xfrm>
            <a:prstGeom prst="line">
              <a:avLst/>
            </a:prstGeom>
            <a:noFill/>
            <a:ln w="38100">
              <a:solidFill>
                <a:srgbClr val="0066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599" name="Line 17"/>
            <p:cNvSpPr>
              <a:spLocks noChangeShapeType="1"/>
            </p:cNvSpPr>
            <p:nvPr/>
          </p:nvSpPr>
          <p:spPr bwMode="auto">
            <a:xfrm>
              <a:off x="1872" y="3312"/>
              <a:ext cx="768" cy="0"/>
            </a:xfrm>
            <a:prstGeom prst="line">
              <a:avLst/>
            </a:prstGeom>
            <a:noFill/>
            <a:ln w="38100">
              <a:solidFill>
                <a:srgbClr val="0066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600" name="Line 18"/>
            <p:cNvSpPr>
              <a:spLocks noChangeShapeType="1"/>
            </p:cNvSpPr>
            <p:nvPr/>
          </p:nvSpPr>
          <p:spPr bwMode="auto">
            <a:xfrm>
              <a:off x="1872" y="3792"/>
              <a:ext cx="768" cy="0"/>
            </a:xfrm>
            <a:prstGeom prst="line">
              <a:avLst/>
            </a:prstGeom>
            <a:noFill/>
            <a:ln w="38100">
              <a:solidFill>
                <a:srgbClr val="0066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2771" name="Text Box 19"/>
          <p:cNvSpPr txBox="1">
            <a:spLocks noChangeArrowheads="1"/>
          </p:cNvSpPr>
          <p:nvPr/>
        </p:nvSpPr>
        <p:spPr bwMode="auto">
          <a:xfrm>
            <a:off x="3279775" y="5410200"/>
            <a:ext cx="3667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400" b="1">
                <a:solidFill>
                  <a:schemeClr val="tx2"/>
                </a:solidFill>
                <a:latin typeface="Courier New" panose="02070309020205020404" pitchFamily="49" charset="0"/>
              </a:rPr>
              <a:t>4</a:t>
            </a:r>
          </a:p>
        </p:txBody>
      </p:sp>
      <p:sp>
        <p:nvSpPr>
          <p:cNvPr id="202772" name="Text Box 20"/>
          <p:cNvSpPr txBox="1">
            <a:spLocks noChangeArrowheads="1"/>
          </p:cNvSpPr>
          <p:nvPr/>
        </p:nvSpPr>
        <p:spPr bwMode="auto">
          <a:xfrm>
            <a:off x="3160713" y="6248400"/>
            <a:ext cx="6492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i="1">
                <a:solidFill>
                  <a:srgbClr val="006600"/>
                </a:solidFill>
              </a:rPr>
              <a:t>even</a:t>
            </a:r>
          </a:p>
        </p:txBody>
      </p:sp>
      <p:sp>
        <p:nvSpPr>
          <p:cNvPr id="202773" name="Text Box 21"/>
          <p:cNvSpPr txBox="1">
            <a:spLocks noChangeArrowheads="1"/>
          </p:cNvSpPr>
          <p:nvPr/>
        </p:nvSpPr>
        <p:spPr bwMode="auto">
          <a:xfrm>
            <a:off x="4651375" y="3505200"/>
            <a:ext cx="3667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400" b="1">
                <a:solidFill>
                  <a:schemeClr val="tx2"/>
                </a:solidFill>
                <a:latin typeface="Courier New" panose="02070309020205020404" pitchFamily="49" charset="0"/>
              </a:rPr>
              <a:t>3</a:t>
            </a:r>
          </a:p>
        </p:txBody>
      </p:sp>
      <p:sp>
        <p:nvSpPr>
          <p:cNvPr id="202774" name="Text Box 22"/>
          <p:cNvSpPr txBox="1">
            <a:spLocks noChangeArrowheads="1"/>
          </p:cNvSpPr>
          <p:nvPr/>
        </p:nvSpPr>
        <p:spPr bwMode="auto">
          <a:xfrm>
            <a:off x="4651375" y="4267200"/>
            <a:ext cx="3667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400" b="1">
                <a:solidFill>
                  <a:schemeClr val="tx2"/>
                </a:solidFill>
                <a:latin typeface="Courier New" panose="02070309020205020404" pitchFamily="49" charset="0"/>
              </a:rPr>
              <a:t>4</a:t>
            </a:r>
          </a:p>
        </p:txBody>
      </p:sp>
      <p:sp>
        <p:nvSpPr>
          <p:cNvPr id="202775" name="Text Box 23"/>
          <p:cNvSpPr txBox="1">
            <a:spLocks noChangeArrowheads="1"/>
          </p:cNvSpPr>
          <p:nvPr/>
        </p:nvSpPr>
        <p:spPr bwMode="auto">
          <a:xfrm>
            <a:off x="4651375" y="5029200"/>
            <a:ext cx="3667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400" b="1">
                <a:solidFill>
                  <a:schemeClr val="tx2"/>
                </a:solidFill>
                <a:latin typeface="Courier New" panose="02070309020205020404" pitchFamily="49" charset="0"/>
              </a:rPr>
              <a:t>4</a:t>
            </a:r>
          </a:p>
        </p:txBody>
      </p:sp>
      <p:grpSp>
        <p:nvGrpSpPr>
          <p:cNvPr id="3" name="Group 24"/>
          <p:cNvGrpSpPr>
            <a:grpSpLocks/>
          </p:cNvGrpSpPr>
          <p:nvPr/>
        </p:nvGrpSpPr>
        <p:grpSpPr bwMode="auto">
          <a:xfrm>
            <a:off x="3417888" y="3733800"/>
            <a:ext cx="1219200" cy="2286000"/>
            <a:chOff x="2736" y="2592"/>
            <a:chExt cx="768" cy="1440"/>
          </a:xfrm>
        </p:grpSpPr>
        <p:sp>
          <p:nvSpPr>
            <p:cNvPr id="66593" name="Line 25"/>
            <p:cNvSpPr>
              <a:spLocks noChangeShapeType="1"/>
            </p:cNvSpPr>
            <p:nvPr/>
          </p:nvSpPr>
          <p:spPr bwMode="auto">
            <a:xfrm>
              <a:off x="2736" y="2592"/>
              <a:ext cx="768" cy="0"/>
            </a:xfrm>
            <a:prstGeom prst="line">
              <a:avLst/>
            </a:prstGeom>
            <a:noFill/>
            <a:ln w="38100">
              <a:solidFill>
                <a:srgbClr val="0066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594" name="Line 26"/>
            <p:cNvSpPr>
              <a:spLocks noChangeShapeType="1"/>
            </p:cNvSpPr>
            <p:nvPr/>
          </p:nvSpPr>
          <p:spPr bwMode="auto">
            <a:xfrm>
              <a:off x="2736" y="3072"/>
              <a:ext cx="768" cy="0"/>
            </a:xfrm>
            <a:prstGeom prst="line">
              <a:avLst/>
            </a:prstGeom>
            <a:noFill/>
            <a:ln w="38100">
              <a:solidFill>
                <a:srgbClr val="0066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595" name="Line 27"/>
            <p:cNvSpPr>
              <a:spLocks noChangeShapeType="1"/>
            </p:cNvSpPr>
            <p:nvPr/>
          </p:nvSpPr>
          <p:spPr bwMode="auto">
            <a:xfrm>
              <a:off x="2736" y="3552"/>
              <a:ext cx="768" cy="0"/>
            </a:xfrm>
            <a:prstGeom prst="line">
              <a:avLst/>
            </a:prstGeom>
            <a:noFill/>
            <a:ln w="38100">
              <a:solidFill>
                <a:srgbClr val="0066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596" name="Line 28"/>
            <p:cNvSpPr>
              <a:spLocks noChangeShapeType="1"/>
            </p:cNvSpPr>
            <p:nvPr/>
          </p:nvSpPr>
          <p:spPr bwMode="auto">
            <a:xfrm>
              <a:off x="2736" y="4032"/>
              <a:ext cx="768" cy="0"/>
            </a:xfrm>
            <a:prstGeom prst="line">
              <a:avLst/>
            </a:prstGeom>
            <a:noFill/>
            <a:ln w="38100">
              <a:solidFill>
                <a:srgbClr val="0066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2781" name="Text Box 29"/>
          <p:cNvSpPr txBox="1">
            <a:spLocks noChangeArrowheads="1"/>
          </p:cNvSpPr>
          <p:nvPr/>
        </p:nvSpPr>
        <p:spPr bwMode="auto">
          <a:xfrm>
            <a:off x="4651375" y="5791200"/>
            <a:ext cx="3667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400" b="1">
                <a:solidFill>
                  <a:schemeClr val="tx2"/>
                </a:solidFill>
                <a:latin typeface="Courier New" panose="02070309020205020404" pitchFamily="49" charset="0"/>
              </a:rPr>
              <a:t>4</a:t>
            </a:r>
          </a:p>
        </p:txBody>
      </p:sp>
      <p:sp>
        <p:nvSpPr>
          <p:cNvPr id="202782" name="Text Box 30"/>
          <p:cNvSpPr txBox="1">
            <a:spLocks noChangeArrowheads="1"/>
          </p:cNvSpPr>
          <p:nvPr/>
        </p:nvSpPr>
        <p:spPr bwMode="auto">
          <a:xfrm>
            <a:off x="4540250" y="6248400"/>
            <a:ext cx="565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i="1">
                <a:solidFill>
                  <a:srgbClr val="006600"/>
                </a:solidFill>
              </a:rPr>
              <a:t>odd</a:t>
            </a:r>
          </a:p>
        </p:txBody>
      </p:sp>
      <p:grpSp>
        <p:nvGrpSpPr>
          <p:cNvPr id="4" name="Group 31"/>
          <p:cNvGrpSpPr>
            <a:grpSpLocks/>
          </p:cNvGrpSpPr>
          <p:nvPr/>
        </p:nvGrpSpPr>
        <p:grpSpPr bwMode="auto">
          <a:xfrm>
            <a:off x="533400" y="3200400"/>
            <a:ext cx="1208088" cy="2971800"/>
            <a:chOff x="1303" y="1680"/>
            <a:chExt cx="761" cy="1872"/>
          </a:xfrm>
        </p:grpSpPr>
        <p:sp>
          <p:nvSpPr>
            <p:cNvPr id="66591" name="AutoShape 32"/>
            <p:cNvSpPr>
              <a:spLocks/>
            </p:cNvSpPr>
            <p:nvPr/>
          </p:nvSpPr>
          <p:spPr bwMode="auto">
            <a:xfrm flipH="1">
              <a:off x="1776" y="1680"/>
              <a:ext cx="288" cy="1872"/>
            </a:xfrm>
            <a:prstGeom prst="rightBrace">
              <a:avLst>
                <a:gd name="adj1" fmla="val 54167"/>
                <a:gd name="adj2" fmla="val 50000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sz="2400"/>
            </a:p>
          </p:txBody>
        </p:sp>
        <p:sp>
          <p:nvSpPr>
            <p:cNvPr id="66592" name="Text Box 33"/>
            <p:cNvSpPr txBox="1">
              <a:spLocks noChangeArrowheads="1"/>
            </p:cNvSpPr>
            <p:nvPr/>
          </p:nvSpPr>
          <p:spPr bwMode="auto">
            <a:xfrm flipH="1">
              <a:off x="1303" y="2448"/>
              <a:ext cx="42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400" u="sng">
                  <a:solidFill>
                    <a:schemeClr val="tx2"/>
                  </a:solidFill>
                </a:rPr>
                <a:t>step</a:t>
              </a:r>
              <a:endParaRPr lang="en-US" sz="2400" u="sng">
                <a:solidFill>
                  <a:srgbClr val="006600"/>
                </a:solidFill>
              </a:endParaRPr>
            </a:p>
          </p:txBody>
        </p:sp>
      </p:grpSp>
      <p:sp>
        <p:nvSpPr>
          <p:cNvPr id="66584" name="Text Box 34"/>
          <p:cNvSpPr txBox="1">
            <a:spLocks noChangeArrowheads="1"/>
          </p:cNvSpPr>
          <p:nvPr/>
        </p:nvSpPr>
        <p:spPr bwMode="auto">
          <a:xfrm>
            <a:off x="685800" y="1676400"/>
            <a:ext cx="79248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400"/>
              <a:t>For a step sequence, the sum of the </a:t>
            </a:r>
            <a:r>
              <a:rPr lang="en-US" sz="2400">
                <a:solidFill>
                  <a:schemeClr val="tx2"/>
                </a:solidFill>
              </a:rPr>
              <a:t>even subsequence</a:t>
            </a:r>
            <a:r>
              <a:rPr lang="en-US" sz="2400"/>
              <a:t> is either equal to, or one less than, the sum of the </a:t>
            </a:r>
            <a:r>
              <a:rPr lang="en-US" sz="2400">
                <a:solidFill>
                  <a:schemeClr val="tx2"/>
                </a:solidFill>
              </a:rPr>
              <a:t>odd subsequence</a:t>
            </a:r>
            <a:r>
              <a:rPr lang="en-US" sz="2400"/>
              <a:t>.</a:t>
            </a:r>
          </a:p>
        </p:txBody>
      </p:sp>
      <p:sp>
        <p:nvSpPr>
          <p:cNvPr id="202787" name="Rectangle 35"/>
          <p:cNvSpPr>
            <a:spLocks noChangeArrowheads="1"/>
          </p:cNvSpPr>
          <p:nvPr/>
        </p:nvSpPr>
        <p:spPr bwMode="auto">
          <a:xfrm>
            <a:off x="533400" y="1447800"/>
            <a:ext cx="8001000" cy="76200"/>
          </a:xfrm>
          <a:prstGeom prst="rect">
            <a:avLst/>
          </a:prstGeom>
          <a:gradFill rotWithShape="0">
            <a:gsLst>
              <a:gs pos="0">
                <a:schemeClr val="accent1">
                  <a:gamma/>
                  <a:tint val="53725"/>
                  <a:invGamma/>
                </a:schemeClr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a typeface="ＭＳ Ｐゴシック" charset="-128"/>
            </a:endParaRPr>
          </a:p>
        </p:txBody>
      </p:sp>
      <p:sp>
        <p:nvSpPr>
          <p:cNvPr id="202788" name="Rectangle 36"/>
          <p:cNvSpPr>
            <a:spLocks noChangeArrowheads="1"/>
          </p:cNvSpPr>
          <p:nvPr/>
        </p:nvSpPr>
        <p:spPr bwMode="auto">
          <a:xfrm>
            <a:off x="533400" y="2667000"/>
            <a:ext cx="8001000" cy="76200"/>
          </a:xfrm>
          <a:prstGeom prst="rect">
            <a:avLst/>
          </a:prstGeom>
          <a:gradFill rotWithShape="0">
            <a:gsLst>
              <a:gs pos="0">
                <a:schemeClr val="accent1">
                  <a:gamma/>
                  <a:tint val="53725"/>
                  <a:invGamma/>
                </a:schemeClr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a typeface="ＭＳ Ｐゴシック" charset="-128"/>
            </a:endParaRPr>
          </a:p>
        </p:txBody>
      </p:sp>
      <p:sp>
        <p:nvSpPr>
          <p:cNvPr id="202789" name="Rectangle 37"/>
          <p:cNvSpPr>
            <a:spLocks noChangeArrowheads="1"/>
          </p:cNvSpPr>
          <p:nvPr/>
        </p:nvSpPr>
        <p:spPr bwMode="auto">
          <a:xfrm>
            <a:off x="533400" y="1524000"/>
            <a:ext cx="76200" cy="1219200"/>
          </a:xfrm>
          <a:prstGeom prst="rect">
            <a:avLst/>
          </a:prstGeom>
          <a:gradFill rotWithShape="0">
            <a:gsLst>
              <a:gs pos="0">
                <a:schemeClr val="accent1">
                  <a:gamma/>
                  <a:tint val="53725"/>
                  <a:invGamma/>
                </a:schemeClr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a typeface="ＭＳ Ｐゴシック" charset="-128"/>
            </a:endParaRPr>
          </a:p>
        </p:txBody>
      </p:sp>
      <p:sp>
        <p:nvSpPr>
          <p:cNvPr id="202790" name="Rectangle 38"/>
          <p:cNvSpPr>
            <a:spLocks noChangeArrowheads="1"/>
          </p:cNvSpPr>
          <p:nvPr/>
        </p:nvSpPr>
        <p:spPr bwMode="auto">
          <a:xfrm>
            <a:off x="8534400" y="1447800"/>
            <a:ext cx="76200" cy="1295400"/>
          </a:xfrm>
          <a:prstGeom prst="rect">
            <a:avLst/>
          </a:prstGeom>
          <a:gradFill rotWithShape="0">
            <a:gsLst>
              <a:gs pos="0">
                <a:schemeClr val="accent1">
                  <a:gamma/>
                  <a:tint val="53725"/>
                  <a:invGamma/>
                </a:schemeClr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a typeface="ＭＳ Ｐゴシック" charset="-128"/>
            </a:endParaRPr>
          </a:p>
        </p:txBody>
      </p:sp>
      <p:sp>
        <p:nvSpPr>
          <p:cNvPr id="202791" name="Text Box 39"/>
          <p:cNvSpPr txBox="1">
            <a:spLocks noChangeArrowheads="1"/>
          </p:cNvSpPr>
          <p:nvPr/>
        </p:nvSpPr>
        <p:spPr bwMode="auto">
          <a:xfrm>
            <a:off x="5791200" y="3810000"/>
            <a:ext cx="22987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i="1">
                <a:solidFill>
                  <a:srgbClr val="006600"/>
                </a:solidFill>
              </a:rPr>
              <a:t>Sum of even subseq.</a:t>
            </a:r>
            <a:r>
              <a:rPr lang="en-US" sz="2000">
                <a:solidFill>
                  <a:srgbClr val="006600"/>
                </a:solidFill>
              </a:rPr>
              <a:t>:</a:t>
            </a:r>
            <a:endParaRPr lang="en-US" sz="2000" i="1">
              <a:solidFill>
                <a:srgbClr val="006600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sz="2000" i="1">
                <a:solidFill>
                  <a:srgbClr val="006600"/>
                </a:solidFill>
              </a:rPr>
              <a:t> </a:t>
            </a:r>
            <a:r>
              <a:rPr lang="en-US" sz="2000">
                <a:solidFill>
                  <a:srgbClr val="006600"/>
                </a:solidFill>
              </a:rPr>
              <a:t>3+3+4+4=14</a:t>
            </a:r>
            <a:endParaRPr lang="en-US" sz="2000" i="1">
              <a:solidFill>
                <a:srgbClr val="006600"/>
              </a:solidFill>
            </a:endParaRPr>
          </a:p>
        </p:txBody>
      </p:sp>
      <p:sp>
        <p:nvSpPr>
          <p:cNvPr id="202792" name="Text Box 40"/>
          <p:cNvSpPr txBox="1">
            <a:spLocks noChangeArrowheads="1"/>
          </p:cNvSpPr>
          <p:nvPr/>
        </p:nvSpPr>
        <p:spPr bwMode="auto">
          <a:xfrm>
            <a:off x="5791200" y="4784725"/>
            <a:ext cx="22145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i="1">
                <a:solidFill>
                  <a:srgbClr val="006600"/>
                </a:solidFill>
              </a:rPr>
              <a:t>Sum of odd subseq.</a:t>
            </a:r>
            <a:r>
              <a:rPr lang="en-US" sz="2000">
                <a:solidFill>
                  <a:srgbClr val="006600"/>
                </a:solidFill>
              </a:rPr>
              <a:t>:</a:t>
            </a:r>
            <a:endParaRPr lang="en-US" sz="2000" i="1">
              <a:solidFill>
                <a:srgbClr val="006600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sz="2000" i="1">
                <a:solidFill>
                  <a:srgbClr val="006600"/>
                </a:solidFill>
              </a:rPr>
              <a:t> </a:t>
            </a:r>
            <a:r>
              <a:rPr lang="en-US" sz="2000">
                <a:solidFill>
                  <a:srgbClr val="006600"/>
                </a:solidFill>
              </a:rPr>
              <a:t>3+4+4+4=15</a:t>
            </a:r>
            <a:endParaRPr lang="en-US" sz="2000" i="1">
              <a:solidFill>
                <a:srgbClr val="006600"/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27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27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27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27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27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27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27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27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027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27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027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027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027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027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027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027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027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027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6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027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027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027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027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7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027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027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2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027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027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2027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2027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2027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2027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0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2027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2027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2027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2027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2027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2027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2755" grpId="0" autoUpdateAnimBg="0"/>
      <p:bldP spid="202756" grpId="0" autoUpdateAnimBg="0"/>
      <p:bldP spid="202757" grpId="0" autoUpdateAnimBg="0"/>
      <p:bldP spid="202758" grpId="0" autoUpdateAnimBg="0"/>
      <p:bldP spid="202759" grpId="0" autoUpdateAnimBg="0"/>
      <p:bldP spid="202760" grpId="0" autoUpdateAnimBg="0"/>
      <p:bldP spid="202761" grpId="0" autoUpdateAnimBg="0"/>
      <p:bldP spid="202762" grpId="0" autoUpdateAnimBg="0"/>
      <p:bldP spid="202763" grpId="0" autoUpdateAnimBg="0"/>
      <p:bldP spid="202764" grpId="0" autoUpdateAnimBg="0"/>
      <p:bldP spid="202765" grpId="0" autoUpdateAnimBg="0"/>
      <p:bldP spid="202771" grpId="0" autoUpdateAnimBg="0"/>
      <p:bldP spid="202772" grpId="0" autoUpdateAnimBg="0"/>
      <p:bldP spid="202773" grpId="0" autoUpdateAnimBg="0"/>
      <p:bldP spid="202774" grpId="0" autoUpdateAnimBg="0"/>
      <p:bldP spid="202775" grpId="0" autoUpdateAnimBg="0"/>
      <p:bldP spid="202781" grpId="0" autoUpdateAnimBg="0"/>
      <p:bldP spid="202782" grpId="0" autoUpdateAnimBg="0"/>
      <p:bldP spid="202791" grpId="0" autoUpdateAnimBg="0"/>
      <p:bldP spid="202792" grpId="0" autoUpdateAnimBg="0"/>
    </p:bld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smtClean="0">
                <a:ea typeface="ＭＳ Ｐゴシック" panose="020B0600070205080204" pitchFamily="34" charset="-128"/>
              </a:rPr>
              <a:t>Lemma 3</a:t>
            </a:r>
          </a:p>
        </p:txBody>
      </p:sp>
      <p:graphicFrame>
        <p:nvGraphicFramePr>
          <p:cNvPr id="203779" name="Object 2"/>
          <p:cNvGraphicFramePr>
            <a:graphicFrameLocks noChangeAspect="1"/>
          </p:cNvGraphicFramePr>
          <p:nvPr/>
        </p:nvGraphicFramePr>
        <p:xfrm>
          <a:off x="2200275" y="5092700"/>
          <a:ext cx="2222500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25" name="Equation" r:id="rId3" imgW="1129810" imgH="253890" progId="Equation.3">
                  <p:embed/>
                </p:oleObj>
              </mc:Choice>
              <mc:Fallback>
                <p:oleObj name="Equation" r:id="rId3" imgW="1129810" imgH="25389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0275" y="5092700"/>
                        <a:ext cx="2222500" cy="498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3780" name="Object 3"/>
          <p:cNvGraphicFramePr>
            <a:graphicFrameLocks noChangeAspect="1"/>
          </p:cNvGraphicFramePr>
          <p:nvPr/>
        </p:nvGraphicFramePr>
        <p:xfrm>
          <a:off x="2200275" y="5654675"/>
          <a:ext cx="2222500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26" name="Equation" r:id="rId5" imgW="1129810" imgH="253890" progId="Equation.3">
                  <p:embed/>
                </p:oleObj>
              </mc:Choice>
              <mc:Fallback>
                <p:oleObj name="Equation" r:id="rId5" imgW="1129810" imgH="25389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0275" y="5654675"/>
                        <a:ext cx="2222500" cy="498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057400" y="3124200"/>
            <a:ext cx="3771900" cy="520700"/>
            <a:chOff x="1296" y="1968"/>
            <a:chExt cx="2376" cy="328"/>
          </a:xfrm>
        </p:grpSpPr>
        <p:sp>
          <p:nvSpPr>
            <p:cNvPr id="67611" name="Text Box 6"/>
            <p:cNvSpPr txBox="1">
              <a:spLocks noChangeArrowheads="1"/>
            </p:cNvSpPr>
            <p:nvPr/>
          </p:nvSpPr>
          <p:spPr bwMode="auto">
            <a:xfrm>
              <a:off x="1296" y="1968"/>
              <a:ext cx="237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400">
                  <a:solidFill>
                    <a:srgbClr val="A50021"/>
                  </a:solidFill>
                </a:rPr>
                <a:t>      denotes the sum of           </a:t>
              </a:r>
            </a:p>
          </p:txBody>
        </p:sp>
        <p:graphicFrame>
          <p:nvGraphicFramePr>
            <p:cNvPr id="67612" name="Object 11"/>
            <p:cNvGraphicFramePr>
              <a:graphicFrameLocks noChangeAspect="1"/>
            </p:cNvGraphicFramePr>
            <p:nvPr/>
          </p:nvGraphicFramePr>
          <p:xfrm>
            <a:off x="1388" y="1983"/>
            <a:ext cx="218" cy="3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7627" name="Equation" r:id="rId7" imgW="177569" imgH="253670" progId="Equation.3">
                    <p:embed/>
                  </p:oleObj>
                </mc:Choice>
                <mc:Fallback>
                  <p:oleObj name="Equation" r:id="rId7" imgW="177569" imgH="253670" progId="Equation.3">
                    <p:embed/>
                    <p:pic>
                      <p:nvPicPr>
                        <p:cNvPr id="0" name="Object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88" y="1983"/>
                          <a:ext cx="218" cy="3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7613" name="Object 12"/>
            <p:cNvGraphicFramePr>
              <a:graphicFrameLocks noChangeAspect="1"/>
            </p:cNvGraphicFramePr>
            <p:nvPr/>
          </p:nvGraphicFramePr>
          <p:xfrm>
            <a:off x="3116" y="2065"/>
            <a:ext cx="173" cy="20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7628" name="Equation" r:id="rId9" imgW="139579" imgH="164957" progId="Equation.3">
                    <p:embed/>
                  </p:oleObj>
                </mc:Choice>
                <mc:Fallback>
                  <p:oleObj name="Equation" r:id="rId9" imgW="139579" imgH="164957" progId="Equation.3">
                    <p:embed/>
                    <p:pic>
                      <p:nvPicPr>
                        <p:cNvPr id="0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16" y="2065"/>
                          <a:ext cx="173" cy="20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67590" name="Group 9"/>
          <p:cNvGrpSpPr>
            <a:grpSpLocks/>
          </p:cNvGrpSpPr>
          <p:nvPr/>
        </p:nvGrpSpPr>
        <p:grpSpPr bwMode="auto">
          <a:xfrm>
            <a:off x="2133600" y="1524000"/>
            <a:ext cx="4838700" cy="1295400"/>
            <a:chOff x="336" y="912"/>
            <a:chExt cx="3048" cy="816"/>
          </a:xfrm>
        </p:grpSpPr>
        <p:grpSp>
          <p:nvGrpSpPr>
            <p:cNvPr id="67602" name="Group 10"/>
            <p:cNvGrpSpPr>
              <a:grpSpLocks/>
            </p:cNvGrpSpPr>
            <p:nvPr/>
          </p:nvGrpSpPr>
          <p:grpSpPr bwMode="auto">
            <a:xfrm>
              <a:off x="480" y="1056"/>
              <a:ext cx="2904" cy="288"/>
              <a:chOff x="1056" y="1950"/>
              <a:chExt cx="2904" cy="288"/>
            </a:xfrm>
          </p:grpSpPr>
          <p:sp>
            <p:nvSpPr>
              <p:cNvPr id="67608" name="Text Box 11"/>
              <p:cNvSpPr txBox="1">
                <a:spLocks noChangeArrowheads="1"/>
              </p:cNvSpPr>
              <p:nvPr/>
            </p:nvSpPr>
            <p:spPr bwMode="auto">
              <a:xfrm>
                <a:off x="1056" y="1950"/>
                <a:ext cx="2904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sz="2400"/>
                  <a:t>For two </a:t>
                </a:r>
                <a:r>
                  <a:rPr lang="en-US" sz="2400">
                    <a:solidFill>
                      <a:schemeClr val="tx2"/>
                    </a:solidFill>
                  </a:rPr>
                  <a:t>step sequences</a:t>
                </a:r>
                <a:r>
                  <a:rPr lang="en-US" sz="2400"/>
                  <a:t>    and    :      </a:t>
                </a:r>
              </a:p>
            </p:txBody>
          </p:sp>
          <p:graphicFrame>
            <p:nvGraphicFramePr>
              <p:cNvPr id="67609" name="Object 9"/>
              <p:cNvGraphicFramePr>
                <a:graphicFrameLocks noChangeAspect="1"/>
              </p:cNvGraphicFramePr>
              <p:nvPr/>
            </p:nvGraphicFramePr>
            <p:xfrm>
              <a:off x="2928" y="2042"/>
              <a:ext cx="155" cy="17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67629" name="Equation" r:id="rId11" imgW="126835" imgH="139518" progId="Equation.3">
                      <p:embed/>
                    </p:oleObj>
                  </mc:Choice>
                  <mc:Fallback>
                    <p:oleObj name="Equation" r:id="rId11" imgW="126835" imgH="139518" progId="Equation.3">
                      <p:embed/>
                      <p:pic>
                        <p:nvPicPr>
                          <p:cNvPr id="0" name="Object 9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2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28" y="2042"/>
                            <a:ext cx="155" cy="173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67610" name="Object 10"/>
              <p:cNvGraphicFramePr>
                <a:graphicFrameLocks noChangeAspect="1"/>
              </p:cNvGraphicFramePr>
              <p:nvPr/>
            </p:nvGraphicFramePr>
            <p:xfrm>
              <a:off x="3398" y="1993"/>
              <a:ext cx="202" cy="219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67630" name="Equation" r:id="rId13" imgW="164814" imgH="177492" progId="Equation.3">
                      <p:embed/>
                    </p:oleObj>
                  </mc:Choice>
                  <mc:Fallback>
                    <p:oleObj name="Equation" r:id="rId13" imgW="164814" imgH="177492" progId="Equation.3">
                      <p:embed/>
                      <p:pic>
                        <p:nvPicPr>
                          <p:cNvPr id="0" name="Object 10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398" y="1993"/>
                            <a:ext cx="202" cy="219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67603" name="Object 8"/>
            <p:cNvGraphicFramePr>
              <a:graphicFrameLocks noChangeAspect="1"/>
            </p:cNvGraphicFramePr>
            <p:nvPr/>
          </p:nvGraphicFramePr>
          <p:xfrm>
            <a:off x="553" y="1296"/>
            <a:ext cx="2375" cy="31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7631" name="Equation" r:id="rId15" imgW="1916868" imgH="253890" progId="Equation.3">
                    <p:embed/>
                  </p:oleObj>
                </mc:Choice>
                <mc:Fallback>
                  <p:oleObj name="Equation" r:id="rId15" imgW="1916868" imgH="253890" progId="Equation.3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53" y="1296"/>
                          <a:ext cx="2375" cy="31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3791" name="Rectangle 15"/>
            <p:cNvSpPr>
              <a:spLocks noChangeArrowheads="1"/>
            </p:cNvSpPr>
            <p:nvPr/>
          </p:nvSpPr>
          <p:spPr bwMode="auto">
            <a:xfrm>
              <a:off x="336" y="912"/>
              <a:ext cx="2928" cy="48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tint val="5372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ＭＳ Ｐゴシック" charset="-128"/>
              </a:endParaRPr>
            </a:p>
          </p:txBody>
        </p:sp>
        <p:sp>
          <p:nvSpPr>
            <p:cNvPr id="203792" name="Rectangle 16"/>
            <p:cNvSpPr>
              <a:spLocks noChangeArrowheads="1"/>
            </p:cNvSpPr>
            <p:nvPr/>
          </p:nvSpPr>
          <p:spPr bwMode="auto">
            <a:xfrm>
              <a:off x="336" y="1680"/>
              <a:ext cx="2928" cy="48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tint val="5372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ＭＳ Ｐゴシック" charset="-128"/>
              </a:endParaRPr>
            </a:p>
          </p:txBody>
        </p:sp>
        <p:sp>
          <p:nvSpPr>
            <p:cNvPr id="203793" name="Rectangle 17"/>
            <p:cNvSpPr>
              <a:spLocks noChangeArrowheads="1"/>
            </p:cNvSpPr>
            <p:nvPr/>
          </p:nvSpPr>
          <p:spPr bwMode="auto">
            <a:xfrm>
              <a:off x="336" y="960"/>
              <a:ext cx="48" cy="768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tint val="5372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ＭＳ Ｐゴシック" charset="-128"/>
              </a:endParaRPr>
            </a:p>
          </p:txBody>
        </p:sp>
        <p:sp>
          <p:nvSpPr>
            <p:cNvPr id="203794" name="Rectangle 18"/>
            <p:cNvSpPr>
              <a:spLocks noChangeArrowheads="1"/>
            </p:cNvSpPr>
            <p:nvPr/>
          </p:nvSpPr>
          <p:spPr bwMode="auto">
            <a:xfrm>
              <a:off x="3216" y="912"/>
              <a:ext cx="48" cy="816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tint val="5372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ＭＳ Ｐゴシック" charset="-128"/>
              </a:endParaRPr>
            </a:p>
          </p:txBody>
        </p:sp>
      </p:grpSp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2082800" y="3530600"/>
            <a:ext cx="5454650" cy="457200"/>
            <a:chOff x="1312" y="2224"/>
            <a:chExt cx="3436" cy="288"/>
          </a:xfrm>
        </p:grpSpPr>
        <p:sp>
          <p:nvSpPr>
            <p:cNvPr id="67599" name="Text Box 20"/>
            <p:cNvSpPr txBox="1">
              <a:spLocks noChangeArrowheads="1"/>
            </p:cNvSpPr>
            <p:nvPr/>
          </p:nvSpPr>
          <p:spPr bwMode="auto">
            <a:xfrm>
              <a:off x="1312" y="2224"/>
              <a:ext cx="343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400">
                  <a:solidFill>
                    <a:srgbClr val="A50021"/>
                  </a:solidFill>
                </a:rPr>
                <a:t>      denotes the even subsequence of           </a:t>
              </a:r>
            </a:p>
          </p:txBody>
        </p:sp>
        <p:graphicFrame>
          <p:nvGraphicFramePr>
            <p:cNvPr id="67600" name="Object 6"/>
            <p:cNvGraphicFramePr>
              <a:graphicFrameLocks noChangeAspect="1"/>
            </p:cNvGraphicFramePr>
            <p:nvPr/>
          </p:nvGraphicFramePr>
          <p:xfrm>
            <a:off x="1388" y="2238"/>
            <a:ext cx="250" cy="26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7632" name="Equation" r:id="rId17" imgW="203024" imgH="215713" progId="Equation.3">
                    <p:embed/>
                  </p:oleObj>
                </mc:Choice>
                <mc:Fallback>
                  <p:oleObj name="Equation" r:id="rId17" imgW="203024" imgH="215713" progId="Equation.3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88" y="2238"/>
                          <a:ext cx="250" cy="26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7601" name="Object 7"/>
            <p:cNvGraphicFramePr>
              <a:graphicFrameLocks noChangeAspect="1"/>
            </p:cNvGraphicFramePr>
            <p:nvPr/>
          </p:nvGraphicFramePr>
          <p:xfrm>
            <a:off x="4192" y="2296"/>
            <a:ext cx="173" cy="20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7633" name="Equation" r:id="rId19" imgW="139579" imgH="164957" progId="Equation.3">
                    <p:embed/>
                  </p:oleObj>
                </mc:Choice>
                <mc:Fallback>
                  <p:oleObj name="Equation" r:id="rId19" imgW="139579" imgH="164957" progId="Equation.3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92" y="2296"/>
                          <a:ext cx="173" cy="20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6" name="Group 23"/>
          <p:cNvGrpSpPr>
            <a:grpSpLocks/>
          </p:cNvGrpSpPr>
          <p:nvPr/>
        </p:nvGrpSpPr>
        <p:grpSpPr bwMode="auto">
          <a:xfrm>
            <a:off x="2082800" y="3949700"/>
            <a:ext cx="5337175" cy="457200"/>
            <a:chOff x="1312" y="2488"/>
            <a:chExt cx="3362" cy="288"/>
          </a:xfrm>
        </p:grpSpPr>
        <p:sp>
          <p:nvSpPr>
            <p:cNvPr id="67596" name="Text Box 24"/>
            <p:cNvSpPr txBox="1">
              <a:spLocks noChangeArrowheads="1"/>
            </p:cNvSpPr>
            <p:nvPr/>
          </p:nvSpPr>
          <p:spPr bwMode="auto">
            <a:xfrm>
              <a:off x="1312" y="2488"/>
              <a:ext cx="336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400">
                  <a:solidFill>
                    <a:srgbClr val="A50021"/>
                  </a:solidFill>
                </a:rPr>
                <a:t>      denotes the odd subsequence of           </a:t>
              </a:r>
            </a:p>
          </p:txBody>
        </p:sp>
        <p:graphicFrame>
          <p:nvGraphicFramePr>
            <p:cNvPr id="67597" name="Object 4"/>
            <p:cNvGraphicFramePr>
              <a:graphicFrameLocks noChangeAspect="1"/>
            </p:cNvGraphicFramePr>
            <p:nvPr/>
          </p:nvGraphicFramePr>
          <p:xfrm>
            <a:off x="1388" y="2493"/>
            <a:ext cx="250" cy="28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7634" name="Equation" r:id="rId20" imgW="203112" imgH="228501" progId="Equation.3">
                    <p:embed/>
                  </p:oleObj>
                </mc:Choice>
                <mc:Fallback>
                  <p:oleObj name="Equation" r:id="rId20" imgW="203112" imgH="228501" progId="Equation.3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88" y="2493"/>
                          <a:ext cx="250" cy="28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7598" name="Object 5"/>
            <p:cNvGraphicFramePr>
              <a:graphicFrameLocks noChangeAspect="1"/>
            </p:cNvGraphicFramePr>
            <p:nvPr/>
          </p:nvGraphicFramePr>
          <p:xfrm>
            <a:off x="4095" y="2560"/>
            <a:ext cx="173" cy="20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7635" name="Equation" r:id="rId22" imgW="139579" imgH="164957" progId="Equation.3">
                    <p:embed/>
                  </p:oleObj>
                </mc:Choice>
                <mc:Fallback>
                  <p:oleObj name="Equation" r:id="rId22" imgW="139579" imgH="164957" progId="Equation.3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95" y="2560"/>
                          <a:ext cx="173" cy="20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03803" name="Text Box 27"/>
          <p:cNvSpPr txBox="1">
            <a:spLocks noChangeArrowheads="1"/>
          </p:cNvSpPr>
          <p:nvPr/>
        </p:nvSpPr>
        <p:spPr bwMode="auto">
          <a:xfrm>
            <a:off x="2160588" y="4629150"/>
            <a:ext cx="19192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400"/>
              <a:t>Follows from:</a:t>
            </a:r>
          </a:p>
        </p:txBody>
      </p:sp>
      <p:sp>
        <p:nvSpPr>
          <p:cNvPr id="203804" name="Text Box 28"/>
          <p:cNvSpPr txBox="1">
            <a:spLocks noChangeArrowheads="1"/>
          </p:cNvSpPr>
          <p:nvPr/>
        </p:nvSpPr>
        <p:spPr bwMode="auto">
          <a:xfrm>
            <a:off x="4613275" y="5105400"/>
            <a:ext cx="16351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>
                <a:solidFill>
                  <a:srgbClr val="006600"/>
                </a:solidFill>
              </a:rPr>
              <a:t>(by Lemma 2)</a:t>
            </a:r>
            <a:endParaRPr lang="en-US" sz="2400">
              <a:solidFill>
                <a:srgbClr val="006600"/>
              </a:solidFill>
            </a:endParaRPr>
          </a:p>
        </p:txBody>
      </p:sp>
      <p:sp>
        <p:nvSpPr>
          <p:cNvPr id="203805" name="Text Box 29"/>
          <p:cNvSpPr txBox="1">
            <a:spLocks noChangeArrowheads="1"/>
          </p:cNvSpPr>
          <p:nvPr/>
        </p:nvSpPr>
        <p:spPr bwMode="auto">
          <a:xfrm>
            <a:off x="4613275" y="5638800"/>
            <a:ext cx="16351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>
                <a:solidFill>
                  <a:srgbClr val="006600"/>
                </a:solidFill>
              </a:rPr>
              <a:t>(by Lemma 2)</a:t>
            </a:r>
            <a:endParaRPr lang="en-US" sz="2400">
              <a:solidFill>
                <a:srgbClr val="006600"/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3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037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037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038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038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037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037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038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038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3803" grpId="0" autoUpdateAnimBg="0"/>
      <p:bldP spid="203804" grpId="0" autoUpdateAnimBg="0"/>
      <p:bldP spid="203805" grpId="0" autoUpdateAnimBg="0"/>
    </p:bld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219200" y="2419350"/>
            <a:ext cx="609600" cy="2286000"/>
            <a:chOff x="1872" y="2352"/>
            <a:chExt cx="768" cy="1440"/>
          </a:xfrm>
        </p:grpSpPr>
        <p:sp>
          <p:nvSpPr>
            <p:cNvPr id="68685" name="Line 3"/>
            <p:cNvSpPr>
              <a:spLocks noChangeShapeType="1"/>
            </p:cNvSpPr>
            <p:nvPr/>
          </p:nvSpPr>
          <p:spPr bwMode="auto">
            <a:xfrm>
              <a:off x="1872" y="2352"/>
              <a:ext cx="768" cy="0"/>
            </a:xfrm>
            <a:prstGeom prst="line">
              <a:avLst/>
            </a:prstGeom>
            <a:noFill/>
            <a:ln w="38100">
              <a:solidFill>
                <a:srgbClr val="0066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86" name="Line 4"/>
            <p:cNvSpPr>
              <a:spLocks noChangeShapeType="1"/>
            </p:cNvSpPr>
            <p:nvPr/>
          </p:nvSpPr>
          <p:spPr bwMode="auto">
            <a:xfrm>
              <a:off x="1872" y="2832"/>
              <a:ext cx="768" cy="0"/>
            </a:xfrm>
            <a:prstGeom prst="line">
              <a:avLst/>
            </a:prstGeom>
            <a:noFill/>
            <a:ln w="38100">
              <a:solidFill>
                <a:srgbClr val="0066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87" name="Line 5"/>
            <p:cNvSpPr>
              <a:spLocks noChangeShapeType="1"/>
            </p:cNvSpPr>
            <p:nvPr/>
          </p:nvSpPr>
          <p:spPr bwMode="auto">
            <a:xfrm>
              <a:off x="1872" y="3312"/>
              <a:ext cx="768" cy="0"/>
            </a:xfrm>
            <a:prstGeom prst="line">
              <a:avLst/>
            </a:prstGeom>
            <a:noFill/>
            <a:ln w="38100">
              <a:solidFill>
                <a:srgbClr val="0066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88" name="Line 6"/>
            <p:cNvSpPr>
              <a:spLocks noChangeShapeType="1"/>
            </p:cNvSpPr>
            <p:nvPr/>
          </p:nvSpPr>
          <p:spPr bwMode="auto">
            <a:xfrm>
              <a:off x="1872" y="3792"/>
              <a:ext cx="768" cy="0"/>
            </a:xfrm>
            <a:prstGeom prst="line">
              <a:avLst/>
            </a:prstGeom>
            <a:noFill/>
            <a:ln w="38100">
              <a:solidFill>
                <a:srgbClr val="0066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5653088" y="2349500"/>
            <a:ext cx="609600" cy="2286000"/>
            <a:chOff x="1872" y="2352"/>
            <a:chExt cx="768" cy="1440"/>
          </a:xfrm>
        </p:grpSpPr>
        <p:sp>
          <p:nvSpPr>
            <p:cNvPr id="68681" name="Line 8"/>
            <p:cNvSpPr>
              <a:spLocks noChangeShapeType="1"/>
            </p:cNvSpPr>
            <p:nvPr/>
          </p:nvSpPr>
          <p:spPr bwMode="auto">
            <a:xfrm>
              <a:off x="1872" y="2352"/>
              <a:ext cx="768" cy="0"/>
            </a:xfrm>
            <a:prstGeom prst="line">
              <a:avLst/>
            </a:prstGeom>
            <a:noFill/>
            <a:ln w="38100">
              <a:solidFill>
                <a:srgbClr val="0066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82" name="Line 9"/>
            <p:cNvSpPr>
              <a:spLocks noChangeShapeType="1"/>
            </p:cNvSpPr>
            <p:nvPr/>
          </p:nvSpPr>
          <p:spPr bwMode="auto">
            <a:xfrm>
              <a:off x="1872" y="2832"/>
              <a:ext cx="768" cy="0"/>
            </a:xfrm>
            <a:prstGeom prst="line">
              <a:avLst/>
            </a:prstGeom>
            <a:noFill/>
            <a:ln w="38100">
              <a:solidFill>
                <a:srgbClr val="0066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83" name="Line 10"/>
            <p:cNvSpPr>
              <a:spLocks noChangeShapeType="1"/>
            </p:cNvSpPr>
            <p:nvPr/>
          </p:nvSpPr>
          <p:spPr bwMode="auto">
            <a:xfrm>
              <a:off x="1872" y="3312"/>
              <a:ext cx="768" cy="0"/>
            </a:xfrm>
            <a:prstGeom prst="line">
              <a:avLst/>
            </a:prstGeom>
            <a:noFill/>
            <a:ln w="38100">
              <a:solidFill>
                <a:srgbClr val="0066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84" name="Line 11"/>
            <p:cNvSpPr>
              <a:spLocks noChangeShapeType="1"/>
            </p:cNvSpPr>
            <p:nvPr/>
          </p:nvSpPr>
          <p:spPr bwMode="auto">
            <a:xfrm>
              <a:off x="1872" y="3792"/>
              <a:ext cx="768" cy="0"/>
            </a:xfrm>
            <a:prstGeom prst="line">
              <a:avLst/>
            </a:prstGeom>
            <a:noFill/>
            <a:ln w="38100">
              <a:solidFill>
                <a:srgbClr val="0066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6402388" y="2730500"/>
            <a:ext cx="609600" cy="2286000"/>
            <a:chOff x="2736" y="2592"/>
            <a:chExt cx="768" cy="1440"/>
          </a:xfrm>
        </p:grpSpPr>
        <p:sp>
          <p:nvSpPr>
            <p:cNvPr id="68677" name="Line 13"/>
            <p:cNvSpPr>
              <a:spLocks noChangeShapeType="1"/>
            </p:cNvSpPr>
            <p:nvPr/>
          </p:nvSpPr>
          <p:spPr bwMode="auto">
            <a:xfrm>
              <a:off x="2736" y="2592"/>
              <a:ext cx="768" cy="0"/>
            </a:xfrm>
            <a:prstGeom prst="line">
              <a:avLst/>
            </a:prstGeom>
            <a:noFill/>
            <a:ln w="38100">
              <a:solidFill>
                <a:srgbClr val="0066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78" name="Line 14"/>
            <p:cNvSpPr>
              <a:spLocks noChangeShapeType="1"/>
            </p:cNvSpPr>
            <p:nvPr/>
          </p:nvSpPr>
          <p:spPr bwMode="auto">
            <a:xfrm>
              <a:off x="2736" y="3072"/>
              <a:ext cx="768" cy="0"/>
            </a:xfrm>
            <a:prstGeom prst="line">
              <a:avLst/>
            </a:prstGeom>
            <a:noFill/>
            <a:ln w="38100">
              <a:solidFill>
                <a:srgbClr val="0066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79" name="Line 15"/>
            <p:cNvSpPr>
              <a:spLocks noChangeShapeType="1"/>
            </p:cNvSpPr>
            <p:nvPr/>
          </p:nvSpPr>
          <p:spPr bwMode="auto">
            <a:xfrm>
              <a:off x="2736" y="3552"/>
              <a:ext cx="768" cy="0"/>
            </a:xfrm>
            <a:prstGeom prst="line">
              <a:avLst/>
            </a:prstGeom>
            <a:noFill/>
            <a:ln w="38100">
              <a:solidFill>
                <a:srgbClr val="0066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80" name="Line 16"/>
            <p:cNvSpPr>
              <a:spLocks noChangeShapeType="1"/>
            </p:cNvSpPr>
            <p:nvPr/>
          </p:nvSpPr>
          <p:spPr bwMode="auto">
            <a:xfrm>
              <a:off x="2736" y="4032"/>
              <a:ext cx="768" cy="0"/>
            </a:xfrm>
            <a:prstGeom prst="line">
              <a:avLst/>
            </a:prstGeom>
            <a:noFill/>
            <a:ln w="38100">
              <a:solidFill>
                <a:srgbClr val="0066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17"/>
          <p:cNvGrpSpPr>
            <a:grpSpLocks/>
          </p:cNvGrpSpPr>
          <p:nvPr/>
        </p:nvGrpSpPr>
        <p:grpSpPr bwMode="auto">
          <a:xfrm>
            <a:off x="838200" y="2190750"/>
            <a:ext cx="366713" cy="3551238"/>
            <a:chOff x="528" y="1380"/>
            <a:chExt cx="231" cy="2237"/>
          </a:xfrm>
        </p:grpSpPr>
        <p:grpSp>
          <p:nvGrpSpPr>
            <p:cNvPr id="68667" name="Group 18"/>
            <p:cNvGrpSpPr>
              <a:grpSpLocks/>
            </p:cNvGrpSpPr>
            <p:nvPr/>
          </p:nvGrpSpPr>
          <p:grpSpPr bwMode="auto">
            <a:xfrm>
              <a:off x="528" y="1380"/>
              <a:ext cx="231" cy="1968"/>
              <a:chOff x="1013" y="1632"/>
              <a:chExt cx="231" cy="1968"/>
            </a:xfrm>
          </p:grpSpPr>
          <p:sp>
            <p:nvSpPr>
              <p:cNvPr id="68669" name="Text Box 19"/>
              <p:cNvSpPr txBox="1">
                <a:spLocks noChangeArrowheads="1"/>
              </p:cNvSpPr>
              <p:nvPr/>
            </p:nvSpPr>
            <p:spPr bwMode="auto">
              <a:xfrm>
                <a:off x="1013" y="1632"/>
                <a:ext cx="23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sz="2400" b="1">
                    <a:solidFill>
                      <a:schemeClr val="tx2"/>
                    </a:solidFill>
                    <a:latin typeface="Courier New" panose="02070309020205020404" pitchFamily="49" charset="0"/>
                  </a:rPr>
                  <a:t>3</a:t>
                </a:r>
              </a:p>
            </p:txBody>
          </p:sp>
          <p:sp>
            <p:nvSpPr>
              <p:cNvPr id="68670" name="Text Box 20"/>
              <p:cNvSpPr txBox="1">
                <a:spLocks noChangeArrowheads="1"/>
              </p:cNvSpPr>
              <p:nvPr/>
            </p:nvSpPr>
            <p:spPr bwMode="auto">
              <a:xfrm>
                <a:off x="1013" y="1872"/>
                <a:ext cx="23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sz="2400" b="1">
                    <a:solidFill>
                      <a:schemeClr val="tx2"/>
                    </a:solidFill>
                    <a:latin typeface="Courier New" panose="02070309020205020404" pitchFamily="49" charset="0"/>
                  </a:rPr>
                  <a:t>3</a:t>
                </a:r>
              </a:p>
            </p:txBody>
          </p:sp>
          <p:sp>
            <p:nvSpPr>
              <p:cNvPr id="68671" name="Text Box 21"/>
              <p:cNvSpPr txBox="1">
                <a:spLocks noChangeArrowheads="1"/>
              </p:cNvSpPr>
              <p:nvPr/>
            </p:nvSpPr>
            <p:spPr bwMode="auto">
              <a:xfrm>
                <a:off x="1013" y="2112"/>
                <a:ext cx="23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sz="2400" b="1">
                    <a:solidFill>
                      <a:schemeClr val="tx2"/>
                    </a:solidFill>
                    <a:latin typeface="Courier New" panose="02070309020205020404" pitchFamily="49" charset="0"/>
                  </a:rPr>
                  <a:t>3</a:t>
                </a:r>
              </a:p>
            </p:txBody>
          </p:sp>
          <p:sp>
            <p:nvSpPr>
              <p:cNvPr id="68672" name="Text Box 22"/>
              <p:cNvSpPr txBox="1">
                <a:spLocks noChangeArrowheads="1"/>
              </p:cNvSpPr>
              <p:nvPr/>
            </p:nvSpPr>
            <p:spPr bwMode="auto">
              <a:xfrm>
                <a:off x="1013" y="2352"/>
                <a:ext cx="23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sz="2400" b="1">
                    <a:solidFill>
                      <a:schemeClr val="tx2"/>
                    </a:solidFill>
                    <a:latin typeface="Courier New" panose="02070309020205020404" pitchFamily="49" charset="0"/>
                  </a:rPr>
                  <a:t>4</a:t>
                </a:r>
              </a:p>
            </p:txBody>
          </p:sp>
          <p:sp>
            <p:nvSpPr>
              <p:cNvPr id="68673" name="Text Box 23"/>
              <p:cNvSpPr txBox="1">
                <a:spLocks noChangeArrowheads="1"/>
              </p:cNvSpPr>
              <p:nvPr/>
            </p:nvSpPr>
            <p:spPr bwMode="auto">
              <a:xfrm>
                <a:off x="1013" y="2592"/>
                <a:ext cx="23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sz="2400" b="1">
                    <a:solidFill>
                      <a:schemeClr val="tx2"/>
                    </a:solidFill>
                    <a:latin typeface="Courier New" panose="02070309020205020404" pitchFamily="49" charset="0"/>
                  </a:rPr>
                  <a:t>4</a:t>
                </a:r>
              </a:p>
            </p:txBody>
          </p:sp>
          <p:sp>
            <p:nvSpPr>
              <p:cNvPr id="68674" name="Text Box 24"/>
              <p:cNvSpPr txBox="1">
                <a:spLocks noChangeArrowheads="1"/>
              </p:cNvSpPr>
              <p:nvPr/>
            </p:nvSpPr>
            <p:spPr bwMode="auto">
              <a:xfrm>
                <a:off x="1013" y="2832"/>
                <a:ext cx="23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sz="2400" b="1">
                    <a:solidFill>
                      <a:schemeClr val="tx2"/>
                    </a:solidFill>
                    <a:latin typeface="Courier New" panose="02070309020205020404" pitchFamily="49" charset="0"/>
                  </a:rPr>
                  <a:t>4</a:t>
                </a:r>
              </a:p>
            </p:txBody>
          </p:sp>
          <p:sp>
            <p:nvSpPr>
              <p:cNvPr id="68675" name="Text Box 25"/>
              <p:cNvSpPr txBox="1">
                <a:spLocks noChangeArrowheads="1"/>
              </p:cNvSpPr>
              <p:nvPr/>
            </p:nvSpPr>
            <p:spPr bwMode="auto">
              <a:xfrm>
                <a:off x="1013" y="3072"/>
                <a:ext cx="23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sz="2400" b="1">
                    <a:solidFill>
                      <a:schemeClr val="tx2"/>
                    </a:solidFill>
                    <a:latin typeface="Courier New" panose="02070309020205020404" pitchFamily="49" charset="0"/>
                  </a:rPr>
                  <a:t>4</a:t>
                </a:r>
              </a:p>
            </p:txBody>
          </p:sp>
          <p:sp>
            <p:nvSpPr>
              <p:cNvPr id="68676" name="Text Box 26"/>
              <p:cNvSpPr txBox="1">
                <a:spLocks noChangeArrowheads="1"/>
              </p:cNvSpPr>
              <p:nvPr/>
            </p:nvSpPr>
            <p:spPr bwMode="auto">
              <a:xfrm>
                <a:off x="1013" y="3312"/>
                <a:ext cx="23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sz="2400" b="1">
                    <a:solidFill>
                      <a:schemeClr val="tx2"/>
                    </a:solidFill>
                    <a:latin typeface="Courier New" panose="02070309020205020404" pitchFamily="49" charset="0"/>
                  </a:rPr>
                  <a:t>4</a:t>
                </a:r>
              </a:p>
            </p:txBody>
          </p:sp>
        </p:grpSp>
        <p:graphicFrame>
          <p:nvGraphicFramePr>
            <p:cNvPr id="68668" name="Object 8"/>
            <p:cNvGraphicFramePr>
              <a:graphicFrameLocks noChangeAspect="1"/>
            </p:cNvGraphicFramePr>
            <p:nvPr/>
          </p:nvGraphicFramePr>
          <p:xfrm>
            <a:off x="576" y="3444"/>
            <a:ext cx="155" cy="17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8696" name="Equation" r:id="rId3" imgW="126835" imgH="139518" progId="Equation.3">
                    <p:embed/>
                  </p:oleObj>
                </mc:Choice>
                <mc:Fallback>
                  <p:oleObj name="Equation" r:id="rId3" imgW="126835" imgH="139518" progId="Equation.3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76" y="3444"/>
                          <a:ext cx="155" cy="17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7" name="Group 28"/>
          <p:cNvGrpSpPr>
            <a:grpSpLocks/>
          </p:cNvGrpSpPr>
          <p:nvPr/>
        </p:nvGrpSpPr>
        <p:grpSpPr bwMode="auto">
          <a:xfrm>
            <a:off x="1752600" y="2190750"/>
            <a:ext cx="754063" cy="3586163"/>
            <a:chOff x="1056" y="1380"/>
            <a:chExt cx="475" cy="2259"/>
          </a:xfrm>
        </p:grpSpPr>
        <p:grpSp>
          <p:nvGrpSpPr>
            <p:cNvPr id="68656" name="Group 29"/>
            <p:cNvGrpSpPr>
              <a:grpSpLocks/>
            </p:cNvGrpSpPr>
            <p:nvPr/>
          </p:nvGrpSpPr>
          <p:grpSpPr bwMode="auto">
            <a:xfrm>
              <a:off x="1147" y="1764"/>
              <a:ext cx="384" cy="1440"/>
              <a:chOff x="2736" y="2592"/>
              <a:chExt cx="768" cy="1440"/>
            </a:xfrm>
          </p:grpSpPr>
          <p:sp>
            <p:nvSpPr>
              <p:cNvPr id="68663" name="Line 30"/>
              <p:cNvSpPr>
                <a:spLocks noChangeShapeType="1"/>
              </p:cNvSpPr>
              <p:nvPr/>
            </p:nvSpPr>
            <p:spPr bwMode="auto">
              <a:xfrm>
                <a:off x="2736" y="2592"/>
                <a:ext cx="768" cy="0"/>
              </a:xfrm>
              <a:prstGeom prst="line">
                <a:avLst/>
              </a:prstGeom>
              <a:noFill/>
              <a:ln w="38100">
                <a:solidFill>
                  <a:srgbClr val="0066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664" name="Line 31"/>
              <p:cNvSpPr>
                <a:spLocks noChangeShapeType="1"/>
              </p:cNvSpPr>
              <p:nvPr/>
            </p:nvSpPr>
            <p:spPr bwMode="auto">
              <a:xfrm>
                <a:off x="2736" y="3072"/>
                <a:ext cx="768" cy="0"/>
              </a:xfrm>
              <a:prstGeom prst="line">
                <a:avLst/>
              </a:prstGeom>
              <a:noFill/>
              <a:ln w="38100">
                <a:solidFill>
                  <a:srgbClr val="0066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665" name="Line 32"/>
              <p:cNvSpPr>
                <a:spLocks noChangeShapeType="1"/>
              </p:cNvSpPr>
              <p:nvPr/>
            </p:nvSpPr>
            <p:spPr bwMode="auto">
              <a:xfrm>
                <a:off x="2736" y="3552"/>
                <a:ext cx="768" cy="0"/>
              </a:xfrm>
              <a:prstGeom prst="line">
                <a:avLst/>
              </a:prstGeom>
              <a:noFill/>
              <a:ln w="38100">
                <a:solidFill>
                  <a:srgbClr val="0066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666" name="Line 33"/>
              <p:cNvSpPr>
                <a:spLocks noChangeShapeType="1"/>
              </p:cNvSpPr>
              <p:nvPr/>
            </p:nvSpPr>
            <p:spPr bwMode="auto">
              <a:xfrm>
                <a:off x="2736" y="4032"/>
                <a:ext cx="768" cy="0"/>
              </a:xfrm>
              <a:prstGeom prst="line">
                <a:avLst/>
              </a:prstGeom>
              <a:noFill/>
              <a:ln w="38100">
                <a:solidFill>
                  <a:srgbClr val="0066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8657" name="Group 34"/>
            <p:cNvGrpSpPr>
              <a:grpSpLocks/>
            </p:cNvGrpSpPr>
            <p:nvPr/>
          </p:nvGrpSpPr>
          <p:grpSpPr bwMode="auto">
            <a:xfrm>
              <a:off x="1057" y="1380"/>
              <a:ext cx="231" cy="1728"/>
              <a:chOff x="1590" y="1632"/>
              <a:chExt cx="231" cy="1728"/>
            </a:xfrm>
          </p:grpSpPr>
          <p:sp>
            <p:nvSpPr>
              <p:cNvPr id="68659" name="Text Box 35"/>
              <p:cNvSpPr txBox="1">
                <a:spLocks noChangeArrowheads="1"/>
              </p:cNvSpPr>
              <p:nvPr/>
            </p:nvSpPr>
            <p:spPr bwMode="auto">
              <a:xfrm>
                <a:off x="1590" y="1632"/>
                <a:ext cx="23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sz="2400" b="1">
                    <a:solidFill>
                      <a:schemeClr val="tx2"/>
                    </a:solidFill>
                    <a:latin typeface="Courier New" panose="02070309020205020404" pitchFamily="49" charset="0"/>
                  </a:rPr>
                  <a:t>3</a:t>
                </a:r>
              </a:p>
            </p:txBody>
          </p:sp>
          <p:sp>
            <p:nvSpPr>
              <p:cNvPr id="68660" name="Text Box 36"/>
              <p:cNvSpPr txBox="1">
                <a:spLocks noChangeArrowheads="1"/>
              </p:cNvSpPr>
              <p:nvPr/>
            </p:nvSpPr>
            <p:spPr bwMode="auto">
              <a:xfrm>
                <a:off x="1590" y="2112"/>
                <a:ext cx="23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sz="2400" b="1">
                    <a:solidFill>
                      <a:schemeClr val="tx2"/>
                    </a:solidFill>
                    <a:latin typeface="Courier New" panose="02070309020205020404" pitchFamily="49" charset="0"/>
                  </a:rPr>
                  <a:t>3</a:t>
                </a:r>
              </a:p>
            </p:txBody>
          </p:sp>
          <p:sp>
            <p:nvSpPr>
              <p:cNvPr id="68661" name="Text Box 37"/>
              <p:cNvSpPr txBox="1">
                <a:spLocks noChangeArrowheads="1"/>
              </p:cNvSpPr>
              <p:nvPr/>
            </p:nvSpPr>
            <p:spPr bwMode="auto">
              <a:xfrm>
                <a:off x="1590" y="2592"/>
                <a:ext cx="23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sz="2400" b="1">
                    <a:solidFill>
                      <a:schemeClr val="tx2"/>
                    </a:solidFill>
                    <a:latin typeface="Courier New" panose="02070309020205020404" pitchFamily="49" charset="0"/>
                  </a:rPr>
                  <a:t>4</a:t>
                </a:r>
              </a:p>
            </p:txBody>
          </p:sp>
          <p:sp>
            <p:nvSpPr>
              <p:cNvPr id="68662" name="Text Box 38"/>
              <p:cNvSpPr txBox="1">
                <a:spLocks noChangeArrowheads="1"/>
              </p:cNvSpPr>
              <p:nvPr/>
            </p:nvSpPr>
            <p:spPr bwMode="auto">
              <a:xfrm>
                <a:off x="1590" y="3072"/>
                <a:ext cx="23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sz="2400" b="1">
                    <a:solidFill>
                      <a:schemeClr val="tx2"/>
                    </a:solidFill>
                    <a:latin typeface="Courier New" panose="02070309020205020404" pitchFamily="49" charset="0"/>
                  </a:rPr>
                  <a:t>4</a:t>
                </a:r>
              </a:p>
            </p:txBody>
          </p:sp>
        </p:grpSp>
        <p:graphicFrame>
          <p:nvGraphicFramePr>
            <p:cNvPr id="68658" name="Object 7"/>
            <p:cNvGraphicFramePr>
              <a:graphicFrameLocks noChangeAspect="1"/>
            </p:cNvGraphicFramePr>
            <p:nvPr/>
          </p:nvGraphicFramePr>
          <p:xfrm>
            <a:off x="1056" y="3374"/>
            <a:ext cx="236" cy="26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8697" name="Equation" r:id="rId5" imgW="190335" imgH="215713" progId="Equation.3">
                    <p:embed/>
                  </p:oleObj>
                </mc:Choice>
                <mc:Fallback>
                  <p:oleObj name="Equation" r:id="rId5" imgW="190335" imgH="215713" progId="Equation.3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56" y="3374"/>
                          <a:ext cx="236" cy="26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0" name="Group 40"/>
          <p:cNvGrpSpPr>
            <a:grpSpLocks/>
          </p:cNvGrpSpPr>
          <p:nvPr/>
        </p:nvGrpSpPr>
        <p:grpSpPr bwMode="auto">
          <a:xfrm>
            <a:off x="2516188" y="2571750"/>
            <a:ext cx="379412" cy="3227388"/>
            <a:chOff x="1585" y="1620"/>
            <a:chExt cx="239" cy="2033"/>
          </a:xfrm>
        </p:grpSpPr>
        <p:sp>
          <p:nvSpPr>
            <p:cNvPr id="68651" name="Text Box 41"/>
            <p:cNvSpPr txBox="1">
              <a:spLocks noChangeArrowheads="1"/>
            </p:cNvSpPr>
            <p:nvPr/>
          </p:nvSpPr>
          <p:spPr bwMode="auto">
            <a:xfrm>
              <a:off x="1585" y="1620"/>
              <a:ext cx="23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400" b="1">
                  <a:solidFill>
                    <a:schemeClr val="tx2"/>
                  </a:solidFill>
                  <a:latin typeface="Courier New" panose="02070309020205020404" pitchFamily="49" charset="0"/>
                </a:rPr>
                <a:t>3</a:t>
              </a:r>
            </a:p>
          </p:txBody>
        </p:sp>
        <p:sp>
          <p:nvSpPr>
            <p:cNvPr id="68652" name="Text Box 42"/>
            <p:cNvSpPr txBox="1">
              <a:spLocks noChangeArrowheads="1"/>
            </p:cNvSpPr>
            <p:nvPr/>
          </p:nvSpPr>
          <p:spPr bwMode="auto">
            <a:xfrm>
              <a:off x="1585" y="2100"/>
              <a:ext cx="23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400" b="1">
                  <a:solidFill>
                    <a:schemeClr val="tx2"/>
                  </a:solidFill>
                  <a:latin typeface="Courier New" panose="02070309020205020404" pitchFamily="49" charset="0"/>
                </a:rPr>
                <a:t>4</a:t>
              </a:r>
            </a:p>
          </p:txBody>
        </p:sp>
        <p:sp>
          <p:nvSpPr>
            <p:cNvPr id="68653" name="Text Box 43"/>
            <p:cNvSpPr txBox="1">
              <a:spLocks noChangeArrowheads="1"/>
            </p:cNvSpPr>
            <p:nvPr/>
          </p:nvSpPr>
          <p:spPr bwMode="auto">
            <a:xfrm>
              <a:off x="1585" y="2580"/>
              <a:ext cx="23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400" b="1">
                  <a:solidFill>
                    <a:schemeClr val="tx2"/>
                  </a:solidFill>
                  <a:latin typeface="Courier New" panose="02070309020205020404" pitchFamily="49" charset="0"/>
                </a:rPr>
                <a:t>4</a:t>
              </a:r>
            </a:p>
          </p:txBody>
        </p:sp>
        <p:sp>
          <p:nvSpPr>
            <p:cNvPr id="68654" name="Text Box 44"/>
            <p:cNvSpPr txBox="1">
              <a:spLocks noChangeArrowheads="1"/>
            </p:cNvSpPr>
            <p:nvPr/>
          </p:nvSpPr>
          <p:spPr bwMode="auto">
            <a:xfrm>
              <a:off x="1585" y="3060"/>
              <a:ext cx="23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400" b="1">
                  <a:solidFill>
                    <a:schemeClr val="tx2"/>
                  </a:solidFill>
                  <a:latin typeface="Courier New" panose="02070309020205020404" pitchFamily="49" charset="0"/>
                </a:rPr>
                <a:t>4</a:t>
              </a:r>
            </a:p>
          </p:txBody>
        </p:sp>
        <p:graphicFrame>
          <p:nvGraphicFramePr>
            <p:cNvPr id="68655" name="Object 6"/>
            <p:cNvGraphicFramePr>
              <a:graphicFrameLocks noChangeAspect="1"/>
            </p:cNvGraphicFramePr>
            <p:nvPr/>
          </p:nvGraphicFramePr>
          <p:xfrm>
            <a:off x="1589" y="3370"/>
            <a:ext cx="235" cy="28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8698" name="Equation" r:id="rId7" imgW="190500" imgH="228600" progId="Equation.3">
                    <p:embed/>
                  </p:oleObj>
                </mc:Choice>
                <mc:Fallback>
                  <p:oleObj name="Equation" r:id="rId7" imgW="190500" imgH="228600" progId="Equation.3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89" y="3370"/>
                          <a:ext cx="235" cy="28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1" name="Group 46"/>
          <p:cNvGrpSpPr>
            <a:grpSpLocks/>
          </p:cNvGrpSpPr>
          <p:nvPr/>
        </p:nvGrpSpPr>
        <p:grpSpPr bwMode="auto">
          <a:xfrm>
            <a:off x="5272088" y="2120900"/>
            <a:ext cx="366712" cy="3579813"/>
            <a:chOff x="3216" y="1296"/>
            <a:chExt cx="231" cy="2255"/>
          </a:xfrm>
        </p:grpSpPr>
        <p:sp>
          <p:nvSpPr>
            <p:cNvPr id="68640" name="Text Box 47"/>
            <p:cNvSpPr txBox="1">
              <a:spLocks noChangeArrowheads="1"/>
            </p:cNvSpPr>
            <p:nvPr/>
          </p:nvSpPr>
          <p:spPr bwMode="auto">
            <a:xfrm>
              <a:off x="3216" y="1296"/>
              <a:ext cx="23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400" b="1">
                  <a:solidFill>
                    <a:schemeClr val="tx2"/>
                  </a:solidFill>
                  <a:latin typeface="Courier New" panose="02070309020205020404" pitchFamily="49" charset="0"/>
                </a:rPr>
                <a:t>9</a:t>
              </a:r>
            </a:p>
          </p:txBody>
        </p:sp>
        <p:sp>
          <p:nvSpPr>
            <p:cNvPr id="68641" name="Text Box 48"/>
            <p:cNvSpPr txBox="1">
              <a:spLocks noChangeArrowheads="1"/>
            </p:cNvSpPr>
            <p:nvPr/>
          </p:nvSpPr>
          <p:spPr bwMode="auto">
            <a:xfrm>
              <a:off x="3216" y="1536"/>
              <a:ext cx="23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400" b="1">
                  <a:solidFill>
                    <a:schemeClr val="tx2"/>
                  </a:solidFill>
                  <a:latin typeface="Courier New" panose="02070309020205020404" pitchFamily="49" charset="0"/>
                </a:rPr>
                <a:t>9</a:t>
              </a:r>
            </a:p>
          </p:txBody>
        </p:sp>
        <p:sp>
          <p:nvSpPr>
            <p:cNvPr id="68642" name="Text Box 49"/>
            <p:cNvSpPr txBox="1">
              <a:spLocks noChangeArrowheads="1"/>
            </p:cNvSpPr>
            <p:nvPr/>
          </p:nvSpPr>
          <p:spPr bwMode="auto">
            <a:xfrm>
              <a:off x="3216" y="1776"/>
              <a:ext cx="23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400" b="1">
                  <a:solidFill>
                    <a:schemeClr val="tx2"/>
                  </a:solidFill>
                  <a:latin typeface="Courier New" panose="02070309020205020404" pitchFamily="49" charset="0"/>
                </a:rPr>
                <a:t>9</a:t>
              </a:r>
            </a:p>
          </p:txBody>
        </p:sp>
        <p:sp>
          <p:nvSpPr>
            <p:cNvPr id="68643" name="Text Box 50"/>
            <p:cNvSpPr txBox="1">
              <a:spLocks noChangeArrowheads="1"/>
            </p:cNvSpPr>
            <p:nvPr/>
          </p:nvSpPr>
          <p:spPr bwMode="auto">
            <a:xfrm>
              <a:off x="3216" y="2016"/>
              <a:ext cx="23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400" b="1">
                  <a:solidFill>
                    <a:schemeClr val="tx2"/>
                  </a:solidFill>
                  <a:latin typeface="Courier New" panose="02070309020205020404" pitchFamily="49" charset="0"/>
                </a:rPr>
                <a:t>9</a:t>
              </a:r>
            </a:p>
          </p:txBody>
        </p:sp>
        <p:sp>
          <p:nvSpPr>
            <p:cNvPr id="68644" name="Text Box 51"/>
            <p:cNvSpPr txBox="1">
              <a:spLocks noChangeArrowheads="1"/>
            </p:cNvSpPr>
            <p:nvPr/>
          </p:nvSpPr>
          <p:spPr bwMode="auto">
            <a:xfrm>
              <a:off x="3216" y="2256"/>
              <a:ext cx="23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400" b="1">
                  <a:solidFill>
                    <a:schemeClr val="tx2"/>
                  </a:solidFill>
                  <a:latin typeface="Courier New" panose="02070309020205020404" pitchFamily="49" charset="0"/>
                </a:rPr>
                <a:t>9</a:t>
              </a:r>
            </a:p>
          </p:txBody>
        </p:sp>
        <p:sp>
          <p:nvSpPr>
            <p:cNvPr id="68645" name="Text Box 52"/>
            <p:cNvSpPr txBox="1">
              <a:spLocks noChangeArrowheads="1"/>
            </p:cNvSpPr>
            <p:nvPr/>
          </p:nvSpPr>
          <p:spPr bwMode="auto">
            <a:xfrm>
              <a:off x="3216" y="2496"/>
              <a:ext cx="23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400" b="1">
                  <a:solidFill>
                    <a:schemeClr val="tx2"/>
                  </a:solidFill>
                  <a:latin typeface="Courier New" panose="02070309020205020404" pitchFamily="49" charset="0"/>
                </a:rPr>
                <a:t>9</a:t>
              </a:r>
            </a:p>
          </p:txBody>
        </p:sp>
        <p:sp>
          <p:nvSpPr>
            <p:cNvPr id="68646" name="Text Box 53"/>
            <p:cNvSpPr txBox="1">
              <a:spLocks noChangeArrowheads="1"/>
            </p:cNvSpPr>
            <p:nvPr/>
          </p:nvSpPr>
          <p:spPr bwMode="auto">
            <a:xfrm>
              <a:off x="3216" y="2736"/>
              <a:ext cx="23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400" b="1">
                  <a:solidFill>
                    <a:schemeClr val="tx2"/>
                  </a:solidFill>
                  <a:latin typeface="Courier New" panose="02070309020205020404" pitchFamily="49" charset="0"/>
                </a:rPr>
                <a:t>9</a:t>
              </a:r>
            </a:p>
          </p:txBody>
        </p:sp>
        <p:sp>
          <p:nvSpPr>
            <p:cNvPr id="68647" name="Text Box 54"/>
            <p:cNvSpPr txBox="1">
              <a:spLocks noChangeArrowheads="1"/>
            </p:cNvSpPr>
            <p:nvPr/>
          </p:nvSpPr>
          <p:spPr bwMode="auto">
            <a:xfrm>
              <a:off x="3216" y="2976"/>
              <a:ext cx="23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400" b="1">
                  <a:solidFill>
                    <a:schemeClr val="tx2"/>
                  </a:solidFill>
                  <a:latin typeface="Courier New" panose="02070309020205020404" pitchFamily="49" charset="0"/>
                </a:rPr>
                <a:t>9</a:t>
              </a:r>
            </a:p>
          </p:txBody>
        </p:sp>
        <p:grpSp>
          <p:nvGrpSpPr>
            <p:cNvPr id="68648" name="Group 55"/>
            <p:cNvGrpSpPr>
              <a:grpSpLocks/>
            </p:cNvGrpSpPr>
            <p:nvPr/>
          </p:nvGrpSpPr>
          <p:grpSpPr bwMode="auto">
            <a:xfrm>
              <a:off x="3278" y="3288"/>
              <a:ext cx="131" cy="263"/>
              <a:chOff x="3465" y="3614"/>
              <a:chExt cx="131" cy="263"/>
            </a:xfrm>
          </p:grpSpPr>
          <p:sp>
            <p:nvSpPr>
              <p:cNvPr id="68649" name="Rectangle 56"/>
              <p:cNvSpPr>
                <a:spLocks noChangeArrowheads="1"/>
              </p:cNvSpPr>
              <p:nvPr/>
            </p:nvSpPr>
            <p:spPr bwMode="auto">
              <a:xfrm>
                <a:off x="3465" y="3647"/>
                <a:ext cx="85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sz="2400" i="1">
                    <a:solidFill>
                      <a:srgbClr val="000000"/>
                    </a:solidFill>
                  </a:rPr>
                  <a:t>x</a:t>
                </a:r>
                <a:endParaRPr lang="en-US" sz="2400"/>
              </a:p>
            </p:txBody>
          </p:sp>
          <p:sp>
            <p:nvSpPr>
              <p:cNvPr id="68650" name="Rectangle 57"/>
              <p:cNvSpPr>
                <a:spLocks noChangeArrowheads="1"/>
              </p:cNvSpPr>
              <p:nvPr/>
            </p:nvSpPr>
            <p:spPr bwMode="auto">
              <a:xfrm>
                <a:off x="3549" y="3614"/>
                <a:ext cx="47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sz="2400">
                    <a:solidFill>
                      <a:srgbClr val="000000"/>
                    </a:solidFill>
                    <a:latin typeface="Symbol" panose="05050102010706020507" pitchFamily="18" charset="2"/>
                  </a:rPr>
                  <a:t>¢</a:t>
                </a:r>
                <a:endParaRPr lang="en-US" sz="2400"/>
              </a:p>
            </p:txBody>
          </p:sp>
        </p:grpSp>
      </p:grpSp>
      <p:grpSp>
        <p:nvGrpSpPr>
          <p:cNvPr id="13" name="Group 58"/>
          <p:cNvGrpSpPr>
            <a:grpSpLocks/>
          </p:cNvGrpSpPr>
          <p:nvPr/>
        </p:nvGrpSpPr>
        <p:grpSpPr bwMode="auto">
          <a:xfrm>
            <a:off x="6245225" y="2120900"/>
            <a:ext cx="385763" cy="3594100"/>
            <a:chOff x="3829" y="1296"/>
            <a:chExt cx="243" cy="2264"/>
          </a:xfrm>
        </p:grpSpPr>
        <p:sp>
          <p:nvSpPr>
            <p:cNvPr id="68632" name="Text Box 59"/>
            <p:cNvSpPr txBox="1">
              <a:spLocks noChangeArrowheads="1"/>
            </p:cNvSpPr>
            <p:nvPr/>
          </p:nvSpPr>
          <p:spPr bwMode="auto">
            <a:xfrm>
              <a:off x="3841" y="1296"/>
              <a:ext cx="23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400" b="1">
                  <a:solidFill>
                    <a:schemeClr val="tx2"/>
                  </a:solidFill>
                  <a:latin typeface="Courier New" panose="02070309020205020404" pitchFamily="49" charset="0"/>
                </a:rPr>
                <a:t>9</a:t>
              </a:r>
            </a:p>
          </p:txBody>
        </p:sp>
        <p:sp>
          <p:nvSpPr>
            <p:cNvPr id="68633" name="Text Box 60"/>
            <p:cNvSpPr txBox="1">
              <a:spLocks noChangeArrowheads="1"/>
            </p:cNvSpPr>
            <p:nvPr/>
          </p:nvSpPr>
          <p:spPr bwMode="auto">
            <a:xfrm>
              <a:off x="3841" y="1776"/>
              <a:ext cx="23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400" b="1">
                  <a:solidFill>
                    <a:schemeClr val="tx2"/>
                  </a:solidFill>
                  <a:latin typeface="Courier New" panose="02070309020205020404" pitchFamily="49" charset="0"/>
                </a:rPr>
                <a:t>9</a:t>
              </a:r>
            </a:p>
          </p:txBody>
        </p:sp>
        <p:sp>
          <p:nvSpPr>
            <p:cNvPr id="68634" name="Text Box 61"/>
            <p:cNvSpPr txBox="1">
              <a:spLocks noChangeArrowheads="1"/>
            </p:cNvSpPr>
            <p:nvPr/>
          </p:nvSpPr>
          <p:spPr bwMode="auto">
            <a:xfrm>
              <a:off x="3841" y="2256"/>
              <a:ext cx="23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400" b="1">
                  <a:solidFill>
                    <a:schemeClr val="tx2"/>
                  </a:solidFill>
                  <a:latin typeface="Courier New" panose="02070309020205020404" pitchFamily="49" charset="0"/>
                </a:rPr>
                <a:t>9</a:t>
              </a:r>
            </a:p>
          </p:txBody>
        </p:sp>
        <p:sp>
          <p:nvSpPr>
            <p:cNvPr id="68635" name="Text Box 62"/>
            <p:cNvSpPr txBox="1">
              <a:spLocks noChangeArrowheads="1"/>
            </p:cNvSpPr>
            <p:nvPr/>
          </p:nvSpPr>
          <p:spPr bwMode="auto">
            <a:xfrm>
              <a:off x="3841" y="2736"/>
              <a:ext cx="23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400" b="1">
                  <a:solidFill>
                    <a:schemeClr val="tx2"/>
                  </a:solidFill>
                  <a:latin typeface="Courier New" panose="02070309020205020404" pitchFamily="49" charset="0"/>
                </a:rPr>
                <a:t>9</a:t>
              </a:r>
            </a:p>
          </p:txBody>
        </p:sp>
        <p:grpSp>
          <p:nvGrpSpPr>
            <p:cNvPr id="68636" name="Group 63"/>
            <p:cNvGrpSpPr>
              <a:grpSpLocks/>
            </p:cNvGrpSpPr>
            <p:nvPr/>
          </p:nvGrpSpPr>
          <p:grpSpPr bwMode="auto">
            <a:xfrm>
              <a:off x="3829" y="3277"/>
              <a:ext cx="156" cy="283"/>
              <a:chOff x="4016" y="3613"/>
              <a:chExt cx="156" cy="283"/>
            </a:xfrm>
          </p:grpSpPr>
          <p:sp>
            <p:nvSpPr>
              <p:cNvPr id="68637" name="Rectangle 64"/>
              <p:cNvSpPr>
                <a:spLocks noChangeArrowheads="1"/>
              </p:cNvSpPr>
              <p:nvPr/>
            </p:nvSpPr>
            <p:spPr bwMode="auto">
              <a:xfrm>
                <a:off x="4104" y="3762"/>
                <a:ext cx="68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sz="1400" i="1">
                    <a:solidFill>
                      <a:srgbClr val="000000"/>
                    </a:solidFill>
                  </a:rPr>
                  <a:t>E</a:t>
                </a:r>
                <a:endParaRPr lang="en-US" sz="2400"/>
              </a:p>
            </p:txBody>
          </p:sp>
          <p:sp>
            <p:nvSpPr>
              <p:cNvPr id="68638" name="Rectangle 65"/>
              <p:cNvSpPr>
                <a:spLocks noChangeArrowheads="1"/>
              </p:cNvSpPr>
              <p:nvPr/>
            </p:nvSpPr>
            <p:spPr bwMode="auto">
              <a:xfrm>
                <a:off x="4016" y="3646"/>
                <a:ext cx="85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sz="2400" i="1">
                    <a:solidFill>
                      <a:srgbClr val="000000"/>
                    </a:solidFill>
                  </a:rPr>
                  <a:t>x</a:t>
                </a:r>
                <a:endParaRPr lang="en-US" sz="2400"/>
              </a:p>
            </p:txBody>
          </p:sp>
          <p:sp>
            <p:nvSpPr>
              <p:cNvPr id="68639" name="Rectangle 66"/>
              <p:cNvSpPr>
                <a:spLocks noChangeArrowheads="1"/>
              </p:cNvSpPr>
              <p:nvPr/>
            </p:nvSpPr>
            <p:spPr bwMode="auto">
              <a:xfrm>
                <a:off x="4102" y="3613"/>
                <a:ext cx="47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sz="2400">
                    <a:solidFill>
                      <a:srgbClr val="000000"/>
                    </a:solidFill>
                    <a:latin typeface="Symbol" panose="05050102010706020507" pitchFamily="18" charset="2"/>
                  </a:rPr>
                  <a:t>¢</a:t>
                </a:r>
                <a:endParaRPr lang="en-US" sz="2400"/>
              </a:p>
            </p:txBody>
          </p:sp>
        </p:grpSp>
      </p:grpSp>
      <p:grpSp>
        <p:nvGrpSpPr>
          <p:cNvPr id="15" name="Group 67"/>
          <p:cNvGrpSpPr>
            <a:grpSpLocks/>
          </p:cNvGrpSpPr>
          <p:nvPr/>
        </p:nvGrpSpPr>
        <p:grpSpPr bwMode="auto">
          <a:xfrm>
            <a:off x="7024688" y="2501900"/>
            <a:ext cx="366712" cy="3213100"/>
            <a:chOff x="4369" y="1536"/>
            <a:chExt cx="231" cy="2024"/>
          </a:xfrm>
        </p:grpSpPr>
        <p:sp>
          <p:nvSpPr>
            <p:cNvPr id="68624" name="Text Box 68"/>
            <p:cNvSpPr txBox="1">
              <a:spLocks noChangeArrowheads="1"/>
            </p:cNvSpPr>
            <p:nvPr/>
          </p:nvSpPr>
          <p:spPr bwMode="auto">
            <a:xfrm>
              <a:off x="4369" y="1536"/>
              <a:ext cx="23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400" b="1">
                  <a:solidFill>
                    <a:schemeClr val="tx2"/>
                  </a:solidFill>
                  <a:latin typeface="Courier New" panose="02070309020205020404" pitchFamily="49" charset="0"/>
                </a:rPr>
                <a:t>9</a:t>
              </a:r>
            </a:p>
          </p:txBody>
        </p:sp>
        <p:sp>
          <p:nvSpPr>
            <p:cNvPr id="68625" name="Text Box 69"/>
            <p:cNvSpPr txBox="1">
              <a:spLocks noChangeArrowheads="1"/>
            </p:cNvSpPr>
            <p:nvPr/>
          </p:nvSpPr>
          <p:spPr bwMode="auto">
            <a:xfrm>
              <a:off x="4369" y="2016"/>
              <a:ext cx="23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400" b="1">
                  <a:solidFill>
                    <a:schemeClr val="tx2"/>
                  </a:solidFill>
                  <a:latin typeface="Courier New" panose="02070309020205020404" pitchFamily="49" charset="0"/>
                </a:rPr>
                <a:t>9</a:t>
              </a:r>
            </a:p>
          </p:txBody>
        </p:sp>
        <p:sp>
          <p:nvSpPr>
            <p:cNvPr id="68626" name="Text Box 70"/>
            <p:cNvSpPr txBox="1">
              <a:spLocks noChangeArrowheads="1"/>
            </p:cNvSpPr>
            <p:nvPr/>
          </p:nvSpPr>
          <p:spPr bwMode="auto">
            <a:xfrm>
              <a:off x="4369" y="2496"/>
              <a:ext cx="23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400" b="1">
                  <a:solidFill>
                    <a:schemeClr val="tx2"/>
                  </a:solidFill>
                  <a:latin typeface="Courier New" panose="02070309020205020404" pitchFamily="49" charset="0"/>
                </a:rPr>
                <a:t>9</a:t>
              </a:r>
            </a:p>
          </p:txBody>
        </p:sp>
        <p:sp>
          <p:nvSpPr>
            <p:cNvPr id="68627" name="Text Box 71"/>
            <p:cNvSpPr txBox="1">
              <a:spLocks noChangeArrowheads="1"/>
            </p:cNvSpPr>
            <p:nvPr/>
          </p:nvSpPr>
          <p:spPr bwMode="auto">
            <a:xfrm>
              <a:off x="4369" y="2976"/>
              <a:ext cx="23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400" b="1">
                  <a:solidFill>
                    <a:schemeClr val="tx2"/>
                  </a:solidFill>
                  <a:latin typeface="Courier New" panose="02070309020205020404" pitchFamily="49" charset="0"/>
                </a:rPr>
                <a:t>9</a:t>
              </a:r>
            </a:p>
          </p:txBody>
        </p:sp>
        <p:grpSp>
          <p:nvGrpSpPr>
            <p:cNvPr id="68628" name="Group 72"/>
            <p:cNvGrpSpPr>
              <a:grpSpLocks/>
            </p:cNvGrpSpPr>
            <p:nvPr/>
          </p:nvGrpSpPr>
          <p:grpSpPr bwMode="auto">
            <a:xfrm>
              <a:off x="4405" y="3276"/>
              <a:ext cx="162" cy="284"/>
              <a:chOff x="4592" y="3604"/>
              <a:chExt cx="162" cy="284"/>
            </a:xfrm>
          </p:grpSpPr>
          <p:sp>
            <p:nvSpPr>
              <p:cNvPr id="68629" name="Rectangle 73"/>
              <p:cNvSpPr>
                <a:spLocks noChangeArrowheads="1"/>
              </p:cNvSpPr>
              <p:nvPr/>
            </p:nvSpPr>
            <p:spPr bwMode="auto">
              <a:xfrm>
                <a:off x="4673" y="3754"/>
                <a:ext cx="81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sz="1400" i="1">
                    <a:solidFill>
                      <a:srgbClr val="000000"/>
                    </a:solidFill>
                  </a:rPr>
                  <a:t>O</a:t>
                </a:r>
                <a:endParaRPr lang="en-US" sz="2400"/>
              </a:p>
            </p:txBody>
          </p:sp>
          <p:sp>
            <p:nvSpPr>
              <p:cNvPr id="68630" name="Rectangle 74"/>
              <p:cNvSpPr>
                <a:spLocks noChangeArrowheads="1"/>
              </p:cNvSpPr>
              <p:nvPr/>
            </p:nvSpPr>
            <p:spPr bwMode="auto">
              <a:xfrm>
                <a:off x="4592" y="3636"/>
                <a:ext cx="85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sz="2400" i="1">
                    <a:solidFill>
                      <a:srgbClr val="000000"/>
                    </a:solidFill>
                  </a:rPr>
                  <a:t>x</a:t>
                </a:r>
                <a:endParaRPr lang="en-US" sz="2400"/>
              </a:p>
            </p:txBody>
          </p:sp>
          <p:sp>
            <p:nvSpPr>
              <p:cNvPr id="68631" name="Rectangle 75"/>
              <p:cNvSpPr>
                <a:spLocks noChangeArrowheads="1"/>
              </p:cNvSpPr>
              <p:nvPr/>
            </p:nvSpPr>
            <p:spPr bwMode="auto">
              <a:xfrm>
                <a:off x="4677" y="3604"/>
                <a:ext cx="47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sz="2400">
                    <a:solidFill>
                      <a:srgbClr val="000000"/>
                    </a:solidFill>
                    <a:latin typeface="Symbol" panose="05050102010706020507" pitchFamily="18" charset="2"/>
                  </a:rPr>
                  <a:t>¢</a:t>
                </a:r>
                <a:endParaRPr lang="en-US" sz="2400"/>
              </a:p>
            </p:txBody>
          </p:sp>
        </p:grpSp>
      </p:grpSp>
      <p:graphicFrame>
        <p:nvGraphicFramePr>
          <p:cNvPr id="204876" name="Object 2"/>
          <p:cNvGraphicFramePr>
            <a:graphicFrameLocks noChangeAspect="1"/>
          </p:cNvGraphicFramePr>
          <p:nvPr/>
        </p:nvGraphicFramePr>
        <p:xfrm>
          <a:off x="3144838" y="3452813"/>
          <a:ext cx="1046162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99" name="Equation" r:id="rId9" imgW="533169" imgH="253890" progId="Equation.3">
                  <p:embed/>
                </p:oleObj>
              </mc:Choice>
              <mc:Fallback>
                <p:oleObj name="Equation" r:id="rId9" imgW="533169" imgH="25389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4838" y="3452813"/>
                        <a:ext cx="1046162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77" name="Object 3"/>
          <p:cNvGraphicFramePr>
            <a:graphicFrameLocks noChangeAspect="1"/>
          </p:cNvGraphicFramePr>
          <p:nvPr/>
        </p:nvGraphicFramePr>
        <p:xfrm>
          <a:off x="3149600" y="3924300"/>
          <a:ext cx="10414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700" name="Equation" r:id="rId11" imgW="533169" imgH="253890" progId="Equation.3">
                  <p:embed/>
                </p:oleObj>
              </mc:Choice>
              <mc:Fallback>
                <p:oleObj name="Equation" r:id="rId11" imgW="533169" imgH="25389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9600" y="3924300"/>
                        <a:ext cx="1041400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78" name="Object 4"/>
          <p:cNvGraphicFramePr>
            <a:graphicFrameLocks noChangeAspect="1"/>
          </p:cNvGraphicFramePr>
          <p:nvPr/>
        </p:nvGraphicFramePr>
        <p:xfrm>
          <a:off x="7704138" y="3452813"/>
          <a:ext cx="1071562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701" name="Equation" r:id="rId13" imgW="545626" imgH="253780" progId="Equation.3">
                  <p:embed/>
                </p:oleObj>
              </mc:Choice>
              <mc:Fallback>
                <p:oleObj name="Equation" r:id="rId13" imgW="545626" imgH="2537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04138" y="3452813"/>
                        <a:ext cx="1071562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79" name="Object 5"/>
          <p:cNvGraphicFramePr>
            <a:graphicFrameLocks noChangeAspect="1"/>
          </p:cNvGraphicFramePr>
          <p:nvPr/>
        </p:nvGraphicFramePr>
        <p:xfrm>
          <a:off x="7708900" y="3924300"/>
          <a:ext cx="10668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702" name="Equation" r:id="rId15" imgW="545626" imgH="253780" progId="Equation.3">
                  <p:embed/>
                </p:oleObj>
              </mc:Choice>
              <mc:Fallback>
                <p:oleObj name="Equation" r:id="rId15" imgW="545626" imgH="2537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08900" y="3924300"/>
                        <a:ext cx="1066800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8623" name="Rectangle 80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  <a:noFill/>
        </p:spPr>
        <p:txBody>
          <a:bodyPr/>
          <a:lstStyle/>
          <a:p>
            <a:r>
              <a:rPr lang="en-US" smtClean="0">
                <a:ea typeface="ＭＳ Ｐゴシック" panose="020B0600070205080204" pitchFamily="34" charset="-128"/>
              </a:rPr>
              <a:t>Lemma 3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48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48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048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048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048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048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8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048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048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anose="020B0600070205080204" pitchFamily="34" charset="-128"/>
              </a:rPr>
              <a:t>Merge Network</a:t>
            </a:r>
          </a:p>
        </p:txBody>
      </p:sp>
      <p:graphicFrame>
        <p:nvGraphicFramePr>
          <p:cNvPr id="205827" name="Object 2"/>
          <p:cNvGraphicFramePr>
            <a:graphicFrameLocks noChangeAspect="1"/>
          </p:cNvGraphicFramePr>
          <p:nvPr/>
        </p:nvGraphicFramePr>
        <p:xfrm>
          <a:off x="1865313" y="2163763"/>
          <a:ext cx="322262" cy="452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752" name="Equation" r:id="rId3" imgW="165028" imgH="228501" progId="Equation.3">
                  <p:embed/>
                </p:oleObj>
              </mc:Choice>
              <mc:Fallback>
                <p:oleObj name="Equation" r:id="rId3" imgW="165028" imgH="228501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65313" y="2163763"/>
                        <a:ext cx="322262" cy="452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828" name="Object 3"/>
          <p:cNvGraphicFramePr>
            <a:graphicFrameLocks noChangeAspect="1"/>
          </p:cNvGraphicFramePr>
          <p:nvPr/>
        </p:nvGraphicFramePr>
        <p:xfrm>
          <a:off x="1865313" y="2590800"/>
          <a:ext cx="296862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753" name="Equation" r:id="rId5" imgW="152268" imgH="215713" progId="Equation.3">
                  <p:embed/>
                </p:oleObj>
              </mc:Choice>
              <mc:Fallback>
                <p:oleObj name="Equation" r:id="rId5" imgW="152268" imgH="215713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65313" y="2590800"/>
                        <a:ext cx="296862" cy="423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829" name="Object 4"/>
          <p:cNvGraphicFramePr>
            <a:graphicFrameLocks noChangeAspect="1"/>
          </p:cNvGraphicFramePr>
          <p:nvPr/>
        </p:nvGraphicFramePr>
        <p:xfrm>
          <a:off x="1865313" y="3035300"/>
          <a:ext cx="322262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754" name="Equation" r:id="rId7" imgW="164885" imgH="215619" progId="Equation.3">
                  <p:embed/>
                </p:oleObj>
              </mc:Choice>
              <mc:Fallback>
                <p:oleObj name="Equation" r:id="rId7" imgW="164885" imgH="215619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65313" y="3035300"/>
                        <a:ext cx="322262" cy="423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830" name="Object 5"/>
          <p:cNvGraphicFramePr>
            <a:graphicFrameLocks noChangeAspect="1"/>
          </p:cNvGraphicFramePr>
          <p:nvPr/>
        </p:nvGraphicFramePr>
        <p:xfrm>
          <a:off x="1865313" y="3509963"/>
          <a:ext cx="322262" cy="452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755" name="Equation" r:id="rId9" imgW="165028" imgH="228501" progId="Equation.3">
                  <p:embed/>
                </p:oleObj>
              </mc:Choice>
              <mc:Fallback>
                <p:oleObj name="Equation" r:id="rId9" imgW="165028" imgH="228501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65313" y="3509963"/>
                        <a:ext cx="322262" cy="452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831" name="Object 6"/>
          <p:cNvGraphicFramePr>
            <a:graphicFrameLocks noChangeAspect="1"/>
          </p:cNvGraphicFramePr>
          <p:nvPr/>
        </p:nvGraphicFramePr>
        <p:xfrm>
          <a:off x="1905000" y="4297363"/>
          <a:ext cx="322263" cy="452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756" name="Equation" r:id="rId11" imgW="165028" imgH="228501" progId="Equation.3">
                  <p:embed/>
                </p:oleObj>
              </mc:Choice>
              <mc:Fallback>
                <p:oleObj name="Equation" r:id="rId11" imgW="165028" imgH="228501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4297363"/>
                        <a:ext cx="322263" cy="452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832" name="Object 7"/>
          <p:cNvGraphicFramePr>
            <a:graphicFrameLocks noChangeAspect="1"/>
          </p:cNvGraphicFramePr>
          <p:nvPr/>
        </p:nvGraphicFramePr>
        <p:xfrm>
          <a:off x="1892300" y="4724400"/>
          <a:ext cx="322263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757" name="Equation" r:id="rId13" imgW="164885" imgH="215619" progId="Equation.3">
                  <p:embed/>
                </p:oleObj>
              </mc:Choice>
              <mc:Fallback>
                <p:oleObj name="Equation" r:id="rId13" imgW="164885" imgH="215619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92300" y="4724400"/>
                        <a:ext cx="322263" cy="423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833" name="Object 8"/>
          <p:cNvGraphicFramePr>
            <a:graphicFrameLocks noChangeAspect="1"/>
          </p:cNvGraphicFramePr>
          <p:nvPr/>
        </p:nvGraphicFramePr>
        <p:xfrm>
          <a:off x="1905000" y="5168900"/>
          <a:ext cx="322263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758" name="Equation" r:id="rId15" imgW="164885" imgH="215619" progId="Equation.3">
                  <p:embed/>
                </p:oleObj>
              </mc:Choice>
              <mc:Fallback>
                <p:oleObj name="Equation" r:id="rId15" imgW="164885" imgH="215619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5168900"/>
                        <a:ext cx="322263" cy="423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834" name="Object 9"/>
          <p:cNvGraphicFramePr>
            <a:graphicFrameLocks noChangeAspect="1"/>
          </p:cNvGraphicFramePr>
          <p:nvPr/>
        </p:nvGraphicFramePr>
        <p:xfrm>
          <a:off x="1905000" y="5643563"/>
          <a:ext cx="322263" cy="452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759" name="Equation" r:id="rId17" imgW="165028" imgH="228501" progId="Equation.3">
                  <p:embed/>
                </p:oleObj>
              </mc:Choice>
              <mc:Fallback>
                <p:oleObj name="Equation" r:id="rId17" imgW="165028" imgH="228501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5643563"/>
                        <a:ext cx="322263" cy="452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620713" y="2286000"/>
            <a:ext cx="1208087" cy="1676400"/>
            <a:chOff x="391" y="1440"/>
            <a:chExt cx="761" cy="1056"/>
          </a:xfrm>
        </p:grpSpPr>
        <p:sp>
          <p:nvSpPr>
            <p:cNvPr id="69734" name="AutoShape 12"/>
            <p:cNvSpPr>
              <a:spLocks/>
            </p:cNvSpPr>
            <p:nvPr/>
          </p:nvSpPr>
          <p:spPr bwMode="auto">
            <a:xfrm flipH="1">
              <a:off x="864" y="1440"/>
              <a:ext cx="288" cy="1056"/>
            </a:xfrm>
            <a:prstGeom prst="rightBrace">
              <a:avLst>
                <a:gd name="adj1" fmla="val 30556"/>
                <a:gd name="adj2" fmla="val 50000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sz="2400"/>
            </a:p>
          </p:txBody>
        </p:sp>
        <p:sp>
          <p:nvSpPr>
            <p:cNvPr id="69735" name="Text Box 13"/>
            <p:cNvSpPr txBox="1">
              <a:spLocks noChangeArrowheads="1"/>
            </p:cNvSpPr>
            <p:nvPr/>
          </p:nvSpPr>
          <p:spPr bwMode="auto">
            <a:xfrm flipH="1">
              <a:off x="391" y="1776"/>
              <a:ext cx="42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400" u="sng">
                  <a:solidFill>
                    <a:schemeClr val="tx2"/>
                  </a:solidFill>
                </a:rPr>
                <a:t>step</a:t>
              </a:r>
              <a:endParaRPr lang="en-US" sz="2400" u="sng">
                <a:solidFill>
                  <a:srgbClr val="006600"/>
                </a:solidFill>
              </a:endParaRPr>
            </a:p>
          </p:txBody>
        </p:sp>
      </p:grp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620713" y="4373563"/>
            <a:ext cx="1208087" cy="1676400"/>
            <a:chOff x="391" y="2755"/>
            <a:chExt cx="761" cy="1056"/>
          </a:xfrm>
        </p:grpSpPr>
        <p:sp>
          <p:nvSpPr>
            <p:cNvPr id="69732" name="AutoShape 15"/>
            <p:cNvSpPr>
              <a:spLocks/>
            </p:cNvSpPr>
            <p:nvPr/>
          </p:nvSpPr>
          <p:spPr bwMode="auto">
            <a:xfrm flipH="1">
              <a:off x="864" y="2755"/>
              <a:ext cx="288" cy="1056"/>
            </a:xfrm>
            <a:prstGeom prst="rightBrace">
              <a:avLst>
                <a:gd name="adj1" fmla="val 30556"/>
                <a:gd name="adj2" fmla="val 50000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sz="2400"/>
            </a:p>
          </p:txBody>
        </p:sp>
        <p:sp>
          <p:nvSpPr>
            <p:cNvPr id="69733" name="Text Box 16"/>
            <p:cNvSpPr txBox="1">
              <a:spLocks noChangeArrowheads="1"/>
            </p:cNvSpPr>
            <p:nvPr/>
          </p:nvSpPr>
          <p:spPr bwMode="auto">
            <a:xfrm flipH="1">
              <a:off x="391" y="3091"/>
              <a:ext cx="42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400" u="sng">
                  <a:solidFill>
                    <a:schemeClr val="tx2"/>
                  </a:solidFill>
                </a:rPr>
                <a:t>step</a:t>
              </a:r>
              <a:endParaRPr lang="en-US" sz="2400" u="sng">
                <a:solidFill>
                  <a:srgbClr val="006600"/>
                </a:solidFill>
              </a:endParaRPr>
            </a:p>
          </p:txBody>
        </p:sp>
      </p:grp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3276600" y="2133600"/>
            <a:ext cx="2286000" cy="3962400"/>
            <a:chOff x="2064" y="1344"/>
            <a:chExt cx="1440" cy="2496"/>
          </a:xfrm>
        </p:grpSpPr>
        <p:sp>
          <p:nvSpPr>
            <p:cNvPr id="205842" name="Rectangle 18"/>
            <p:cNvSpPr>
              <a:spLocks noChangeArrowheads="1"/>
            </p:cNvSpPr>
            <p:nvPr/>
          </p:nvSpPr>
          <p:spPr bwMode="auto">
            <a:xfrm>
              <a:off x="2256" y="1344"/>
              <a:ext cx="1048" cy="1152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tint val="3372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189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ea typeface="ＭＳ Ｐゴシック" charset="-128"/>
              </a:endParaRPr>
            </a:p>
          </p:txBody>
        </p:sp>
        <p:sp>
          <p:nvSpPr>
            <p:cNvPr id="69713" name="Oval 19"/>
            <p:cNvSpPr>
              <a:spLocks noChangeArrowheads="1"/>
            </p:cNvSpPr>
            <p:nvPr/>
          </p:nvSpPr>
          <p:spPr bwMode="auto">
            <a:xfrm>
              <a:off x="2352" y="1632"/>
              <a:ext cx="816" cy="576"/>
            </a:xfrm>
            <a:prstGeom prst="ellipse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2000"/>
                <a:t>Merge[4]</a:t>
              </a:r>
              <a:endParaRPr lang="en-US" sz="2400"/>
            </a:p>
          </p:txBody>
        </p:sp>
        <p:sp>
          <p:nvSpPr>
            <p:cNvPr id="205844" name="Rectangle 20"/>
            <p:cNvSpPr>
              <a:spLocks noChangeArrowheads="1"/>
            </p:cNvSpPr>
            <p:nvPr/>
          </p:nvSpPr>
          <p:spPr bwMode="auto">
            <a:xfrm>
              <a:off x="2248" y="2688"/>
              <a:ext cx="1048" cy="1152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tint val="3372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189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ea typeface="ＭＳ Ｐゴシック" charset="-128"/>
              </a:endParaRPr>
            </a:p>
          </p:txBody>
        </p:sp>
        <p:sp>
          <p:nvSpPr>
            <p:cNvPr id="69715" name="Line 21"/>
            <p:cNvSpPr>
              <a:spLocks noChangeShapeType="1"/>
            </p:cNvSpPr>
            <p:nvPr/>
          </p:nvSpPr>
          <p:spPr bwMode="auto">
            <a:xfrm>
              <a:off x="2064" y="1488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716" name="Line 22"/>
            <p:cNvSpPr>
              <a:spLocks noChangeShapeType="1"/>
            </p:cNvSpPr>
            <p:nvPr/>
          </p:nvSpPr>
          <p:spPr bwMode="auto">
            <a:xfrm>
              <a:off x="2064" y="1776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717" name="Line 23"/>
            <p:cNvSpPr>
              <a:spLocks noChangeShapeType="1"/>
            </p:cNvSpPr>
            <p:nvPr/>
          </p:nvSpPr>
          <p:spPr bwMode="auto">
            <a:xfrm>
              <a:off x="2064" y="2064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718" name="Line 24"/>
            <p:cNvSpPr>
              <a:spLocks noChangeShapeType="1"/>
            </p:cNvSpPr>
            <p:nvPr/>
          </p:nvSpPr>
          <p:spPr bwMode="auto">
            <a:xfrm>
              <a:off x="2064" y="2352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719" name="Line 25"/>
            <p:cNvSpPr>
              <a:spLocks noChangeShapeType="1"/>
            </p:cNvSpPr>
            <p:nvPr/>
          </p:nvSpPr>
          <p:spPr bwMode="auto">
            <a:xfrm>
              <a:off x="2064" y="2880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720" name="Line 26"/>
            <p:cNvSpPr>
              <a:spLocks noChangeShapeType="1"/>
            </p:cNvSpPr>
            <p:nvPr/>
          </p:nvSpPr>
          <p:spPr bwMode="auto">
            <a:xfrm>
              <a:off x="2064" y="3168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721" name="Line 27"/>
            <p:cNvSpPr>
              <a:spLocks noChangeShapeType="1"/>
            </p:cNvSpPr>
            <p:nvPr/>
          </p:nvSpPr>
          <p:spPr bwMode="auto">
            <a:xfrm>
              <a:off x="2064" y="3456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722" name="Line 28"/>
            <p:cNvSpPr>
              <a:spLocks noChangeShapeType="1"/>
            </p:cNvSpPr>
            <p:nvPr/>
          </p:nvSpPr>
          <p:spPr bwMode="auto">
            <a:xfrm>
              <a:off x="2064" y="3744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723" name="Line 29"/>
            <p:cNvSpPr>
              <a:spLocks noChangeShapeType="1"/>
            </p:cNvSpPr>
            <p:nvPr/>
          </p:nvSpPr>
          <p:spPr bwMode="auto">
            <a:xfrm>
              <a:off x="3312" y="1488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724" name="Line 30"/>
            <p:cNvSpPr>
              <a:spLocks noChangeShapeType="1"/>
            </p:cNvSpPr>
            <p:nvPr/>
          </p:nvSpPr>
          <p:spPr bwMode="auto">
            <a:xfrm>
              <a:off x="3312" y="1776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725" name="Line 31"/>
            <p:cNvSpPr>
              <a:spLocks noChangeShapeType="1"/>
            </p:cNvSpPr>
            <p:nvPr/>
          </p:nvSpPr>
          <p:spPr bwMode="auto">
            <a:xfrm>
              <a:off x="3312" y="2064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726" name="Line 32"/>
            <p:cNvSpPr>
              <a:spLocks noChangeShapeType="1"/>
            </p:cNvSpPr>
            <p:nvPr/>
          </p:nvSpPr>
          <p:spPr bwMode="auto">
            <a:xfrm>
              <a:off x="3312" y="2352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727" name="Line 33"/>
            <p:cNvSpPr>
              <a:spLocks noChangeShapeType="1"/>
            </p:cNvSpPr>
            <p:nvPr/>
          </p:nvSpPr>
          <p:spPr bwMode="auto">
            <a:xfrm>
              <a:off x="3312" y="2880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728" name="Line 34"/>
            <p:cNvSpPr>
              <a:spLocks noChangeShapeType="1"/>
            </p:cNvSpPr>
            <p:nvPr/>
          </p:nvSpPr>
          <p:spPr bwMode="auto">
            <a:xfrm>
              <a:off x="3312" y="3168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729" name="Line 35"/>
            <p:cNvSpPr>
              <a:spLocks noChangeShapeType="1"/>
            </p:cNvSpPr>
            <p:nvPr/>
          </p:nvSpPr>
          <p:spPr bwMode="auto">
            <a:xfrm>
              <a:off x="3312" y="3456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730" name="Line 36"/>
            <p:cNvSpPr>
              <a:spLocks noChangeShapeType="1"/>
            </p:cNvSpPr>
            <p:nvPr/>
          </p:nvSpPr>
          <p:spPr bwMode="auto">
            <a:xfrm>
              <a:off x="3312" y="3744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731" name="Oval 37"/>
            <p:cNvSpPr>
              <a:spLocks noChangeArrowheads="1"/>
            </p:cNvSpPr>
            <p:nvPr/>
          </p:nvSpPr>
          <p:spPr bwMode="auto">
            <a:xfrm>
              <a:off x="2400" y="2976"/>
              <a:ext cx="816" cy="576"/>
            </a:xfrm>
            <a:prstGeom prst="ellipse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2000"/>
                <a:t>Merge[4]</a:t>
              </a:r>
              <a:endParaRPr lang="en-US" sz="2400"/>
            </a:p>
          </p:txBody>
        </p:sp>
      </p:grpSp>
      <p:grpSp>
        <p:nvGrpSpPr>
          <p:cNvPr id="5" name="Group 38"/>
          <p:cNvGrpSpPr>
            <a:grpSpLocks/>
          </p:cNvGrpSpPr>
          <p:nvPr/>
        </p:nvGrpSpPr>
        <p:grpSpPr bwMode="auto">
          <a:xfrm>
            <a:off x="2286000" y="2362200"/>
            <a:ext cx="1143000" cy="3581400"/>
            <a:chOff x="1440" y="1488"/>
            <a:chExt cx="720" cy="2256"/>
          </a:xfrm>
        </p:grpSpPr>
        <p:sp>
          <p:nvSpPr>
            <p:cNvPr id="69696" name="Line 39"/>
            <p:cNvSpPr>
              <a:spLocks noChangeShapeType="1"/>
            </p:cNvSpPr>
            <p:nvPr/>
          </p:nvSpPr>
          <p:spPr bwMode="auto">
            <a:xfrm>
              <a:off x="1584" y="1488"/>
              <a:ext cx="57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97" name="Line 40"/>
            <p:cNvSpPr>
              <a:spLocks noChangeShapeType="1"/>
            </p:cNvSpPr>
            <p:nvPr/>
          </p:nvSpPr>
          <p:spPr bwMode="auto">
            <a:xfrm>
              <a:off x="1440" y="1488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98" name="Line 41"/>
            <p:cNvSpPr>
              <a:spLocks noChangeShapeType="1"/>
            </p:cNvSpPr>
            <p:nvPr/>
          </p:nvSpPr>
          <p:spPr bwMode="auto">
            <a:xfrm>
              <a:off x="1440" y="1776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99" name="Line 42"/>
            <p:cNvSpPr>
              <a:spLocks noChangeShapeType="1"/>
            </p:cNvSpPr>
            <p:nvPr/>
          </p:nvSpPr>
          <p:spPr bwMode="auto">
            <a:xfrm>
              <a:off x="1440" y="2064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700" name="Line 43"/>
            <p:cNvSpPr>
              <a:spLocks noChangeShapeType="1"/>
            </p:cNvSpPr>
            <p:nvPr/>
          </p:nvSpPr>
          <p:spPr bwMode="auto">
            <a:xfrm>
              <a:off x="1440" y="2352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701" name="Line 44"/>
            <p:cNvSpPr>
              <a:spLocks noChangeShapeType="1"/>
            </p:cNvSpPr>
            <p:nvPr/>
          </p:nvSpPr>
          <p:spPr bwMode="auto">
            <a:xfrm>
              <a:off x="1440" y="2880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702" name="Line 45"/>
            <p:cNvSpPr>
              <a:spLocks noChangeShapeType="1"/>
            </p:cNvSpPr>
            <p:nvPr/>
          </p:nvSpPr>
          <p:spPr bwMode="auto">
            <a:xfrm>
              <a:off x="1440" y="3168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703" name="Line 46"/>
            <p:cNvSpPr>
              <a:spLocks noChangeShapeType="1"/>
            </p:cNvSpPr>
            <p:nvPr/>
          </p:nvSpPr>
          <p:spPr bwMode="auto">
            <a:xfrm>
              <a:off x="1440" y="3456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704" name="Line 47"/>
            <p:cNvSpPr>
              <a:spLocks noChangeShapeType="1"/>
            </p:cNvSpPr>
            <p:nvPr/>
          </p:nvSpPr>
          <p:spPr bwMode="auto">
            <a:xfrm>
              <a:off x="1440" y="3744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705" name="Line 48"/>
            <p:cNvSpPr>
              <a:spLocks noChangeShapeType="1"/>
            </p:cNvSpPr>
            <p:nvPr/>
          </p:nvSpPr>
          <p:spPr bwMode="auto">
            <a:xfrm flipV="1">
              <a:off x="1632" y="1776"/>
              <a:ext cx="432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706" name="Line 49"/>
            <p:cNvSpPr>
              <a:spLocks noChangeShapeType="1"/>
            </p:cNvSpPr>
            <p:nvPr/>
          </p:nvSpPr>
          <p:spPr bwMode="auto">
            <a:xfrm flipV="1">
              <a:off x="1632" y="2064"/>
              <a:ext cx="432" cy="110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707" name="Line 50"/>
            <p:cNvSpPr>
              <a:spLocks noChangeShapeType="1"/>
            </p:cNvSpPr>
            <p:nvPr/>
          </p:nvSpPr>
          <p:spPr bwMode="auto">
            <a:xfrm flipV="1">
              <a:off x="1632" y="2352"/>
              <a:ext cx="432" cy="13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708" name="Line 51"/>
            <p:cNvSpPr>
              <a:spLocks noChangeShapeType="1"/>
            </p:cNvSpPr>
            <p:nvPr/>
          </p:nvSpPr>
          <p:spPr bwMode="auto">
            <a:xfrm>
              <a:off x="1632" y="1776"/>
              <a:ext cx="432" cy="16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709" name="Line 52"/>
            <p:cNvSpPr>
              <a:spLocks noChangeShapeType="1"/>
            </p:cNvSpPr>
            <p:nvPr/>
          </p:nvSpPr>
          <p:spPr bwMode="auto">
            <a:xfrm>
              <a:off x="1632" y="2352"/>
              <a:ext cx="432" cy="13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710" name="Line 53"/>
            <p:cNvSpPr>
              <a:spLocks noChangeShapeType="1"/>
            </p:cNvSpPr>
            <p:nvPr/>
          </p:nvSpPr>
          <p:spPr bwMode="auto">
            <a:xfrm>
              <a:off x="1632" y="2880"/>
              <a:ext cx="43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711" name="Line 54"/>
            <p:cNvSpPr>
              <a:spLocks noChangeShapeType="1"/>
            </p:cNvSpPr>
            <p:nvPr/>
          </p:nvSpPr>
          <p:spPr bwMode="auto">
            <a:xfrm flipV="1">
              <a:off x="1632" y="3168"/>
              <a:ext cx="432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" name="Group 55"/>
          <p:cNvGrpSpPr>
            <a:grpSpLocks/>
          </p:cNvGrpSpPr>
          <p:nvPr/>
        </p:nvGrpSpPr>
        <p:grpSpPr bwMode="auto">
          <a:xfrm>
            <a:off x="5486400" y="2362200"/>
            <a:ext cx="838200" cy="3581400"/>
            <a:chOff x="3456" y="1488"/>
            <a:chExt cx="528" cy="2256"/>
          </a:xfrm>
        </p:grpSpPr>
        <p:sp>
          <p:nvSpPr>
            <p:cNvPr id="69688" name="Line 56"/>
            <p:cNvSpPr>
              <a:spLocks noChangeShapeType="1"/>
            </p:cNvSpPr>
            <p:nvPr/>
          </p:nvSpPr>
          <p:spPr bwMode="auto">
            <a:xfrm>
              <a:off x="3456" y="1488"/>
              <a:ext cx="52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89" name="Line 57"/>
            <p:cNvSpPr>
              <a:spLocks noChangeShapeType="1"/>
            </p:cNvSpPr>
            <p:nvPr/>
          </p:nvSpPr>
          <p:spPr bwMode="auto">
            <a:xfrm flipV="1">
              <a:off x="3504" y="1776"/>
              <a:ext cx="432" cy="110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90" name="Line 58"/>
            <p:cNvSpPr>
              <a:spLocks noChangeShapeType="1"/>
            </p:cNvSpPr>
            <p:nvPr/>
          </p:nvSpPr>
          <p:spPr bwMode="auto">
            <a:xfrm>
              <a:off x="3504" y="1776"/>
              <a:ext cx="432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91" name="Line 59"/>
            <p:cNvSpPr>
              <a:spLocks noChangeShapeType="1"/>
            </p:cNvSpPr>
            <p:nvPr/>
          </p:nvSpPr>
          <p:spPr bwMode="auto">
            <a:xfrm flipV="1">
              <a:off x="3504" y="2352"/>
              <a:ext cx="432" cy="81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92" name="Line 60"/>
            <p:cNvSpPr>
              <a:spLocks noChangeShapeType="1"/>
            </p:cNvSpPr>
            <p:nvPr/>
          </p:nvSpPr>
          <p:spPr bwMode="auto">
            <a:xfrm>
              <a:off x="3504" y="2064"/>
              <a:ext cx="432" cy="81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93" name="Line 61"/>
            <p:cNvSpPr>
              <a:spLocks noChangeShapeType="1"/>
            </p:cNvSpPr>
            <p:nvPr/>
          </p:nvSpPr>
          <p:spPr bwMode="auto">
            <a:xfrm flipV="1">
              <a:off x="3504" y="3168"/>
              <a:ext cx="432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94" name="Line 62"/>
            <p:cNvSpPr>
              <a:spLocks noChangeShapeType="1"/>
            </p:cNvSpPr>
            <p:nvPr/>
          </p:nvSpPr>
          <p:spPr bwMode="auto">
            <a:xfrm>
              <a:off x="3504" y="2352"/>
              <a:ext cx="432" cy="110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95" name="Line 63"/>
            <p:cNvSpPr>
              <a:spLocks noChangeShapeType="1"/>
            </p:cNvSpPr>
            <p:nvPr/>
          </p:nvSpPr>
          <p:spPr bwMode="auto">
            <a:xfrm>
              <a:off x="3504" y="3744"/>
              <a:ext cx="43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" name="Group 64"/>
          <p:cNvGrpSpPr>
            <a:grpSpLocks/>
          </p:cNvGrpSpPr>
          <p:nvPr/>
        </p:nvGrpSpPr>
        <p:grpSpPr bwMode="auto">
          <a:xfrm>
            <a:off x="7467600" y="2209800"/>
            <a:ext cx="1131888" cy="3886200"/>
            <a:chOff x="4752" y="1392"/>
            <a:chExt cx="713" cy="2448"/>
          </a:xfrm>
        </p:grpSpPr>
        <p:sp>
          <p:nvSpPr>
            <p:cNvPr id="69686" name="AutoShape 65"/>
            <p:cNvSpPr>
              <a:spLocks/>
            </p:cNvSpPr>
            <p:nvPr/>
          </p:nvSpPr>
          <p:spPr bwMode="auto">
            <a:xfrm>
              <a:off x="4752" y="1392"/>
              <a:ext cx="240" cy="2448"/>
            </a:xfrm>
            <a:prstGeom prst="rightBrace">
              <a:avLst>
                <a:gd name="adj1" fmla="val 85000"/>
                <a:gd name="adj2" fmla="val 50000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sz="2400"/>
            </a:p>
          </p:txBody>
        </p:sp>
        <p:sp>
          <p:nvSpPr>
            <p:cNvPr id="69687" name="Text Box 66"/>
            <p:cNvSpPr txBox="1">
              <a:spLocks noChangeArrowheads="1"/>
            </p:cNvSpPr>
            <p:nvPr/>
          </p:nvSpPr>
          <p:spPr bwMode="auto">
            <a:xfrm>
              <a:off x="5040" y="2448"/>
              <a:ext cx="42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400" u="sng">
                  <a:solidFill>
                    <a:schemeClr val="tx2"/>
                  </a:solidFill>
                </a:rPr>
                <a:t>step</a:t>
              </a:r>
              <a:endParaRPr lang="en-US" sz="2400" u="sng">
                <a:solidFill>
                  <a:srgbClr val="006600"/>
                </a:solidFill>
              </a:endParaRPr>
            </a:p>
          </p:txBody>
        </p:sp>
      </p:grpSp>
      <p:graphicFrame>
        <p:nvGraphicFramePr>
          <p:cNvPr id="205891" name="Object 10"/>
          <p:cNvGraphicFramePr>
            <a:graphicFrameLocks noChangeAspect="1"/>
          </p:cNvGraphicFramePr>
          <p:nvPr/>
        </p:nvGraphicFramePr>
        <p:xfrm>
          <a:off x="7056438" y="2133600"/>
          <a:ext cx="347662" cy="45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760" name="Equation" r:id="rId19" imgW="177646" imgH="228402" progId="Equation.3">
                  <p:embed/>
                </p:oleObj>
              </mc:Choice>
              <mc:Fallback>
                <p:oleObj name="Equation" r:id="rId19" imgW="177646" imgH="228402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56438" y="2133600"/>
                        <a:ext cx="347662" cy="452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892" name="Object 11"/>
          <p:cNvGraphicFramePr>
            <a:graphicFrameLocks noChangeAspect="1"/>
          </p:cNvGraphicFramePr>
          <p:nvPr/>
        </p:nvGraphicFramePr>
        <p:xfrm>
          <a:off x="7056438" y="2560638"/>
          <a:ext cx="322262" cy="423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761" name="Equation" r:id="rId21" imgW="164885" imgH="215619" progId="Equation.3">
                  <p:embed/>
                </p:oleObj>
              </mc:Choice>
              <mc:Fallback>
                <p:oleObj name="Equation" r:id="rId21" imgW="164885" imgH="215619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56438" y="2560638"/>
                        <a:ext cx="322262" cy="423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893" name="Object 12"/>
          <p:cNvGraphicFramePr>
            <a:graphicFrameLocks noChangeAspect="1"/>
          </p:cNvGraphicFramePr>
          <p:nvPr/>
        </p:nvGraphicFramePr>
        <p:xfrm>
          <a:off x="7056438" y="3005138"/>
          <a:ext cx="347662" cy="423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762" name="Equation" r:id="rId23" imgW="177569" imgH="215619" progId="Equation.3">
                  <p:embed/>
                </p:oleObj>
              </mc:Choice>
              <mc:Fallback>
                <p:oleObj name="Equation" r:id="rId23" imgW="177569" imgH="215619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56438" y="3005138"/>
                        <a:ext cx="347662" cy="423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894" name="Object 13"/>
          <p:cNvGraphicFramePr>
            <a:graphicFrameLocks noChangeAspect="1"/>
          </p:cNvGraphicFramePr>
          <p:nvPr/>
        </p:nvGraphicFramePr>
        <p:xfrm>
          <a:off x="7056438" y="3479800"/>
          <a:ext cx="347662" cy="45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763" name="Equation" r:id="rId25" imgW="177646" imgH="228402" progId="Equation.3">
                  <p:embed/>
                </p:oleObj>
              </mc:Choice>
              <mc:Fallback>
                <p:oleObj name="Equation" r:id="rId25" imgW="177646" imgH="228402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56438" y="3479800"/>
                        <a:ext cx="347662" cy="452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895" name="Object 14"/>
          <p:cNvGraphicFramePr>
            <a:graphicFrameLocks noChangeAspect="1"/>
          </p:cNvGraphicFramePr>
          <p:nvPr/>
        </p:nvGraphicFramePr>
        <p:xfrm>
          <a:off x="7086600" y="4357688"/>
          <a:ext cx="347663" cy="423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764" name="Equation" r:id="rId27" imgW="177569" imgH="215619" progId="Equation.3">
                  <p:embed/>
                </p:oleObj>
              </mc:Choice>
              <mc:Fallback>
                <p:oleObj name="Equation" r:id="rId27" imgW="177569" imgH="215619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6600" y="4357688"/>
                        <a:ext cx="347663" cy="423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896" name="Object 15"/>
          <p:cNvGraphicFramePr>
            <a:graphicFrameLocks noChangeAspect="1"/>
          </p:cNvGraphicFramePr>
          <p:nvPr/>
        </p:nvGraphicFramePr>
        <p:xfrm>
          <a:off x="7075488" y="4756150"/>
          <a:ext cx="346075" cy="45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765" name="Equation" r:id="rId29" imgW="177646" imgH="228402" progId="Equation.3">
                  <p:embed/>
                </p:oleObj>
              </mc:Choice>
              <mc:Fallback>
                <p:oleObj name="Equation" r:id="rId29" imgW="177646" imgH="228402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75488" y="4756150"/>
                        <a:ext cx="346075" cy="452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897" name="Object 16"/>
          <p:cNvGraphicFramePr>
            <a:graphicFrameLocks noChangeAspect="1"/>
          </p:cNvGraphicFramePr>
          <p:nvPr/>
        </p:nvGraphicFramePr>
        <p:xfrm>
          <a:off x="7086600" y="5200650"/>
          <a:ext cx="347663" cy="45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766" name="Equation" r:id="rId31" imgW="177646" imgH="228402" progId="Equation.3">
                  <p:embed/>
                </p:oleObj>
              </mc:Choice>
              <mc:Fallback>
                <p:oleObj name="Equation" r:id="rId31" imgW="177646" imgH="228402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6600" y="5200650"/>
                        <a:ext cx="347663" cy="452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898" name="Object 17"/>
          <p:cNvGraphicFramePr>
            <a:graphicFrameLocks noChangeAspect="1"/>
          </p:cNvGraphicFramePr>
          <p:nvPr/>
        </p:nvGraphicFramePr>
        <p:xfrm>
          <a:off x="7086600" y="5689600"/>
          <a:ext cx="347663" cy="45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767" name="Equation" r:id="rId33" imgW="177646" imgH="228402" progId="Equation.3">
                  <p:embed/>
                </p:oleObj>
              </mc:Choice>
              <mc:Fallback>
                <p:oleObj name="Equation" r:id="rId33" imgW="177646" imgH="228402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6600" y="5689600"/>
                        <a:ext cx="347663" cy="452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" name="Group 75"/>
          <p:cNvGrpSpPr>
            <a:grpSpLocks/>
          </p:cNvGrpSpPr>
          <p:nvPr/>
        </p:nvGrpSpPr>
        <p:grpSpPr bwMode="auto">
          <a:xfrm>
            <a:off x="6248400" y="2281238"/>
            <a:ext cx="685800" cy="3743325"/>
            <a:chOff x="3936" y="1437"/>
            <a:chExt cx="432" cy="2358"/>
          </a:xfrm>
        </p:grpSpPr>
        <p:sp>
          <p:nvSpPr>
            <p:cNvPr id="69658" name="Line 76"/>
            <p:cNvSpPr>
              <a:spLocks noChangeShapeType="1"/>
            </p:cNvSpPr>
            <p:nvPr/>
          </p:nvSpPr>
          <p:spPr bwMode="auto">
            <a:xfrm>
              <a:off x="4169" y="1488"/>
              <a:ext cx="0" cy="3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59" name="Oval 77"/>
            <p:cNvSpPr>
              <a:spLocks noChangeArrowheads="1"/>
            </p:cNvSpPr>
            <p:nvPr/>
          </p:nvSpPr>
          <p:spPr bwMode="auto">
            <a:xfrm>
              <a:off x="4128" y="1437"/>
              <a:ext cx="87" cy="8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sz="2400"/>
            </a:p>
          </p:txBody>
        </p:sp>
        <p:sp>
          <p:nvSpPr>
            <p:cNvPr id="69660" name="Line 78"/>
            <p:cNvSpPr>
              <a:spLocks noChangeShapeType="1"/>
            </p:cNvSpPr>
            <p:nvPr/>
          </p:nvSpPr>
          <p:spPr bwMode="auto">
            <a:xfrm>
              <a:off x="3936" y="1488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61" name="Line 79"/>
            <p:cNvSpPr>
              <a:spLocks noChangeShapeType="1"/>
            </p:cNvSpPr>
            <p:nvPr/>
          </p:nvSpPr>
          <p:spPr bwMode="auto">
            <a:xfrm>
              <a:off x="3936" y="1776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62" name="Line 80"/>
            <p:cNvSpPr>
              <a:spLocks noChangeShapeType="1"/>
            </p:cNvSpPr>
            <p:nvPr/>
          </p:nvSpPr>
          <p:spPr bwMode="auto">
            <a:xfrm>
              <a:off x="3936" y="2064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63" name="Line 81"/>
            <p:cNvSpPr>
              <a:spLocks noChangeShapeType="1"/>
            </p:cNvSpPr>
            <p:nvPr/>
          </p:nvSpPr>
          <p:spPr bwMode="auto">
            <a:xfrm>
              <a:off x="3936" y="2352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64" name="Line 82"/>
            <p:cNvSpPr>
              <a:spLocks noChangeShapeType="1"/>
            </p:cNvSpPr>
            <p:nvPr/>
          </p:nvSpPr>
          <p:spPr bwMode="auto">
            <a:xfrm>
              <a:off x="3936" y="2880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65" name="Line 83"/>
            <p:cNvSpPr>
              <a:spLocks noChangeShapeType="1"/>
            </p:cNvSpPr>
            <p:nvPr/>
          </p:nvSpPr>
          <p:spPr bwMode="auto">
            <a:xfrm>
              <a:off x="3936" y="3168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66" name="Line 84"/>
            <p:cNvSpPr>
              <a:spLocks noChangeShapeType="1"/>
            </p:cNvSpPr>
            <p:nvPr/>
          </p:nvSpPr>
          <p:spPr bwMode="auto">
            <a:xfrm>
              <a:off x="3936" y="3456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67" name="Line 85"/>
            <p:cNvSpPr>
              <a:spLocks noChangeShapeType="1"/>
            </p:cNvSpPr>
            <p:nvPr/>
          </p:nvSpPr>
          <p:spPr bwMode="auto">
            <a:xfrm>
              <a:off x="3936" y="3744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68" name="Line 86"/>
            <p:cNvSpPr>
              <a:spLocks noChangeShapeType="1"/>
            </p:cNvSpPr>
            <p:nvPr/>
          </p:nvSpPr>
          <p:spPr bwMode="auto">
            <a:xfrm>
              <a:off x="4176" y="1488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69" name="Line 87"/>
            <p:cNvSpPr>
              <a:spLocks noChangeShapeType="1"/>
            </p:cNvSpPr>
            <p:nvPr/>
          </p:nvSpPr>
          <p:spPr bwMode="auto">
            <a:xfrm>
              <a:off x="4176" y="1776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70" name="Line 88"/>
            <p:cNvSpPr>
              <a:spLocks noChangeShapeType="1"/>
            </p:cNvSpPr>
            <p:nvPr/>
          </p:nvSpPr>
          <p:spPr bwMode="auto">
            <a:xfrm>
              <a:off x="4176" y="2064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71" name="Line 89"/>
            <p:cNvSpPr>
              <a:spLocks noChangeShapeType="1"/>
            </p:cNvSpPr>
            <p:nvPr/>
          </p:nvSpPr>
          <p:spPr bwMode="auto">
            <a:xfrm>
              <a:off x="4176" y="2352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72" name="Line 90"/>
            <p:cNvSpPr>
              <a:spLocks noChangeShapeType="1"/>
            </p:cNvSpPr>
            <p:nvPr/>
          </p:nvSpPr>
          <p:spPr bwMode="auto">
            <a:xfrm>
              <a:off x="4176" y="2880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73" name="Line 91"/>
            <p:cNvSpPr>
              <a:spLocks noChangeShapeType="1"/>
            </p:cNvSpPr>
            <p:nvPr/>
          </p:nvSpPr>
          <p:spPr bwMode="auto">
            <a:xfrm>
              <a:off x="4176" y="3168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74" name="Line 92"/>
            <p:cNvSpPr>
              <a:spLocks noChangeShapeType="1"/>
            </p:cNvSpPr>
            <p:nvPr/>
          </p:nvSpPr>
          <p:spPr bwMode="auto">
            <a:xfrm>
              <a:off x="4176" y="3456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75" name="Line 93"/>
            <p:cNvSpPr>
              <a:spLocks noChangeShapeType="1"/>
            </p:cNvSpPr>
            <p:nvPr/>
          </p:nvSpPr>
          <p:spPr bwMode="auto">
            <a:xfrm>
              <a:off x="4176" y="3744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76" name="Oval 94"/>
            <p:cNvSpPr>
              <a:spLocks noChangeArrowheads="1"/>
            </p:cNvSpPr>
            <p:nvPr/>
          </p:nvSpPr>
          <p:spPr bwMode="auto">
            <a:xfrm>
              <a:off x="4128" y="1744"/>
              <a:ext cx="87" cy="8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sz="2400"/>
            </a:p>
          </p:txBody>
        </p:sp>
        <p:sp>
          <p:nvSpPr>
            <p:cNvPr id="69677" name="Line 95"/>
            <p:cNvSpPr>
              <a:spLocks noChangeShapeType="1"/>
            </p:cNvSpPr>
            <p:nvPr/>
          </p:nvSpPr>
          <p:spPr bwMode="auto">
            <a:xfrm>
              <a:off x="4169" y="2067"/>
              <a:ext cx="0" cy="3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78" name="Oval 96"/>
            <p:cNvSpPr>
              <a:spLocks noChangeArrowheads="1"/>
            </p:cNvSpPr>
            <p:nvPr/>
          </p:nvSpPr>
          <p:spPr bwMode="auto">
            <a:xfrm>
              <a:off x="4128" y="2016"/>
              <a:ext cx="87" cy="8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sz="2400"/>
            </a:p>
          </p:txBody>
        </p:sp>
        <p:sp>
          <p:nvSpPr>
            <p:cNvPr id="69679" name="Oval 97"/>
            <p:cNvSpPr>
              <a:spLocks noChangeArrowheads="1"/>
            </p:cNvSpPr>
            <p:nvPr/>
          </p:nvSpPr>
          <p:spPr bwMode="auto">
            <a:xfrm>
              <a:off x="4128" y="2323"/>
              <a:ext cx="87" cy="8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sz="2400"/>
            </a:p>
          </p:txBody>
        </p:sp>
        <p:sp>
          <p:nvSpPr>
            <p:cNvPr id="69680" name="Line 98"/>
            <p:cNvSpPr>
              <a:spLocks noChangeShapeType="1"/>
            </p:cNvSpPr>
            <p:nvPr/>
          </p:nvSpPr>
          <p:spPr bwMode="auto">
            <a:xfrm>
              <a:off x="4169" y="2883"/>
              <a:ext cx="0" cy="3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81" name="Oval 99"/>
            <p:cNvSpPr>
              <a:spLocks noChangeArrowheads="1"/>
            </p:cNvSpPr>
            <p:nvPr/>
          </p:nvSpPr>
          <p:spPr bwMode="auto">
            <a:xfrm>
              <a:off x="4128" y="2832"/>
              <a:ext cx="87" cy="8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sz="2400"/>
            </a:p>
          </p:txBody>
        </p:sp>
        <p:sp>
          <p:nvSpPr>
            <p:cNvPr id="69682" name="Oval 100"/>
            <p:cNvSpPr>
              <a:spLocks noChangeArrowheads="1"/>
            </p:cNvSpPr>
            <p:nvPr/>
          </p:nvSpPr>
          <p:spPr bwMode="auto">
            <a:xfrm>
              <a:off x="4128" y="3139"/>
              <a:ext cx="87" cy="8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sz="2400"/>
            </a:p>
          </p:txBody>
        </p:sp>
        <p:sp>
          <p:nvSpPr>
            <p:cNvPr id="69683" name="Line 101"/>
            <p:cNvSpPr>
              <a:spLocks noChangeShapeType="1"/>
            </p:cNvSpPr>
            <p:nvPr/>
          </p:nvSpPr>
          <p:spPr bwMode="auto">
            <a:xfrm>
              <a:off x="4169" y="3459"/>
              <a:ext cx="0" cy="3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84" name="Oval 102"/>
            <p:cNvSpPr>
              <a:spLocks noChangeArrowheads="1"/>
            </p:cNvSpPr>
            <p:nvPr/>
          </p:nvSpPr>
          <p:spPr bwMode="auto">
            <a:xfrm>
              <a:off x="4128" y="3408"/>
              <a:ext cx="87" cy="8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sz="2400"/>
            </a:p>
          </p:txBody>
        </p:sp>
        <p:sp>
          <p:nvSpPr>
            <p:cNvPr id="69685" name="Oval 103"/>
            <p:cNvSpPr>
              <a:spLocks noChangeArrowheads="1"/>
            </p:cNvSpPr>
            <p:nvPr/>
          </p:nvSpPr>
          <p:spPr bwMode="auto">
            <a:xfrm>
              <a:off x="4128" y="3715"/>
              <a:ext cx="87" cy="8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sz="2400"/>
            </a:p>
          </p:txBody>
        </p:sp>
      </p:grp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8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8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58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58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58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58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58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58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058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058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058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058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058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058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058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058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5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058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058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058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058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058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058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7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058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058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058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058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8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058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058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8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058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058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9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058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058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9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anose="020B0600070205080204" pitchFamily="34" charset="-128"/>
              </a:rPr>
              <a:t>Merge Network (pf.)</a:t>
            </a:r>
          </a:p>
        </p:txBody>
      </p:sp>
      <p:graphicFrame>
        <p:nvGraphicFramePr>
          <p:cNvPr id="70659" name="Object 2"/>
          <p:cNvGraphicFramePr>
            <a:graphicFrameLocks noChangeAspect="1"/>
          </p:cNvGraphicFramePr>
          <p:nvPr/>
        </p:nvGraphicFramePr>
        <p:xfrm>
          <a:off x="1865313" y="2163763"/>
          <a:ext cx="322262" cy="452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724" name="Equation" r:id="rId3" imgW="165028" imgH="228501" progId="Equation.3">
                  <p:embed/>
                </p:oleObj>
              </mc:Choice>
              <mc:Fallback>
                <p:oleObj name="Equation" r:id="rId3" imgW="165028" imgH="228501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65313" y="2163763"/>
                        <a:ext cx="322262" cy="452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660" name="Object 3"/>
          <p:cNvGraphicFramePr>
            <a:graphicFrameLocks noChangeAspect="1"/>
          </p:cNvGraphicFramePr>
          <p:nvPr/>
        </p:nvGraphicFramePr>
        <p:xfrm>
          <a:off x="1865313" y="2590800"/>
          <a:ext cx="296862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725" name="Equation" r:id="rId5" imgW="152268" imgH="215713" progId="Equation.3">
                  <p:embed/>
                </p:oleObj>
              </mc:Choice>
              <mc:Fallback>
                <p:oleObj name="Equation" r:id="rId5" imgW="152268" imgH="215713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65313" y="2590800"/>
                        <a:ext cx="296862" cy="423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661" name="Object 4"/>
          <p:cNvGraphicFramePr>
            <a:graphicFrameLocks noChangeAspect="1"/>
          </p:cNvGraphicFramePr>
          <p:nvPr/>
        </p:nvGraphicFramePr>
        <p:xfrm>
          <a:off x="1865313" y="3035300"/>
          <a:ext cx="322262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726" name="Equation" r:id="rId7" imgW="164885" imgH="215619" progId="Equation.3">
                  <p:embed/>
                </p:oleObj>
              </mc:Choice>
              <mc:Fallback>
                <p:oleObj name="Equation" r:id="rId7" imgW="164885" imgH="215619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65313" y="3035300"/>
                        <a:ext cx="322262" cy="423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662" name="Object 5"/>
          <p:cNvGraphicFramePr>
            <a:graphicFrameLocks noChangeAspect="1"/>
          </p:cNvGraphicFramePr>
          <p:nvPr/>
        </p:nvGraphicFramePr>
        <p:xfrm>
          <a:off x="1865313" y="3509963"/>
          <a:ext cx="322262" cy="452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727" name="Equation" r:id="rId9" imgW="165028" imgH="228501" progId="Equation.3">
                  <p:embed/>
                </p:oleObj>
              </mc:Choice>
              <mc:Fallback>
                <p:oleObj name="Equation" r:id="rId9" imgW="165028" imgH="228501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65313" y="3509963"/>
                        <a:ext cx="322262" cy="452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663" name="Object 6"/>
          <p:cNvGraphicFramePr>
            <a:graphicFrameLocks noChangeAspect="1"/>
          </p:cNvGraphicFramePr>
          <p:nvPr/>
        </p:nvGraphicFramePr>
        <p:xfrm>
          <a:off x="1905000" y="4297363"/>
          <a:ext cx="322263" cy="452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728" name="Equation" r:id="rId11" imgW="165028" imgH="228501" progId="Equation.3">
                  <p:embed/>
                </p:oleObj>
              </mc:Choice>
              <mc:Fallback>
                <p:oleObj name="Equation" r:id="rId11" imgW="165028" imgH="228501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4297363"/>
                        <a:ext cx="322263" cy="452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664" name="Object 7"/>
          <p:cNvGraphicFramePr>
            <a:graphicFrameLocks noChangeAspect="1"/>
          </p:cNvGraphicFramePr>
          <p:nvPr/>
        </p:nvGraphicFramePr>
        <p:xfrm>
          <a:off x="1892300" y="4724400"/>
          <a:ext cx="322263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729" name="Equation" r:id="rId13" imgW="164885" imgH="215619" progId="Equation.3">
                  <p:embed/>
                </p:oleObj>
              </mc:Choice>
              <mc:Fallback>
                <p:oleObj name="Equation" r:id="rId13" imgW="164885" imgH="215619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92300" y="4724400"/>
                        <a:ext cx="322263" cy="423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665" name="Object 8"/>
          <p:cNvGraphicFramePr>
            <a:graphicFrameLocks noChangeAspect="1"/>
          </p:cNvGraphicFramePr>
          <p:nvPr/>
        </p:nvGraphicFramePr>
        <p:xfrm>
          <a:off x="1905000" y="5168900"/>
          <a:ext cx="322263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730" name="Equation" r:id="rId15" imgW="164885" imgH="215619" progId="Equation.3">
                  <p:embed/>
                </p:oleObj>
              </mc:Choice>
              <mc:Fallback>
                <p:oleObj name="Equation" r:id="rId15" imgW="164885" imgH="215619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5168900"/>
                        <a:ext cx="322263" cy="423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666" name="Object 9"/>
          <p:cNvGraphicFramePr>
            <a:graphicFrameLocks noChangeAspect="1"/>
          </p:cNvGraphicFramePr>
          <p:nvPr/>
        </p:nvGraphicFramePr>
        <p:xfrm>
          <a:off x="1905000" y="5643563"/>
          <a:ext cx="322263" cy="452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731" name="Equation" r:id="rId17" imgW="165028" imgH="228501" progId="Equation.3">
                  <p:embed/>
                </p:oleObj>
              </mc:Choice>
              <mc:Fallback>
                <p:oleObj name="Equation" r:id="rId17" imgW="165028" imgH="228501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5643563"/>
                        <a:ext cx="322263" cy="452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0667" name="Group 11"/>
          <p:cNvGrpSpPr>
            <a:grpSpLocks/>
          </p:cNvGrpSpPr>
          <p:nvPr/>
        </p:nvGrpSpPr>
        <p:grpSpPr bwMode="auto">
          <a:xfrm>
            <a:off x="3276600" y="2133600"/>
            <a:ext cx="2286000" cy="3962400"/>
            <a:chOff x="2064" y="1344"/>
            <a:chExt cx="1440" cy="2496"/>
          </a:xfrm>
        </p:grpSpPr>
        <p:sp>
          <p:nvSpPr>
            <p:cNvPr id="206860" name="Rectangle 12"/>
            <p:cNvSpPr>
              <a:spLocks noChangeArrowheads="1"/>
            </p:cNvSpPr>
            <p:nvPr/>
          </p:nvSpPr>
          <p:spPr bwMode="auto">
            <a:xfrm>
              <a:off x="2256" y="1344"/>
              <a:ext cx="1048" cy="1152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tint val="3372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189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ea typeface="ＭＳ Ｐゴシック" charset="-128"/>
              </a:endParaRPr>
            </a:p>
          </p:txBody>
        </p:sp>
        <p:sp>
          <p:nvSpPr>
            <p:cNvPr id="70697" name="Oval 13"/>
            <p:cNvSpPr>
              <a:spLocks noChangeArrowheads="1"/>
            </p:cNvSpPr>
            <p:nvPr/>
          </p:nvSpPr>
          <p:spPr bwMode="auto">
            <a:xfrm>
              <a:off x="2352" y="1632"/>
              <a:ext cx="816" cy="576"/>
            </a:xfrm>
            <a:prstGeom prst="ellipse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2000"/>
                <a:t>Merge[4]</a:t>
              </a:r>
              <a:endParaRPr lang="en-US" sz="2400"/>
            </a:p>
          </p:txBody>
        </p:sp>
        <p:sp>
          <p:nvSpPr>
            <p:cNvPr id="206862" name="Rectangle 14"/>
            <p:cNvSpPr>
              <a:spLocks noChangeArrowheads="1"/>
            </p:cNvSpPr>
            <p:nvPr/>
          </p:nvSpPr>
          <p:spPr bwMode="auto">
            <a:xfrm>
              <a:off x="2248" y="2688"/>
              <a:ext cx="1048" cy="1152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tint val="3372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189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ea typeface="ＭＳ Ｐゴシック" charset="-128"/>
              </a:endParaRPr>
            </a:p>
          </p:txBody>
        </p:sp>
        <p:sp>
          <p:nvSpPr>
            <p:cNvPr id="70699" name="Line 15"/>
            <p:cNvSpPr>
              <a:spLocks noChangeShapeType="1"/>
            </p:cNvSpPr>
            <p:nvPr/>
          </p:nvSpPr>
          <p:spPr bwMode="auto">
            <a:xfrm>
              <a:off x="2064" y="1488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00" name="Line 16"/>
            <p:cNvSpPr>
              <a:spLocks noChangeShapeType="1"/>
            </p:cNvSpPr>
            <p:nvPr/>
          </p:nvSpPr>
          <p:spPr bwMode="auto">
            <a:xfrm>
              <a:off x="2064" y="1776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01" name="Line 17"/>
            <p:cNvSpPr>
              <a:spLocks noChangeShapeType="1"/>
            </p:cNvSpPr>
            <p:nvPr/>
          </p:nvSpPr>
          <p:spPr bwMode="auto">
            <a:xfrm>
              <a:off x="2064" y="2064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02" name="Line 18"/>
            <p:cNvSpPr>
              <a:spLocks noChangeShapeType="1"/>
            </p:cNvSpPr>
            <p:nvPr/>
          </p:nvSpPr>
          <p:spPr bwMode="auto">
            <a:xfrm>
              <a:off x="2064" y="2352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03" name="Line 19"/>
            <p:cNvSpPr>
              <a:spLocks noChangeShapeType="1"/>
            </p:cNvSpPr>
            <p:nvPr/>
          </p:nvSpPr>
          <p:spPr bwMode="auto">
            <a:xfrm>
              <a:off x="2064" y="2880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04" name="Line 20"/>
            <p:cNvSpPr>
              <a:spLocks noChangeShapeType="1"/>
            </p:cNvSpPr>
            <p:nvPr/>
          </p:nvSpPr>
          <p:spPr bwMode="auto">
            <a:xfrm>
              <a:off x="2064" y="3168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05" name="Line 21"/>
            <p:cNvSpPr>
              <a:spLocks noChangeShapeType="1"/>
            </p:cNvSpPr>
            <p:nvPr/>
          </p:nvSpPr>
          <p:spPr bwMode="auto">
            <a:xfrm>
              <a:off x="2064" y="3456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06" name="Line 22"/>
            <p:cNvSpPr>
              <a:spLocks noChangeShapeType="1"/>
            </p:cNvSpPr>
            <p:nvPr/>
          </p:nvSpPr>
          <p:spPr bwMode="auto">
            <a:xfrm>
              <a:off x="2064" y="3744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07" name="Line 23"/>
            <p:cNvSpPr>
              <a:spLocks noChangeShapeType="1"/>
            </p:cNvSpPr>
            <p:nvPr/>
          </p:nvSpPr>
          <p:spPr bwMode="auto">
            <a:xfrm>
              <a:off x="3312" y="1488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08" name="Line 24"/>
            <p:cNvSpPr>
              <a:spLocks noChangeShapeType="1"/>
            </p:cNvSpPr>
            <p:nvPr/>
          </p:nvSpPr>
          <p:spPr bwMode="auto">
            <a:xfrm>
              <a:off x="3312" y="1776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09" name="Line 25"/>
            <p:cNvSpPr>
              <a:spLocks noChangeShapeType="1"/>
            </p:cNvSpPr>
            <p:nvPr/>
          </p:nvSpPr>
          <p:spPr bwMode="auto">
            <a:xfrm>
              <a:off x="3312" y="2064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10" name="Line 26"/>
            <p:cNvSpPr>
              <a:spLocks noChangeShapeType="1"/>
            </p:cNvSpPr>
            <p:nvPr/>
          </p:nvSpPr>
          <p:spPr bwMode="auto">
            <a:xfrm>
              <a:off x="3312" y="2352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11" name="Line 27"/>
            <p:cNvSpPr>
              <a:spLocks noChangeShapeType="1"/>
            </p:cNvSpPr>
            <p:nvPr/>
          </p:nvSpPr>
          <p:spPr bwMode="auto">
            <a:xfrm>
              <a:off x="3312" y="2880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12" name="Line 28"/>
            <p:cNvSpPr>
              <a:spLocks noChangeShapeType="1"/>
            </p:cNvSpPr>
            <p:nvPr/>
          </p:nvSpPr>
          <p:spPr bwMode="auto">
            <a:xfrm>
              <a:off x="3312" y="3168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13" name="Line 29"/>
            <p:cNvSpPr>
              <a:spLocks noChangeShapeType="1"/>
            </p:cNvSpPr>
            <p:nvPr/>
          </p:nvSpPr>
          <p:spPr bwMode="auto">
            <a:xfrm>
              <a:off x="3312" y="3456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14" name="Line 30"/>
            <p:cNvSpPr>
              <a:spLocks noChangeShapeType="1"/>
            </p:cNvSpPr>
            <p:nvPr/>
          </p:nvSpPr>
          <p:spPr bwMode="auto">
            <a:xfrm>
              <a:off x="3312" y="3744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15" name="Oval 31"/>
            <p:cNvSpPr>
              <a:spLocks noChangeArrowheads="1"/>
            </p:cNvSpPr>
            <p:nvPr/>
          </p:nvSpPr>
          <p:spPr bwMode="auto">
            <a:xfrm>
              <a:off x="2400" y="2976"/>
              <a:ext cx="816" cy="576"/>
            </a:xfrm>
            <a:prstGeom prst="ellipse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2000"/>
                <a:t>Merge[4]</a:t>
              </a:r>
              <a:endParaRPr lang="en-US" sz="2400"/>
            </a:p>
          </p:txBody>
        </p:sp>
      </p:grpSp>
      <p:sp>
        <p:nvSpPr>
          <p:cNvPr id="206880" name="Line 32"/>
          <p:cNvSpPr>
            <a:spLocks noChangeShapeType="1"/>
          </p:cNvSpPr>
          <p:nvPr/>
        </p:nvSpPr>
        <p:spPr bwMode="auto">
          <a:xfrm>
            <a:off x="2514600" y="2362200"/>
            <a:ext cx="91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669" name="Line 33"/>
          <p:cNvSpPr>
            <a:spLocks noChangeShapeType="1"/>
          </p:cNvSpPr>
          <p:nvPr/>
        </p:nvSpPr>
        <p:spPr bwMode="auto">
          <a:xfrm>
            <a:off x="2286000" y="23622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670" name="Line 34"/>
          <p:cNvSpPr>
            <a:spLocks noChangeShapeType="1"/>
          </p:cNvSpPr>
          <p:nvPr/>
        </p:nvSpPr>
        <p:spPr bwMode="auto">
          <a:xfrm>
            <a:off x="2286000" y="28194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671" name="Line 35"/>
          <p:cNvSpPr>
            <a:spLocks noChangeShapeType="1"/>
          </p:cNvSpPr>
          <p:nvPr/>
        </p:nvSpPr>
        <p:spPr bwMode="auto">
          <a:xfrm>
            <a:off x="2286000" y="32766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672" name="Line 36"/>
          <p:cNvSpPr>
            <a:spLocks noChangeShapeType="1"/>
          </p:cNvSpPr>
          <p:nvPr/>
        </p:nvSpPr>
        <p:spPr bwMode="auto">
          <a:xfrm>
            <a:off x="2286000" y="37338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673" name="Line 37"/>
          <p:cNvSpPr>
            <a:spLocks noChangeShapeType="1"/>
          </p:cNvSpPr>
          <p:nvPr/>
        </p:nvSpPr>
        <p:spPr bwMode="auto">
          <a:xfrm>
            <a:off x="2286000" y="45720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674" name="Line 38"/>
          <p:cNvSpPr>
            <a:spLocks noChangeShapeType="1"/>
          </p:cNvSpPr>
          <p:nvPr/>
        </p:nvSpPr>
        <p:spPr bwMode="auto">
          <a:xfrm>
            <a:off x="2286000" y="50292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675" name="Line 39"/>
          <p:cNvSpPr>
            <a:spLocks noChangeShapeType="1"/>
          </p:cNvSpPr>
          <p:nvPr/>
        </p:nvSpPr>
        <p:spPr bwMode="auto">
          <a:xfrm>
            <a:off x="2286000" y="54864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676" name="Line 40"/>
          <p:cNvSpPr>
            <a:spLocks noChangeShapeType="1"/>
          </p:cNvSpPr>
          <p:nvPr/>
        </p:nvSpPr>
        <p:spPr bwMode="auto">
          <a:xfrm>
            <a:off x="2286000" y="59436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889" name="Line 41"/>
          <p:cNvSpPr>
            <a:spLocks noChangeShapeType="1"/>
          </p:cNvSpPr>
          <p:nvPr/>
        </p:nvSpPr>
        <p:spPr bwMode="auto">
          <a:xfrm flipV="1">
            <a:off x="2590800" y="2819400"/>
            <a:ext cx="6858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890" name="Line 42"/>
          <p:cNvSpPr>
            <a:spLocks noChangeShapeType="1"/>
          </p:cNvSpPr>
          <p:nvPr/>
        </p:nvSpPr>
        <p:spPr bwMode="auto">
          <a:xfrm flipV="1">
            <a:off x="2590800" y="3276600"/>
            <a:ext cx="685800" cy="1752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891" name="Line 43"/>
          <p:cNvSpPr>
            <a:spLocks noChangeShapeType="1"/>
          </p:cNvSpPr>
          <p:nvPr/>
        </p:nvSpPr>
        <p:spPr bwMode="auto">
          <a:xfrm flipV="1">
            <a:off x="2590800" y="3733800"/>
            <a:ext cx="685800" cy="2209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892" name="Line 44"/>
          <p:cNvSpPr>
            <a:spLocks noChangeShapeType="1"/>
          </p:cNvSpPr>
          <p:nvPr/>
        </p:nvSpPr>
        <p:spPr bwMode="auto">
          <a:xfrm>
            <a:off x="2590800" y="2819400"/>
            <a:ext cx="685800" cy="2667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893" name="Line 45"/>
          <p:cNvSpPr>
            <a:spLocks noChangeShapeType="1"/>
          </p:cNvSpPr>
          <p:nvPr/>
        </p:nvSpPr>
        <p:spPr bwMode="auto">
          <a:xfrm>
            <a:off x="2590800" y="3733800"/>
            <a:ext cx="685800" cy="2209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894" name="Line 46"/>
          <p:cNvSpPr>
            <a:spLocks noChangeShapeType="1"/>
          </p:cNvSpPr>
          <p:nvPr/>
        </p:nvSpPr>
        <p:spPr bwMode="auto">
          <a:xfrm>
            <a:off x="2590800" y="45720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895" name="Line 47"/>
          <p:cNvSpPr>
            <a:spLocks noChangeShapeType="1"/>
          </p:cNvSpPr>
          <p:nvPr/>
        </p:nvSpPr>
        <p:spPr bwMode="auto">
          <a:xfrm flipV="1">
            <a:off x="2590800" y="5029200"/>
            <a:ext cx="6858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48"/>
          <p:cNvGrpSpPr>
            <a:grpSpLocks/>
          </p:cNvGrpSpPr>
          <p:nvPr/>
        </p:nvGrpSpPr>
        <p:grpSpPr bwMode="auto">
          <a:xfrm>
            <a:off x="5638800" y="2209800"/>
            <a:ext cx="1208088" cy="1600200"/>
            <a:chOff x="3552" y="1392"/>
            <a:chExt cx="761" cy="1008"/>
          </a:xfrm>
        </p:grpSpPr>
        <p:sp>
          <p:nvSpPr>
            <p:cNvPr id="70694" name="AutoShape 49"/>
            <p:cNvSpPr>
              <a:spLocks/>
            </p:cNvSpPr>
            <p:nvPr/>
          </p:nvSpPr>
          <p:spPr bwMode="auto">
            <a:xfrm>
              <a:off x="3552" y="1392"/>
              <a:ext cx="288" cy="1008"/>
            </a:xfrm>
            <a:prstGeom prst="rightBrace">
              <a:avLst>
                <a:gd name="adj1" fmla="val 29167"/>
                <a:gd name="adj2" fmla="val 50000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sz="2400"/>
            </a:p>
          </p:txBody>
        </p:sp>
        <p:sp>
          <p:nvSpPr>
            <p:cNvPr id="70695" name="Text Box 50"/>
            <p:cNvSpPr txBox="1">
              <a:spLocks noChangeArrowheads="1"/>
            </p:cNvSpPr>
            <p:nvPr/>
          </p:nvSpPr>
          <p:spPr bwMode="auto">
            <a:xfrm>
              <a:off x="3888" y="1728"/>
              <a:ext cx="42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400" u="sng">
                  <a:solidFill>
                    <a:schemeClr val="tx2"/>
                  </a:solidFill>
                </a:rPr>
                <a:t>step</a:t>
              </a:r>
              <a:endParaRPr lang="en-US" sz="2400" u="sng">
                <a:solidFill>
                  <a:srgbClr val="006600"/>
                </a:solidFill>
              </a:endParaRPr>
            </a:p>
          </p:txBody>
        </p:sp>
      </p:grpSp>
      <p:grpSp>
        <p:nvGrpSpPr>
          <p:cNvPr id="4" name="Group 51"/>
          <p:cNvGrpSpPr>
            <a:grpSpLocks/>
          </p:cNvGrpSpPr>
          <p:nvPr/>
        </p:nvGrpSpPr>
        <p:grpSpPr bwMode="auto">
          <a:xfrm>
            <a:off x="5638800" y="4419600"/>
            <a:ext cx="1208088" cy="1600200"/>
            <a:chOff x="3552" y="2784"/>
            <a:chExt cx="761" cy="1008"/>
          </a:xfrm>
        </p:grpSpPr>
        <p:sp>
          <p:nvSpPr>
            <p:cNvPr id="70692" name="AutoShape 52"/>
            <p:cNvSpPr>
              <a:spLocks/>
            </p:cNvSpPr>
            <p:nvPr/>
          </p:nvSpPr>
          <p:spPr bwMode="auto">
            <a:xfrm>
              <a:off x="3552" y="2784"/>
              <a:ext cx="288" cy="1008"/>
            </a:xfrm>
            <a:prstGeom prst="rightBrace">
              <a:avLst>
                <a:gd name="adj1" fmla="val 29167"/>
                <a:gd name="adj2" fmla="val 50000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sz="2400"/>
            </a:p>
          </p:txBody>
        </p:sp>
        <p:sp>
          <p:nvSpPr>
            <p:cNvPr id="70693" name="Text Box 53"/>
            <p:cNvSpPr txBox="1">
              <a:spLocks noChangeArrowheads="1"/>
            </p:cNvSpPr>
            <p:nvPr/>
          </p:nvSpPr>
          <p:spPr bwMode="auto">
            <a:xfrm>
              <a:off x="3888" y="3120"/>
              <a:ext cx="42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400" u="sng">
                  <a:solidFill>
                    <a:schemeClr val="tx2"/>
                  </a:solidFill>
                </a:rPr>
                <a:t>step</a:t>
              </a:r>
              <a:endParaRPr lang="en-US" sz="2400" u="sng">
                <a:solidFill>
                  <a:srgbClr val="006600"/>
                </a:solidFill>
              </a:endParaRPr>
            </a:p>
          </p:txBody>
        </p:sp>
      </p:grpSp>
      <p:grpSp>
        <p:nvGrpSpPr>
          <p:cNvPr id="70686" name="Group 54"/>
          <p:cNvGrpSpPr>
            <a:grpSpLocks/>
          </p:cNvGrpSpPr>
          <p:nvPr/>
        </p:nvGrpSpPr>
        <p:grpSpPr bwMode="auto">
          <a:xfrm>
            <a:off x="620713" y="2286000"/>
            <a:ext cx="1208087" cy="1676400"/>
            <a:chOff x="391" y="1440"/>
            <a:chExt cx="761" cy="1056"/>
          </a:xfrm>
        </p:grpSpPr>
        <p:sp>
          <p:nvSpPr>
            <p:cNvPr id="70690" name="AutoShape 55"/>
            <p:cNvSpPr>
              <a:spLocks/>
            </p:cNvSpPr>
            <p:nvPr/>
          </p:nvSpPr>
          <p:spPr bwMode="auto">
            <a:xfrm flipH="1">
              <a:off x="864" y="1440"/>
              <a:ext cx="288" cy="1056"/>
            </a:xfrm>
            <a:prstGeom prst="rightBrace">
              <a:avLst>
                <a:gd name="adj1" fmla="val 30556"/>
                <a:gd name="adj2" fmla="val 50000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sz="2400"/>
            </a:p>
          </p:txBody>
        </p:sp>
        <p:sp>
          <p:nvSpPr>
            <p:cNvPr id="70691" name="Text Box 56"/>
            <p:cNvSpPr txBox="1">
              <a:spLocks noChangeArrowheads="1"/>
            </p:cNvSpPr>
            <p:nvPr/>
          </p:nvSpPr>
          <p:spPr bwMode="auto">
            <a:xfrm flipH="1">
              <a:off x="391" y="1776"/>
              <a:ext cx="42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400" u="sng">
                  <a:solidFill>
                    <a:schemeClr val="tx2"/>
                  </a:solidFill>
                </a:rPr>
                <a:t>step</a:t>
              </a:r>
              <a:endParaRPr lang="en-US" sz="2400" u="sng">
                <a:solidFill>
                  <a:srgbClr val="006600"/>
                </a:solidFill>
              </a:endParaRPr>
            </a:p>
          </p:txBody>
        </p:sp>
      </p:grpSp>
      <p:grpSp>
        <p:nvGrpSpPr>
          <p:cNvPr id="70687" name="Group 57"/>
          <p:cNvGrpSpPr>
            <a:grpSpLocks/>
          </p:cNvGrpSpPr>
          <p:nvPr/>
        </p:nvGrpSpPr>
        <p:grpSpPr bwMode="auto">
          <a:xfrm>
            <a:off x="620713" y="4373563"/>
            <a:ext cx="1208087" cy="1676400"/>
            <a:chOff x="391" y="2755"/>
            <a:chExt cx="761" cy="1056"/>
          </a:xfrm>
        </p:grpSpPr>
        <p:sp>
          <p:nvSpPr>
            <p:cNvPr id="70688" name="AutoShape 58"/>
            <p:cNvSpPr>
              <a:spLocks/>
            </p:cNvSpPr>
            <p:nvPr/>
          </p:nvSpPr>
          <p:spPr bwMode="auto">
            <a:xfrm flipH="1">
              <a:off x="864" y="2755"/>
              <a:ext cx="288" cy="1056"/>
            </a:xfrm>
            <a:prstGeom prst="rightBrace">
              <a:avLst>
                <a:gd name="adj1" fmla="val 30556"/>
                <a:gd name="adj2" fmla="val 50000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sz="2400"/>
            </a:p>
          </p:txBody>
        </p:sp>
        <p:sp>
          <p:nvSpPr>
            <p:cNvPr id="70689" name="Text Box 59"/>
            <p:cNvSpPr txBox="1">
              <a:spLocks noChangeArrowheads="1"/>
            </p:cNvSpPr>
            <p:nvPr/>
          </p:nvSpPr>
          <p:spPr bwMode="auto">
            <a:xfrm flipH="1">
              <a:off x="391" y="3091"/>
              <a:ext cx="42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400" u="sng">
                  <a:solidFill>
                    <a:schemeClr val="tx2"/>
                  </a:solidFill>
                </a:rPr>
                <a:t>step</a:t>
              </a:r>
              <a:endParaRPr lang="en-US" sz="2400" u="sng">
                <a:solidFill>
                  <a:srgbClr val="006600"/>
                </a:solidFill>
              </a:endParaRPr>
            </a:p>
          </p:txBody>
        </p:sp>
      </p:grp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68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68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68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68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68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68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68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68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068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068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068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068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068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068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068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068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880" grpId="0" animBg="1"/>
      <p:bldP spid="206889" grpId="0" animBg="1"/>
      <p:bldP spid="206890" grpId="0" animBg="1"/>
      <p:bldP spid="206891" grpId="0" animBg="1"/>
      <p:bldP spid="206892" grpId="0" animBg="1"/>
      <p:bldP spid="206893" grpId="0" animBg="1"/>
      <p:bldP spid="206894" grpId="0" animBg="1"/>
      <p:bldP spid="20689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anose="020B0600070205080204" pitchFamily="34" charset="-128"/>
              </a:rPr>
              <a:t>Insertion Sort Network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1787525" y="1997075"/>
            <a:ext cx="8032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>
                <a:solidFill>
                  <a:srgbClr val="000000"/>
                </a:solidFill>
              </a:rPr>
              <a:t>inputs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6689725" y="1998663"/>
            <a:ext cx="9302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>
                <a:solidFill>
                  <a:srgbClr val="000000"/>
                </a:solidFill>
              </a:rPr>
              <a:t>outputs</a:t>
            </a:r>
          </a:p>
        </p:txBody>
      </p:sp>
      <p:sp>
        <p:nvSpPr>
          <p:cNvPr id="13317" name="Line 5"/>
          <p:cNvSpPr>
            <a:spLocks noChangeShapeType="1"/>
          </p:cNvSpPr>
          <p:nvPr/>
        </p:nvSpPr>
        <p:spPr bwMode="auto">
          <a:xfrm>
            <a:off x="2362200" y="2813050"/>
            <a:ext cx="0" cy="6159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3035300" y="3581400"/>
            <a:ext cx="0" cy="6159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3319" name="Line 7"/>
          <p:cNvSpPr>
            <a:spLocks noChangeShapeType="1"/>
          </p:cNvSpPr>
          <p:nvPr/>
        </p:nvSpPr>
        <p:spPr bwMode="auto">
          <a:xfrm>
            <a:off x="3860800" y="4191000"/>
            <a:ext cx="0" cy="6159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3320" name="Oval 8"/>
          <p:cNvSpPr>
            <a:spLocks noChangeArrowheads="1"/>
          </p:cNvSpPr>
          <p:nvPr/>
        </p:nvSpPr>
        <p:spPr bwMode="auto">
          <a:xfrm>
            <a:off x="2959100" y="3429000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3321" name="Oval 9"/>
          <p:cNvSpPr>
            <a:spLocks noChangeArrowheads="1"/>
          </p:cNvSpPr>
          <p:nvPr/>
        </p:nvSpPr>
        <p:spPr bwMode="auto">
          <a:xfrm>
            <a:off x="2959100" y="410527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3322" name="Oval 10"/>
          <p:cNvSpPr>
            <a:spLocks noChangeArrowheads="1"/>
          </p:cNvSpPr>
          <p:nvPr/>
        </p:nvSpPr>
        <p:spPr bwMode="auto">
          <a:xfrm>
            <a:off x="2286000" y="341947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3323" name="Oval 11"/>
          <p:cNvSpPr>
            <a:spLocks noChangeArrowheads="1"/>
          </p:cNvSpPr>
          <p:nvPr/>
        </p:nvSpPr>
        <p:spPr bwMode="auto">
          <a:xfrm>
            <a:off x="2286000" y="2667000"/>
            <a:ext cx="1524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3324" name="Oval 12"/>
          <p:cNvSpPr>
            <a:spLocks noChangeArrowheads="1"/>
          </p:cNvSpPr>
          <p:nvPr/>
        </p:nvSpPr>
        <p:spPr bwMode="auto">
          <a:xfrm>
            <a:off x="3784600" y="4114800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3325" name="Oval 13"/>
          <p:cNvSpPr>
            <a:spLocks noChangeArrowheads="1"/>
          </p:cNvSpPr>
          <p:nvPr/>
        </p:nvSpPr>
        <p:spPr bwMode="auto">
          <a:xfrm>
            <a:off x="3784600" y="4800600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3326" name="Oval 14"/>
          <p:cNvSpPr>
            <a:spLocks noChangeArrowheads="1"/>
          </p:cNvSpPr>
          <p:nvPr/>
        </p:nvSpPr>
        <p:spPr bwMode="auto">
          <a:xfrm>
            <a:off x="4546600" y="4800600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3327" name="Oval 15"/>
          <p:cNvSpPr>
            <a:spLocks noChangeArrowheads="1"/>
          </p:cNvSpPr>
          <p:nvPr/>
        </p:nvSpPr>
        <p:spPr bwMode="auto">
          <a:xfrm>
            <a:off x="4546600" y="547687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3328" name="Line 16"/>
          <p:cNvSpPr>
            <a:spLocks noChangeShapeType="1"/>
          </p:cNvSpPr>
          <p:nvPr/>
        </p:nvSpPr>
        <p:spPr bwMode="auto">
          <a:xfrm>
            <a:off x="1752600" y="5562600"/>
            <a:ext cx="5943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3329" name="Line 17"/>
          <p:cNvSpPr>
            <a:spLocks noChangeShapeType="1"/>
          </p:cNvSpPr>
          <p:nvPr/>
        </p:nvSpPr>
        <p:spPr bwMode="auto">
          <a:xfrm>
            <a:off x="4635500" y="4870450"/>
            <a:ext cx="0" cy="6159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3330" name="Line 18"/>
          <p:cNvSpPr>
            <a:spLocks noChangeShapeType="1"/>
          </p:cNvSpPr>
          <p:nvPr/>
        </p:nvSpPr>
        <p:spPr bwMode="auto">
          <a:xfrm>
            <a:off x="1752600" y="4191000"/>
            <a:ext cx="5943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3331" name="Line 19"/>
          <p:cNvSpPr>
            <a:spLocks noChangeShapeType="1"/>
          </p:cNvSpPr>
          <p:nvPr/>
        </p:nvSpPr>
        <p:spPr bwMode="auto">
          <a:xfrm>
            <a:off x="1752600" y="3505200"/>
            <a:ext cx="5943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3332" name="Line 20"/>
          <p:cNvSpPr>
            <a:spLocks noChangeShapeType="1"/>
          </p:cNvSpPr>
          <p:nvPr/>
        </p:nvSpPr>
        <p:spPr bwMode="auto">
          <a:xfrm>
            <a:off x="1752600" y="4876800"/>
            <a:ext cx="5943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3333" name="Line 21"/>
          <p:cNvSpPr>
            <a:spLocks noChangeShapeType="1"/>
          </p:cNvSpPr>
          <p:nvPr/>
        </p:nvSpPr>
        <p:spPr bwMode="auto">
          <a:xfrm>
            <a:off x="1752600" y="2743200"/>
            <a:ext cx="5943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3334" name="Line 22"/>
          <p:cNvSpPr>
            <a:spLocks noChangeShapeType="1"/>
          </p:cNvSpPr>
          <p:nvPr/>
        </p:nvSpPr>
        <p:spPr bwMode="auto">
          <a:xfrm>
            <a:off x="3860800" y="2819400"/>
            <a:ext cx="0" cy="6159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3335" name="Oval 23"/>
          <p:cNvSpPr>
            <a:spLocks noChangeArrowheads="1"/>
          </p:cNvSpPr>
          <p:nvPr/>
        </p:nvSpPr>
        <p:spPr bwMode="auto">
          <a:xfrm>
            <a:off x="3784600" y="2667000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3336" name="Oval 24"/>
          <p:cNvSpPr>
            <a:spLocks noChangeArrowheads="1"/>
          </p:cNvSpPr>
          <p:nvPr/>
        </p:nvSpPr>
        <p:spPr bwMode="auto">
          <a:xfrm>
            <a:off x="3784600" y="341947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3337" name="Line 25"/>
          <p:cNvSpPr>
            <a:spLocks noChangeShapeType="1"/>
          </p:cNvSpPr>
          <p:nvPr/>
        </p:nvSpPr>
        <p:spPr bwMode="auto">
          <a:xfrm>
            <a:off x="4635500" y="3581400"/>
            <a:ext cx="0" cy="6159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3338" name="Oval 26"/>
          <p:cNvSpPr>
            <a:spLocks noChangeArrowheads="1"/>
          </p:cNvSpPr>
          <p:nvPr/>
        </p:nvSpPr>
        <p:spPr bwMode="auto">
          <a:xfrm>
            <a:off x="4559300" y="3429000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3339" name="Oval 27"/>
          <p:cNvSpPr>
            <a:spLocks noChangeArrowheads="1"/>
          </p:cNvSpPr>
          <p:nvPr/>
        </p:nvSpPr>
        <p:spPr bwMode="auto">
          <a:xfrm>
            <a:off x="4559300" y="410527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3340" name="Line 28"/>
          <p:cNvSpPr>
            <a:spLocks noChangeShapeType="1"/>
          </p:cNvSpPr>
          <p:nvPr/>
        </p:nvSpPr>
        <p:spPr bwMode="auto">
          <a:xfrm>
            <a:off x="5486400" y="4191000"/>
            <a:ext cx="0" cy="6159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3341" name="Oval 29"/>
          <p:cNvSpPr>
            <a:spLocks noChangeArrowheads="1"/>
          </p:cNvSpPr>
          <p:nvPr/>
        </p:nvSpPr>
        <p:spPr bwMode="auto">
          <a:xfrm>
            <a:off x="5410200" y="4114800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3342" name="Oval 30"/>
          <p:cNvSpPr>
            <a:spLocks noChangeArrowheads="1"/>
          </p:cNvSpPr>
          <p:nvPr/>
        </p:nvSpPr>
        <p:spPr bwMode="auto">
          <a:xfrm>
            <a:off x="5410200" y="4800600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3343" name="Line 31"/>
          <p:cNvSpPr>
            <a:spLocks noChangeShapeType="1"/>
          </p:cNvSpPr>
          <p:nvPr/>
        </p:nvSpPr>
        <p:spPr bwMode="auto">
          <a:xfrm>
            <a:off x="5486400" y="2819400"/>
            <a:ext cx="0" cy="6159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3344" name="Oval 32"/>
          <p:cNvSpPr>
            <a:spLocks noChangeArrowheads="1"/>
          </p:cNvSpPr>
          <p:nvPr/>
        </p:nvSpPr>
        <p:spPr bwMode="auto">
          <a:xfrm>
            <a:off x="5410200" y="2667000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3345" name="Oval 33"/>
          <p:cNvSpPr>
            <a:spLocks noChangeArrowheads="1"/>
          </p:cNvSpPr>
          <p:nvPr/>
        </p:nvSpPr>
        <p:spPr bwMode="auto">
          <a:xfrm>
            <a:off x="5410200" y="341947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3346" name="Line 34"/>
          <p:cNvSpPr>
            <a:spLocks noChangeShapeType="1"/>
          </p:cNvSpPr>
          <p:nvPr/>
        </p:nvSpPr>
        <p:spPr bwMode="auto">
          <a:xfrm>
            <a:off x="6261100" y="3581400"/>
            <a:ext cx="0" cy="6159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3347" name="Oval 35"/>
          <p:cNvSpPr>
            <a:spLocks noChangeArrowheads="1"/>
          </p:cNvSpPr>
          <p:nvPr/>
        </p:nvSpPr>
        <p:spPr bwMode="auto">
          <a:xfrm>
            <a:off x="6184900" y="3429000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3348" name="Oval 36"/>
          <p:cNvSpPr>
            <a:spLocks noChangeArrowheads="1"/>
          </p:cNvSpPr>
          <p:nvPr/>
        </p:nvSpPr>
        <p:spPr bwMode="auto">
          <a:xfrm>
            <a:off x="6184900" y="410527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3349" name="Line 37"/>
          <p:cNvSpPr>
            <a:spLocks noChangeShapeType="1"/>
          </p:cNvSpPr>
          <p:nvPr/>
        </p:nvSpPr>
        <p:spPr bwMode="auto">
          <a:xfrm>
            <a:off x="6946900" y="2813050"/>
            <a:ext cx="0" cy="6159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3350" name="Oval 38"/>
          <p:cNvSpPr>
            <a:spLocks noChangeArrowheads="1"/>
          </p:cNvSpPr>
          <p:nvPr/>
        </p:nvSpPr>
        <p:spPr bwMode="auto">
          <a:xfrm>
            <a:off x="6870700" y="341947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3351" name="Oval 39"/>
          <p:cNvSpPr>
            <a:spLocks noChangeArrowheads="1"/>
          </p:cNvSpPr>
          <p:nvPr/>
        </p:nvSpPr>
        <p:spPr bwMode="auto">
          <a:xfrm>
            <a:off x="6870700" y="2667000"/>
            <a:ext cx="1524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3352" name="Text Box 40"/>
          <p:cNvSpPr txBox="1">
            <a:spLocks noChangeArrowheads="1"/>
          </p:cNvSpPr>
          <p:nvPr/>
        </p:nvSpPr>
        <p:spPr bwMode="auto">
          <a:xfrm>
            <a:off x="3565525" y="5832475"/>
            <a:ext cx="1622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400">
                <a:solidFill>
                  <a:srgbClr val="FF0000"/>
                </a:solidFill>
              </a:rPr>
              <a:t>depth</a:t>
            </a:r>
            <a:r>
              <a:rPr lang="en-US" sz="2400">
                <a:solidFill>
                  <a:srgbClr val="000000"/>
                </a:solidFill>
              </a:rPr>
              <a:t> </a:t>
            </a:r>
            <a:r>
              <a:rPr lang="en-US" sz="2400">
                <a:solidFill>
                  <a:srgbClr val="FF0000"/>
                </a:solidFill>
              </a:rPr>
              <a:t>2</a:t>
            </a:r>
            <a:r>
              <a:rPr lang="en-US" sz="2400" i="1">
                <a:solidFill>
                  <a:srgbClr val="FF0000"/>
                </a:solidFill>
              </a:rPr>
              <a:t>n </a:t>
            </a:r>
            <a:r>
              <a:rPr lang="en-US" sz="2400">
                <a:solidFill>
                  <a:srgbClr val="FF0000"/>
                </a:solidFill>
              </a:rPr>
              <a:t>  3</a:t>
            </a: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3353" name="Line 41"/>
          <p:cNvSpPr>
            <a:spLocks noChangeShapeType="1"/>
          </p:cNvSpPr>
          <p:nvPr/>
        </p:nvSpPr>
        <p:spPr bwMode="auto">
          <a:xfrm>
            <a:off x="4772025" y="6092825"/>
            <a:ext cx="136525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8227270"/>
      </p:ext>
    </p:extLst>
  </p:cSld>
  <p:clrMapOvr>
    <a:masterClrMapping/>
  </p:clrMapOvr>
  <p:transition>
    <p:zoom/>
  </p:transition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anose="020B0600070205080204" pitchFamily="34" charset="-128"/>
              </a:rPr>
              <a:t>Merge Network (pf.)</a:t>
            </a:r>
          </a:p>
        </p:txBody>
      </p:sp>
      <p:grpSp>
        <p:nvGrpSpPr>
          <p:cNvPr id="71683" name="Group 3"/>
          <p:cNvGrpSpPr>
            <a:grpSpLocks/>
          </p:cNvGrpSpPr>
          <p:nvPr/>
        </p:nvGrpSpPr>
        <p:grpSpPr bwMode="auto">
          <a:xfrm>
            <a:off x="3276600" y="2133600"/>
            <a:ext cx="2286000" cy="3962400"/>
            <a:chOff x="2064" y="1344"/>
            <a:chExt cx="1440" cy="2496"/>
          </a:xfrm>
        </p:grpSpPr>
        <p:sp>
          <p:nvSpPr>
            <p:cNvPr id="207876" name="Rectangle 4"/>
            <p:cNvSpPr>
              <a:spLocks noChangeArrowheads="1"/>
            </p:cNvSpPr>
            <p:nvPr/>
          </p:nvSpPr>
          <p:spPr bwMode="auto">
            <a:xfrm>
              <a:off x="2256" y="1344"/>
              <a:ext cx="1048" cy="1152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tint val="3372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189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ea typeface="ＭＳ Ｐゴシック" charset="-128"/>
              </a:endParaRPr>
            </a:p>
          </p:txBody>
        </p:sp>
        <p:sp>
          <p:nvSpPr>
            <p:cNvPr id="71701" name="Oval 5"/>
            <p:cNvSpPr>
              <a:spLocks noChangeArrowheads="1"/>
            </p:cNvSpPr>
            <p:nvPr/>
          </p:nvSpPr>
          <p:spPr bwMode="auto">
            <a:xfrm>
              <a:off x="2352" y="1632"/>
              <a:ext cx="816" cy="576"/>
            </a:xfrm>
            <a:prstGeom prst="ellipse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2000"/>
                <a:t>Merge[4]</a:t>
              </a:r>
              <a:endParaRPr lang="en-US" sz="2400"/>
            </a:p>
          </p:txBody>
        </p:sp>
        <p:sp>
          <p:nvSpPr>
            <p:cNvPr id="207878" name="Rectangle 6"/>
            <p:cNvSpPr>
              <a:spLocks noChangeArrowheads="1"/>
            </p:cNvSpPr>
            <p:nvPr/>
          </p:nvSpPr>
          <p:spPr bwMode="auto">
            <a:xfrm>
              <a:off x="2248" y="2688"/>
              <a:ext cx="1048" cy="1152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tint val="3372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189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ea typeface="ＭＳ Ｐゴシック" charset="-128"/>
              </a:endParaRPr>
            </a:p>
          </p:txBody>
        </p:sp>
        <p:sp>
          <p:nvSpPr>
            <p:cNvPr id="71703" name="Line 7"/>
            <p:cNvSpPr>
              <a:spLocks noChangeShapeType="1"/>
            </p:cNvSpPr>
            <p:nvPr/>
          </p:nvSpPr>
          <p:spPr bwMode="auto">
            <a:xfrm>
              <a:off x="2064" y="1488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04" name="Line 8"/>
            <p:cNvSpPr>
              <a:spLocks noChangeShapeType="1"/>
            </p:cNvSpPr>
            <p:nvPr/>
          </p:nvSpPr>
          <p:spPr bwMode="auto">
            <a:xfrm>
              <a:off x="2064" y="1776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05" name="Line 9"/>
            <p:cNvSpPr>
              <a:spLocks noChangeShapeType="1"/>
            </p:cNvSpPr>
            <p:nvPr/>
          </p:nvSpPr>
          <p:spPr bwMode="auto">
            <a:xfrm>
              <a:off x="2064" y="2064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06" name="Line 10"/>
            <p:cNvSpPr>
              <a:spLocks noChangeShapeType="1"/>
            </p:cNvSpPr>
            <p:nvPr/>
          </p:nvSpPr>
          <p:spPr bwMode="auto">
            <a:xfrm>
              <a:off x="2064" y="2352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07" name="Line 11"/>
            <p:cNvSpPr>
              <a:spLocks noChangeShapeType="1"/>
            </p:cNvSpPr>
            <p:nvPr/>
          </p:nvSpPr>
          <p:spPr bwMode="auto">
            <a:xfrm>
              <a:off x="2064" y="2880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08" name="Line 12"/>
            <p:cNvSpPr>
              <a:spLocks noChangeShapeType="1"/>
            </p:cNvSpPr>
            <p:nvPr/>
          </p:nvSpPr>
          <p:spPr bwMode="auto">
            <a:xfrm>
              <a:off x="2064" y="3168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09" name="Line 13"/>
            <p:cNvSpPr>
              <a:spLocks noChangeShapeType="1"/>
            </p:cNvSpPr>
            <p:nvPr/>
          </p:nvSpPr>
          <p:spPr bwMode="auto">
            <a:xfrm>
              <a:off x="2064" y="3456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10" name="Line 14"/>
            <p:cNvSpPr>
              <a:spLocks noChangeShapeType="1"/>
            </p:cNvSpPr>
            <p:nvPr/>
          </p:nvSpPr>
          <p:spPr bwMode="auto">
            <a:xfrm>
              <a:off x="2064" y="3744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11" name="Line 15"/>
            <p:cNvSpPr>
              <a:spLocks noChangeShapeType="1"/>
            </p:cNvSpPr>
            <p:nvPr/>
          </p:nvSpPr>
          <p:spPr bwMode="auto">
            <a:xfrm>
              <a:off x="3312" y="1488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12" name="Line 16"/>
            <p:cNvSpPr>
              <a:spLocks noChangeShapeType="1"/>
            </p:cNvSpPr>
            <p:nvPr/>
          </p:nvSpPr>
          <p:spPr bwMode="auto">
            <a:xfrm>
              <a:off x="3312" y="1776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13" name="Line 17"/>
            <p:cNvSpPr>
              <a:spLocks noChangeShapeType="1"/>
            </p:cNvSpPr>
            <p:nvPr/>
          </p:nvSpPr>
          <p:spPr bwMode="auto">
            <a:xfrm>
              <a:off x="3312" y="2064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14" name="Line 18"/>
            <p:cNvSpPr>
              <a:spLocks noChangeShapeType="1"/>
            </p:cNvSpPr>
            <p:nvPr/>
          </p:nvSpPr>
          <p:spPr bwMode="auto">
            <a:xfrm>
              <a:off x="3312" y="2352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15" name="Line 19"/>
            <p:cNvSpPr>
              <a:spLocks noChangeShapeType="1"/>
            </p:cNvSpPr>
            <p:nvPr/>
          </p:nvSpPr>
          <p:spPr bwMode="auto">
            <a:xfrm>
              <a:off x="3312" y="2880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16" name="Line 20"/>
            <p:cNvSpPr>
              <a:spLocks noChangeShapeType="1"/>
            </p:cNvSpPr>
            <p:nvPr/>
          </p:nvSpPr>
          <p:spPr bwMode="auto">
            <a:xfrm>
              <a:off x="3312" y="3168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17" name="Line 21"/>
            <p:cNvSpPr>
              <a:spLocks noChangeShapeType="1"/>
            </p:cNvSpPr>
            <p:nvPr/>
          </p:nvSpPr>
          <p:spPr bwMode="auto">
            <a:xfrm>
              <a:off x="3312" y="3456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18" name="Line 22"/>
            <p:cNvSpPr>
              <a:spLocks noChangeShapeType="1"/>
            </p:cNvSpPr>
            <p:nvPr/>
          </p:nvSpPr>
          <p:spPr bwMode="auto">
            <a:xfrm>
              <a:off x="3312" y="3744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19" name="Oval 23"/>
            <p:cNvSpPr>
              <a:spLocks noChangeArrowheads="1"/>
            </p:cNvSpPr>
            <p:nvPr/>
          </p:nvSpPr>
          <p:spPr bwMode="auto">
            <a:xfrm>
              <a:off x="2400" y="2976"/>
              <a:ext cx="816" cy="576"/>
            </a:xfrm>
            <a:prstGeom prst="ellipse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2000"/>
                <a:t>Merge[4]</a:t>
              </a:r>
              <a:endParaRPr lang="en-US" sz="2400"/>
            </a:p>
          </p:txBody>
        </p:sp>
      </p:grpSp>
      <p:grpSp>
        <p:nvGrpSpPr>
          <p:cNvPr id="71684" name="Group 24"/>
          <p:cNvGrpSpPr>
            <a:grpSpLocks/>
          </p:cNvGrpSpPr>
          <p:nvPr/>
        </p:nvGrpSpPr>
        <p:grpSpPr bwMode="auto">
          <a:xfrm>
            <a:off x="5638800" y="2209800"/>
            <a:ext cx="1208088" cy="1600200"/>
            <a:chOff x="3552" y="1392"/>
            <a:chExt cx="761" cy="1008"/>
          </a:xfrm>
        </p:grpSpPr>
        <p:sp>
          <p:nvSpPr>
            <p:cNvPr id="71698" name="AutoShape 25"/>
            <p:cNvSpPr>
              <a:spLocks/>
            </p:cNvSpPr>
            <p:nvPr/>
          </p:nvSpPr>
          <p:spPr bwMode="auto">
            <a:xfrm>
              <a:off x="3552" y="1392"/>
              <a:ext cx="288" cy="1008"/>
            </a:xfrm>
            <a:prstGeom prst="rightBrace">
              <a:avLst>
                <a:gd name="adj1" fmla="val 29167"/>
                <a:gd name="adj2" fmla="val 50000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sz="2400"/>
            </a:p>
          </p:txBody>
        </p:sp>
        <p:sp>
          <p:nvSpPr>
            <p:cNvPr id="71699" name="Text Box 26"/>
            <p:cNvSpPr txBox="1">
              <a:spLocks noChangeArrowheads="1"/>
            </p:cNvSpPr>
            <p:nvPr/>
          </p:nvSpPr>
          <p:spPr bwMode="auto">
            <a:xfrm>
              <a:off x="3888" y="1728"/>
              <a:ext cx="42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400" u="sng">
                  <a:solidFill>
                    <a:schemeClr val="tx2"/>
                  </a:solidFill>
                </a:rPr>
                <a:t>step</a:t>
              </a:r>
              <a:endParaRPr lang="en-US" sz="2400" u="sng">
                <a:solidFill>
                  <a:srgbClr val="006600"/>
                </a:solidFill>
              </a:endParaRPr>
            </a:p>
          </p:txBody>
        </p:sp>
      </p:grpSp>
      <p:grpSp>
        <p:nvGrpSpPr>
          <p:cNvPr id="71685" name="Group 27"/>
          <p:cNvGrpSpPr>
            <a:grpSpLocks/>
          </p:cNvGrpSpPr>
          <p:nvPr/>
        </p:nvGrpSpPr>
        <p:grpSpPr bwMode="auto">
          <a:xfrm>
            <a:off x="5638800" y="4419600"/>
            <a:ext cx="1208088" cy="1600200"/>
            <a:chOff x="3552" y="2784"/>
            <a:chExt cx="761" cy="1008"/>
          </a:xfrm>
        </p:grpSpPr>
        <p:sp>
          <p:nvSpPr>
            <p:cNvPr id="71696" name="AutoShape 28"/>
            <p:cNvSpPr>
              <a:spLocks/>
            </p:cNvSpPr>
            <p:nvPr/>
          </p:nvSpPr>
          <p:spPr bwMode="auto">
            <a:xfrm>
              <a:off x="3552" y="2784"/>
              <a:ext cx="288" cy="1008"/>
            </a:xfrm>
            <a:prstGeom prst="rightBrace">
              <a:avLst>
                <a:gd name="adj1" fmla="val 29167"/>
                <a:gd name="adj2" fmla="val 50000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sz="2400"/>
            </a:p>
          </p:txBody>
        </p:sp>
        <p:sp>
          <p:nvSpPr>
            <p:cNvPr id="71697" name="Text Box 29"/>
            <p:cNvSpPr txBox="1">
              <a:spLocks noChangeArrowheads="1"/>
            </p:cNvSpPr>
            <p:nvPr/>
          </p:nvSpPr>
          <p:spPr bwMode="auto">
            <a:xfrm>
              <a:off x="3888" y="3120"/>
              <a:ext cx="42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400" u="sng">
                  <a:solidFill>
                    <a:schemeClr val="tx2"/>
                  </a:solidFill>
                </a:rPr>
                <a:t>step</a:t>
              </a:r>
              <a:endParaRPr lang="en-US" sz="2400" u="sng">
                <a:solidFill>
                  <a:srgbClr val="006600"/>
                </a:solidFill>
              </a:endParaRPr>
            </a:p>
          </p:txBody>
        </p:sp>
      </p:grpSp>
      <p:graphicFrame>
        <p:nvGraphicFramePr>
          <p:cNvPr id="207902" name="Object 2"/>
          <p:cNvGraphicFramePr>
            <a:graphicFrameLocks noChangeAspect="1"/>
          </p:cNvGraphicFramePr>
          <p:nvPr/>
        </p:nvGraphicFramePr>
        <p:xfrm>
          <a:off x="2824163" y="2362200"/>
          <a:ext cx="374650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6" name="Equation" r:id="rId3" imgW="190335" imgH="215713" progId="Equation.3">
                  <p:embed/>
                </p:oleObj>
              </mc:Choice>
              <mc:Fallback>
                <p:oleObj name="Equation" r:id="rId3" imgW="190335" imgH="215713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24163" y="2362200"/>
                        <a:ext cx="374650" cy="423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7903" name="Object 3"/>
          <p:cNvGraphicFramePr>
            <a:graphicFrameLocks noChangeAspect="1"/>
          </p:cNvGraphicFramePr>
          <p:nvPr/>
        </p:nvGraphicFramePr>
        <p:xfrm>
          <a:off x="2824163" y="3200400"/>
          <a:ext cx="376237" cy="45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7" name="Equation" r:id="rId5" imgW="190500" imgH="228600" progId="Equation.3">
                  <p:embed/>
                </p:oleObj>
              </mc:Choice>
              <mc:Fallback>
                <p:oleObj name="Equation" r:id="rId5" imgW="190500" imgH="2286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24163" y="3200400"/>
                        <a:ext cx="376237" cy="452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7904" name="Object 4"/>
          <p:cNvGraphicFramePr>
            <a:graphicFrameLocks noChangeAspect="1"/>
          </p:cNvGraphicFramePr>
          <p:nvPr/>
        </p:nvGraphicFramePr>
        <p:xfrm>
          <a:off x="2824163" y="4572000"/>
          <a:ext cx="374650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8" name="Equation" r:id="rId7" imgW="190335" imgH="215713" progId="Equation.3">
                  <p:embed/>
                </p:oleObj>
              </mc:Choice>
              <mc:Fallback>
                <p:oleObj name="Equation" r:id="rId7" imgW="190335" imgH="215713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24163" y="4572000"/>
                        <a:ext cx="374650" cy="423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7905" name="Object 5"/>
          <p:cNvGraphicFramePr>
            <a:graphicFrameLocks noChangeAspect="1"/>
          </p:cNvGraphicFramePr>
          <p:nvPr/>
        </p:nvGraphicFramePr>
        <p:xfrm>
          <a:off x="2824163" y="5414963"/>
          <a:ext cx="376237" cy="452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9" name="Equation" r:id="rId9" imgW="190500" imgH="228600" progId="Equation.3">
                  <p:embed/>
                </p:oleObj>
              </mc:Choice>
              <mc:Fallback>
                <p:oleObj name="Equation" r:id="rId9" imgW="190500" imgH="228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24163" y="5414963"/>
                        <a:ext cx="376237" cy="452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153988" y="3424238"/>
            <a:ext cx="2665412" cy="1147762"/>
            <a:chOff x="97" y="2157"/>
            <a:chExt cx="1679" cy="723"/>
          </a:xfrm>
        </p:grpSpPr>
        <p:graphicFrame>
          <p:nvGraphicFramePr>
            <p:cNvPr id="71691" name="Object 6"/>
            <p:cNvGraphicFramePr>
              <a:graphicFrameLocks noChangeAspect="1"/>
            </p:cNvGraphicFramePr>
            <p:nvPr/>
          </p:nvGraphicFramePr>
          <p:xfrm>
            <a:off x="1145" y="2389"/>
            <a:ext cx="631" cy="27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730" name="Equation" r:id="rId11" imgW="583947" imgH="253890" progId="Equation.3">
                    <p:embed/>
                  </p:oleObj>
                </mc:Choice>
                <mc:Fallback>
                  <p:oleObj name="Equation" r:id="rId11" imgW="583947" imgH="253890" progId="Equation.3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45" y="2389"/>
                          <a:ext cx="631" cy="27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1692" name="Object 7"/>
            <p:cNvGraphicFramePr>
              <a:graphicFrameLocks noChangeAspect="1"/>
            </p:cNvGraphicFramePr>
            <p:nvPr/>
          </p:nvGraphicFramePr>
          <p:xfrm>
            <a:off x="141" y="2377"/>
            <a:ext cx="680" cy="29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731" name="Equation" r:id="rId13" imgW="583947" imgH="253890" progId="Equation.3">
                    <p:embed/>
                  </p:oleObj>
                </mc:Choice>
                <mc:Fallback>
                  <p:oleObj name="Equation" r:id="rId13" imgW="583947" imgH="253890" progId="Equation.3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1" y="2377"/>
                          <a:ext cx="680" cy="29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1693" name="Text Box 37"/>
            <p:cNvSpPr txBox="1">
              <a:spLocks noChangeArrowheads="1"/>
            </p:cNvSpPr>
            <p:nvPr/>
          </p:nvSpPr>
          <p:spPr bwMode="auto">
            <a:xfrm>
              <a:off x="805" y="2390"/>
              <a:ext cx="34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/>
                <a:t>and</a:t>
              </a:r>
            </a:p>
          </p:txBody>
        </p:sp>
        <p:sp>
          <p:nvSpPr>
            <p:cNvPr id="71694" name="Text Box 38"/>
            <p:cNvSpPr txBox="1">
              <a:spLocks noChangeArrowheads="1"/>
            </p:cNvSpPr>
            <p:nvPr/>
          </p:nvSpPr>
          <p:spPr bwMode="auto">
            <a:xfrm>
              <a:off x="97" y="2630"/>
              <a:ext cx="129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/>
                <a:t>differ by at most 1</a:t>
              </a:r>
            </a:p>
          </p:txBody>
        </p:sp>
        <p:sp>
          <p:nvSpPr>
            <p:cNvPr id="71695" name="Text Box 39"/>
            <p:cNvSpPr txBox="1">
              <a:spLocks noChangeArrowheads="1"/>
            </p:cNvSpPr>
            <p:nvPr/>
          </p:nvSpPr>
          <p:spPr bwMode="auto">
            <a:xfrm>
              <a:off x="105" y="2157"/>
              <a:ext cx="951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/>
                <a:t>By Lemma 3</a:t>
              </a:r>
              <a:endParaRPr lang="en-US" sz="2400"/>
            </a:p>
          </p:txBody>
        </p:sp>
      </p:grp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79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79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07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07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07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5257800" y="2682875"/>
            <a:ext cx="366713" cy="3124200"/>
            <a:chOff x="3312" y="1690"/>
            <a:chExt cx="231" cy="1968"/>
          </a:xfrm>
        </p:grpSpPr>
        <p:sp>
          <p:nvSpPr>
            <p:cNvPr id="72734" name="Text Box 3"/>
            <p:cNvSpPr txBox="1">
              <a:spLocks noChangeArrowheads="1"/>
            </p:cNvSpPr>
            <p:nvPr/>
          </p:nvSpPr>
          <p:spPr bwMode="auto">
            <a:xfrm>
              <a:off x="3312" y="1690"/>
              <a:ext cx="23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400" b="1">
                  <a:solidFill>
                    <a:schemeClr val="tx2"/>
                  </a:solidFill>
                  <a:latin typeface="Courier New" panose="02070309020205020404" pitchFamily="49" charset="0"/>
                </a:rPr>
                <a:t>3</a:t>
              </a:r>
            </a:p>
          </p:txBody>
        </p:sp>
        <p:sp>
          <p:nvSpPr>
            <p:cNvPr id="72735" name="Text Box 4"/>
            <p:cNvSpPr txBox="1">
              <a:spLocks noChangeArrowheads="1"/>
            </p:cNvSpPr>
            <p:nvPr/>
          </p:nvSpPr>
          <p:spPr bwMode="auto">
            <a:xfrm>
              <a:off x="3312" y="1930"/>
              <a:ext cx="23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400" b="1">
                  <a:solidFill>
                    <a:schemeClr val="tx2"/>
                  </a:solidFill>
                  <a:latin typeface="Courier New" panose="02070309020205020404" pitchFamily="49" charset="0"/>
                </a:rPr>
                <a:t>3</a:t>
              </a:r>
            </a:p>
          </p:txBody>
        </p:sp>
        <p:sp>
          <p:nvSpPr>
            <p:cNvPr id="72736" name="Text Box 5"/>
            <p:cNvSpPr txBox="1">
              <a:spLocks noChangeArrowheads="1"/>
            </p:cNvSpPr>
            <p:nvPr/>
          </p:nvSpPr>
          <p:spPr bwMode="auto">
            <a:xfrm>
              <a:off x="3312" y="2170"/>
              <a:ext cx="23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400" b="1">
                  <a:solidFill>
                    <a:schemeClr val="tx2"/>
                  </a:solidFill>
                  <a:latin typeface="Courier New" panose="02070309020205020404" pitchFamily="49" charset="0"/>
                </a:rPr>
                <a:t>3</a:t>
              </a:r>
            </a:p>
          </p:txBody>
        </p:sp>
        <p:sp>
          <p:nvSpPr>
            <p:cNvPr id="72737" name="Text Box 6"/>
            <p:cNvSpPr txBox="1">
              <a:spLocks noChangeArrowheads="1"/>
            </p:cNvSpPr>
            <p:nvPr/>
          </p:nvSpPr>
          <p:spPr bwMode="auto">
            <a:xfrm>
              <a:off x="3312" y="2410"/>
              <a:ext cx="23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400" b="1">
                  <a:solidFill>
                    <a:schemeClr val="tx2"/>
                  </a:solidFill>
                  <a:latin typeface="Courier New" panose="02070309020205020404" pitchFamily="49" charset="0"/>
                </a:rPr>
                <a:t>4</a:t>
              </a:r>
            </a:p>
          </p:txBody>
        </p:sp>
        <p:sp>
          <p:nvSpPr>
            <p:cNvPr id="72738" name="Text Box 7"/>
            <p:cNvSpPr txBox="1">
              <a:spLocks noChangeArrowheads="1"/>
            </p:cNvSpPr>
            <p:nvPr/>
          </p:nvSpPr>
          <p:spPr bwMode="auto">
            <a:xfrm>
              <a:off x="3312" y="2650"/>
              <a:ext cx="23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400" b="1">
                  <a:solidFill>
                    <a:schemeClr val="tx2"/>
                  </a:solidFill>
                  <a:latin typeface="Courier New" panose="02070309020205020404" pitchFamily="49" charset="0"/>
                </a:rPr>
                <a:t>4</a:t>
              </a:r>
            </a:p>
          </p:txBody>
        </p:sp>
        <p:sp>
          <p:nvSpPr>
            <p:cNvPr id="72739" name="Text Box 8"/>
            <p:cNvSpPr txBox="1">
              <a:spLocks noChangeArrowheads="1"/>
            </p:cNvSpPr>
            <p:nvPr/>
          </p:nvSpPr>
          <p:spPr bwMode="auto">
            <a:xfrm>
              <a:off x="3312" y="2890"/>
              <a:ext cx="23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400" b="1">
                  <a:solidFill>
                    <a:schemeClr val="tx2"/>
                  </a:solidFill>
                  <a:latin typeface="Courier New" panose="02070309020205020404" pitchFamily="49" charset="0"/>
                </a:rPr>
                <a:t>4</a:t>
              </a:r>
            </a:p>
          </p:txBody>
        </p:sp>
        <p:sp>
          <p:nvSpPr>
            <p:cNvPr id="72740" name="Text Box 9"/>
            <p:cNvSpPr txBox="1">
              <a:spLocks noChangeArrowheads="1"/>
            </p:cNvSpPr>
            <p:nvPr/>
          </p:nvSpPr>
          <p:spPr bwMode="auto">
            <a:xfrm>
              <a:off x="3312" y="3130"/>
              <a:ext cx="23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400" b="1">
                  <a:solidFill>
                    <a:schemeClr val="tx2"/>
                  </a:solidFill>
                  <a:latin typeface="Courier New" panose="02070309020205020404" pitchFamily="49" charset="0"/>
                </a:rPr>
                <a:t>4</a:t>
              </a:r>
            </a:p>
          </p:txBody>
        </p:sp>
        <p:sp>
          <p:nvSpPr>
            <p:cNvPr id="72741" name="Text Box 10"/>
            <p:cNvSpPr txBox="1">
              <a:spLocks noChangeArrowheads="1"/>
            </p:cNvSpPr>
            <p:nvPr/>
          </p:nvSpPr>
          <p:spPr bwMode="auto">
            <a:xfrm>
              <a:off x="3312" y="3370"/>
              <a:ext cx="23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400" b="1">
                  <a:solidFill>
                    <a:schemeClr val="tx2"/>
                  </a:solidFill>
                  <a:latin typeface="Courier New" panose="02070309020205020404" pitchFamily="49" charset="0"/>
                </a:rPr>
                <a:t>4</a:t>
              </a:r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4038600" y="2911475"/>
            <a:ext cx="1219200" cy="2286000"/>
            <a:chOff x="1872" y="2352"/>
            <a:chExt cx="768" cy="1440"/>
          </a:xfrm>
        </p:grpSpPr>
        <p:sp>
          <p:nvSpPr>
            <p:cNvPr id="72730" name="Line 12"/>
            <p:cNvSpPr>
              <a:spLocks noChangeShapeType="1"/>
            </p:cNvSpPr>
            <p:nvPr/>
          </p:nvSpPr>
          <p:spPr bwMode="auto">
            <a:xfrm>
              <a:off x="1872" y="2352"/>
              <a:ext cx="768" cy="0"/>
            </a:xfrm>
            <a:prstGeom prst="line">
              <a:avLst/>
            </a:prstGeom>
            <a:noFill/>
            <a:ln w="38100">
              <a:solidFill>
                <a:srgbClr val="0066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31" name="Line 13"/>
            <p:cNvSpPr>
              <a:spLocks noChangeShapeType="1"/>
            </p:cNvSpPr>
            <p:nvPr/>
          </p:nvSpPr>
          <p:spPr bwMode="auto">
            <a:xfrm>
              <a:off x="1872" y="2832"/>
              <a:ext cx="768" cy="0"/>
            </a:xfrm>
            <a:prstGeom prst="line">
              <a:avLst/>
            </a:prstGeom>
            <a:noFill/>
            <a:ln w="38100">
              <a:solidFill>
                <a:srgbClr val="0066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32" name="Line 14"/>
            <p:cNvSpPr>
              <a:spLocks noChangeShapeType="1"/>
            </p:cNvSpPr>
            <p:nvPr/>
          </p:nvSpPr>
          <p:spPr bwMode="auto">
            <a:xfrm>
              <a:off x="1872" y="3312"/>
              <a:ext cx="768" cy="0"/>
            </a:xfrm>
            <a:prstGeom prst="line">
              <a:avLst/>
            </a:prstGeom>
            <a:noFill/>
            <a:ln w="38100">
              <a:solidFill>
                <a:srgbClr val="0066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33" name="Line 15"/>
            <p:cNvSpPr>
              <a:spLocks noChangeShapeType="1"/>
            </p:cNvSpPr>
            <p:nvPr/>
          </p:nvSpPr>
          <p:spPr bwMode="auto">
            <a:xfrm>
              <a:off x="1872" y="3792"/>
              <a:ext cx="768" cy="0"/>
            </a:xfrm>
            <a:prstGeom prst="line">
              <a:avLst/>
            </a:prstGeom>
            <a:noFill/>
            <a:ln w="38100">
              <a:solidFill>
                <a:srgbClr val="0066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2819400" y="3276600"/>
            <a:ext cx="1752600" cy="2286000"/>
            <a:chOff x="2736" y="2592"/>
            <a:chExt cx="768" cy="1440"/>
          </a:xfrm>
        </p:grpSpPr>
        <p:sp>
          <p:nvSpPr>
            <p:cNvPr id="72726" name="Line 17"/>
            <p:cNvSpPr>
              <a:spLocks noChangeShapeType="1"/>
            </p:cNvSpPr>
            <p:nvPr/>
          </p:nvSpPr>
          <p:spPr bwMode="auto">
            <a:xfrm>
              <a:off x="2736" y="2592"/>
              <a:ext cx="768" cy="0"/>
            </a:xfrm>
            <a:prstGeom prst="line">
              <a:avLst/>
            </a:prstGeom>
            <a:noFill/>
            <a:ln w="38100">
              <a:solidFill>
                <a:srgbClr val="0066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27" name="Line 18"/>
            <p:cNvSpPr>
              <a:spLocks noChangeShapeType="1"/>
            </p:cNvSpPr>
            <p:nvPr/>
          </p:nvSpPr>
          <p:spPr bwMode="auto">
            <a:xfrm>
              <a:off x="2736" y="3072"/>
              <a:ext cx="768" cy="0"/>
            </a:xfrm>
            <a:prstGeom prst="line">
              <a:avLst/>
            </a:prstGeom>
            <a:noFill/>
            <a:ln w="38100">
              <a:solidFill>
                <a:srgbClr val="0066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28" name="Line 19"/>
            <p:cNvSpPr>
              <a:spLocks noChangeShapeType="1"/>
            </p:cNvSpPr>
            <p:nvPr/>
          </p:nvSpPr>
          <p:spPr bwMode="auto">
            <a:xfrm>
              <a:off x="2736" y="3552"/>
              <a:ext cx="768" cy="0"/>
            </a:xfrm>
            <a:prstGeom prst="line">
              <a:avLst/>
            </a:prstGeom>
            <a:noFill/>
            <a:ln w="38100">
              <a:solidFill>
                <a:srgbClr val="0066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29" name="Line 20"/>
            <p:cNvSpPr>
              <a:spLocks noChangeShapeType="1"/>
            </p:cNvSpPr>
            <p:nvPr/>
          </p:nvSpPr>
          <p:spPr bwMode="auto">
            <a:xfrm>
              <a:off x="2736" y="4032"/>
              <a:ext cx="768" cy="0"/>
            </a:xfrm>
            <a:prstGeom prst="line">
              <a:avLst/>
            </a:prstGeom>
            <a:noFill/>
            <a:ln w="38100">
              <a:solidFill>
                <a:srgbClr val="0066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21"/>
          <p:cNvGrpSpPr>
            <a:grpSpLocks/>
          </p:cNvGrpSpPr>
          <p:nvPr/>
        </p:nvGrpSpPr>
        <p:grpSpPr bwMode="auto">
          <a:xfrm flipH="1">
            <a:off x="5649913" y="2759075"/>
            <a:ext cx="1208087" cy="2971800"/>
            <a:chOff x="1303" y="1680"/>
            <a:chExt cx="761" cy="1872"/>
          </a:xfrm>
        </p:grpSpPr>
        <p:sp>
          <p:nvSpPr>
            <p:cNvPr id="72724" name="AutoShape 22"/>
            <p:cNvSpPr>
              <a:spLocks/>
            </p:cNvSpPr>
            <p:nvPr/>
          </p:nvSpPr>
          <p:spPr bwMode="auto">
            <a:xfrm flipH="1">
              <a:off x="1776" y="1680"/>
              <a:ext cx="288" cy="1872"/>
            </a:xfrm>
            <a:prstGeom prst="rightBrace">
              <a:avLst>
                <a:gd name="adj1" fmla="val 54167"/>
                <a:gd name="adj2" fmla="val 50000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sz="2400"/>
            </a:p>
          </p:txBody>
        </p:sp>
        <p:sp>
          <p:nvSpPr>
            <p:cNvPr id="72725" name="Text Box 23"/>
            <p:cNvSpPr txBox="1">
              <a:spLocks noChangeArrowheads="1"/>
            </p:cNvSpPr>
            <p:nvPr/>
          </p:nvSpPr>
          <p:spPr bwMode="auto">
            <a:xfrm flipH="1">
              <a:off x="1303" y="2448"/>
              <a:ext cx="42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400" u="sng">
                  <a:solidFill>
                    <a:schemeClr val="tx2"/>
                  </a:solidFill>
                </a:rPr>
                <a:t>step</a:t>
              </a:r>
              <a:endParaRPr lang="en-US" sz="2400" u="sng">
                <a:solidFill>
                  <a:srgbClr val="006600"/>
                </a:solidFill>
              </a:endParaRPr>
            </a:p>
          </p:txBody>
        </p:sp>
      </p:grpSp>
      <p:sp>
        <p:nvSpPr>
          <p:cNvPr id="72710" name="Rectangle 2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panose="020B0600070205080204" pitchFamily="34" charset="-128"/>
              </a:rPr>
              <a:t>Merge Network (pf.)</a:t>
            </a:r>
          </a:p>
        </p:txBody>
      </p:sp>
      <p:sp>
        <p:nvSpPr>
          <p:cNvPr id="208921" name="Text Box 25"/>
          <p:cNvSpPr txBox="1">
            <a:spLocks noChangeArrowheads="1"/>
          </p:cNvSpPr>
          <p:nvPr/>
        </p:nvSpPr>
        <p:spPr bwMode="auto">
          <a:xfrm>
            <a:off x="609600" y="1981200"/>
            <a:ext cx="79009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400"/>
              <a:t>Merging two </a:t>
            </a:r>
            <a:r>
              <a:rPr lang="en-US" sz="2400">
                <a:solidFill>
                  <a:schemeClr val="tx2"/>
                </a:solidFill>
              </a:rPr>
              <a:t>step</a:t>
            </a:r>
            <a:r>
              <a:rPr lang="en-US" sz="2400"/>
              <a:t> sequences whose </a:t>
            </a:r>
            <a:r>
              <a:rPr lang="en-US" sz="2400">
                <a:solidFill>
                  <a:schemeClr val="tx2"/>
                </a:solidFill>
              </a:rPr>
              <a:t>sums</a:t>
            </a:r>
            <a:r>
              <a:rPr lang="en-US" sz="2400"/>
              <a:t> differ by at most one:</a:t>
            </a:r>
          </a:p>
        </p:txBody>
      </p:sp>
      <p:grpSp>
        <p:nvGrpSpPr>
          <p:cNvPr id="6" name="Group 26"/>
          <p:cNvGrpSpPr>
            <a:grpSpLocks/>
          </p:cNvGrpSpPr>
          <p:nvPr/>
        </p:nvGrpSpPr>
        <p:grpSpPr bwMode="auto">
          <a:xfrm>
            <a:off x="3700463" y="2667000"/>
            <a:ext cx="366712" cy="2743200"/>
            <a:chOff x="2331" y="1680"/>
            <a:chExt cx="231" cy="1728"/>
          </a:xfrm>
        </p:grpSpPr>
        <p:sp>
          <p:nvSpPr>
            <p:cNvPr id="72720" name="Text Box 27"/>
            <p:cNvSpPr txBox="1">
              <a:spLocks noChangeArrowheads="1"/>
            </p:cNvSpPr>
            <p:nvPr/>
          </p:nvSpPr>
          <p:spPr bwMode="auto">
            <a:xfrm>
              <a:off x="2331" y="1680"/>
              <a:ext cx="23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400" b="1">
                  <a:solidFill>
                    <a:schemeClr val="tx2"/>
                  </a:solidFill>
                  <a:latin typeface="Courier New" panose="02070309020205020404" pitchFamily="49" charset="0"/>
                </a:rPr>
                <a:t>3</a:t>
              </a:r>
            </a:p>
          </p:txBody>
        </p:sp>
        <p:sp>
          <p:nvSpPr>
            <p:cNvPr id="72721" name="Text Box 28"/>
            <p:cNvSpPr txBox="1">
              <a:spLocks noChangeArrowheads="1"/>
            </p:cNvSpPr>
            <p:nvPr/>
          </p:nvSpPr>
          <p:spPr bwMode="auto">
            <a:xfrm>
              <a:off x="2331" y="2160"/>
              <a:ext cx="23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400" b="1">
                  <a:solidFill>
                    <a:schemeClr val="tx2"/>
                  </a:solidFill>
                  <a:latin typeface="Courier New" panose="02070309020205020404" pitchFamily="49" charset="0"/>
                </a:rPr>
                <a:t>3</a:t>
              </a:r>
            </a:p>
          </p:txBody>
        </p:sp>
        <p:sp>
          <p:nvSpPr>
            <p:cNvPr id="72722" name="Text Box 29"/>
            <p:cNvSpPr txBox="1">
              <a:spLocks noChangeArrowheads="1"/>
            </p:cNvSpPr>
            <p:nvPr/>
          </p:nvSpPr>
          <p:spPr bwMode="auto">
            <a:xfrm>
              <a:off x="2331" y="2640"/>
              <a:ext cx="23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400" b="1">
                  <a:solidFill>
                    <a:schemeClr val="tx2"/>
                  </a:solidFill>
                  <a:latin typeface="Courier New" panose="02070309020205020404" pitchFamily="49" charset="0"/>
                </a:rPr>
                <a:t>4</a:t>
              </a:r>
            </a:p>
          </p:txBody>
        </p:sp>
        <p:sp>
          <p:nvSpPr>
            <p:cNvPr id="72723" name="Text Box 30"/>
            <p:cNvSpPr txBox="1">
              <a:spLocks noChangeArrowheads="1"/>
            </p:cNvSpPr>
            <p:nvPr/>
          </p:nvSpPr>
          <p:spPr bwMode="auto">
            <a:xfrm>
              <a:off x="2331" y="3120"/>
              <a:ext cx="23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400" b="1">
                  <a:solidFill>
                    <a:schemeClr val="tx2"/>
                  </a:solidFill>
                  <a:latin typeface="Courier New" panose="02070309020205020404" pitchFamily="49" charset="0"/>
                </a:rPr>
                <a:t>4</a:t>
              </a:r>
            </a:p>
          </p:txBody>
        </p:sp>
      </p:grpSp>
      <p:graphicFrame>
        <p:nvGraphicFramePr>
          <p:cNvPr id="208927" name="Object 2"/>
          <p:cNvGraphicFramePr>
            <a:graphicFrameLocks noChangeAspect="1"/>
          </p:cNvGraphicFramePr>
          <p:nvPr/>
        </p:nvGraphicFramePr>
        <p:xfrm>
          <a:off x="3429000" y="5867400"/>
          <a:ext cx="1135063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44" name="Equation" r:id="rId3" imgW="660113" imgH="253890" progId="Equation.3">
                  <p:embed/>
                </p:oleObj>
              </mc:Choice>
              <mc:Fallback>
                <p:oleObj name="Equation" r:id="rId3" imgW="660113" imgH="25389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5867400"/>
                        <a:ext cx="1135063" cy="434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" name="Group 32"/>
          <p:cNvGrpSpPr>
            <a:grpSpLocks/>
          </p:cNvGrpSpPr>
          <p:nvPr/>
        </p:nvGrpSpPr>
        <p:grpSpPr bwMode="auto">
          <a:xfrm>
            <a:off x="2457450" y="3048000"/>
            <a:ext cx="366713" cy="2743200"/>
            <a:chOff x="1548" y="1920"/>
            <a:chExt cx="231" cy="1728"/>
          </a:xfrm>
        </p:grpSpPr>
        <p:sp>
          <p:nvSpPr>
            <p:cNvPr id="72716" name="Text Box 33"/>
            <p:cNvSpPr txBox="1">
              <a:spLocks noChangeArrowheads="1"/>
            </p:cNvSpPr>
            <p:nvPr/>
          </p:nvSpPr>
          <p:spPr bwMode="auto">
            <a:xfrm>
              <a:off x="1548" y="1920"/>
              <a:ext cx="23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400" b="1">
                  <a:solidFill>
                    <a:schemeClr val="tx2"/>
                  </a:solidFill>
                  <a:latin typeface="Courier New" panose="02070309020205020404" pitchFamily="49" charset="0"/>
                </a:rPr>
                <a:t>3</a:t>
              </a:r>
            </a:p>
          </p:txBody>
        </p:sp>
        <p:sp>
          <p:nvSpPr>
            <p:cNvPr id="72717" name="Text Box 34"/>
            <p:cNvSpPr txBox="1">
              <a:spLocks noChangeArrowheads="1"/>
            </p:cNvSpPr>
            <p:nvPr/>
          </p:nvSpPr>
          <p:spPr bwMode="auto">
            <a:xfrm>
              <a:off x="1548" y="2400"/>
              <a:ext cx="23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400" b="1">
                  <a:solidFill>
                    <a:schemeClr val="tx2"/>
                  </a:solidFill>
                  <a:latin typeface="Courier New" panose="02070309020205020404" pitchFamily="49" charset="0"/>
                </a:rPr>
                <a:t>4</a:t>
              </a:r>
            </a:p>
          </p:txBody>
        </p:sp>
        <p:sp>
          <p:nvSpPr>
            <p:cNvPr id="72718" name="Text Box 35"/>
            <p:cNvSpPr txBox="1">
              <a:spLocks noChangeArrowheads="1"/>
            </p:cNvSpPr>
            <p:nvPr/>
          </p:nvSpPr>
          <p:spPr bwMode="auto">
            <a:xfrm>
              <a:off x="1548" y="2880"/>
              <a:ext cx="23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400" b="1">
                  <a:solidFill>
                    <a:schemeClr val="tx2"/>
                  </a:solidFill>
                  <a:latin typeface="Courier New" panose="02070309020205020404" pitchFamily="49" charset="0"/>
                </a:rPr>
                <a:t>4</a:t>
              </a:r>
            </a:p>
          </p:txBody>
        </p:sp>
        <p:sp>
          <p:nvSpPr>
            <p:cNvPr id="72719" name="Text Box 36"/>
            <p:cNvSpPr txBox="1">
              <a:spLocks noChangeArrowheads="1"/>
            </p:cNvSpPr>
            <p:nvPr/>
          </p:nvSpPr>
          <p:spPr bwMode="auto">
            <a:xfrm>
              <a:off x="1548" y="3360"/>
              <a:ext cx="23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400" b="1">
                  <a:solidFill>
                    <a:schemeClr val="tx2"/>
                  </a:solidFill>
                  <a:latin typeface="Courier New" panose="02070309020205020404" pitchFamily="49" charset="0"/>
                </a:rPr>
                <a:t>4</a:t>
              </a:r>
            </a:p>
          </p:txBody>
        </p:sp>
      </p:grpSp>
      <p:graphicFrame>
        <p:nvGraphicFramePr>
          <p:cNvPr id="208933" name="Object 3"/>
          <p:cNvGraphicFramePr>
            <a:graphicFrameLocks noChangeAspect="1"/>
          </p:cNvGraphicFramePr>
          <p:nvPr/>
        </p:nvGraphicFramePr>
        <p:xfrm>
          <a:off x="2057400" y="5854700"/>
          <a:ext cx="1223963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45" name="Equation" r:id="rId5" imgW="660113" imgH="253890" progId="Equation.3">
                  <p:embed/>
                </p:oleObj>
              </mc:Choice>
              <mc:Fallback>
                <p:oleObj name="Equation" r:id="rId5" imgW="660113" imgH="25389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5854700"/>
                        <a:ext cx="1223963" cy="46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8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89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89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089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089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8921" grpId="0" autoUpdateAnimBg="0"/>
    </p:bld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5257800" y="2682875"/>
            <a:ext cx="366713" cy="3124200"/>
            <a:chOff x="3312" y="1690"/>
            <a:chExt cx="231" cy="1968"/>
          </a:xfrm>
        </p:grpSpPr>
        <p:sp>
          <p:nvSpPr>
            <p:cNvPr id="73758" name="Text Box 3"/>
            <p:cNvSpPr txBox="1">
              <a:spLocks noChangeArrowheads="1"/>
            </p:cNvSpPr>
            <p:nvPr/>
          </p:nvSpPr>
          <p:spPr bwMode="auto">
            <a:xfrm>
              <a:off x="3312" y="1690"/>
              <a:ext cx="23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400" b="1">
                  <a:solidFill>
                    <a:schemeClr val="tx2"/>
                  </a:solidFill>
                  <a:latin typeface="Courier New" panose="02070309020205020404" pitchFamily="49" charset="0"/>
                </a:rPr>
                <a:t>3</a:t>
              </a:r>
            </a:p>
          </p:txBody>
        </p:sp>
        <p:sp>
          <p:nvSpPr>
            <p:cNvPr id="73759" name="Text Box 4"/>
            <p:cNvSpPr txBox="1">
              <a:spLocks noChangeArrowheads="1"/>
            </p:cNvSpPr>
            <p:nvPr/>
          </p:nvSpPr>
          <p:spPr bwMode="auto">
            <a:xfrm>
              <a:off x="3312" y="1930"/>
              <a:ext cx="23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400" b="1">
                  <a:solidFill>
                    <a:schemeClr val="tx2"/>
                  </a:solidFill>
                  <a:latin typeface="Courier New" panose="02070309020205020404" pitchFamily="49" charset="0"/>
                </a:rPr>
                <a:t>3</a:t>
              </a:r>
            </a:p>
          </p:txBody>
        </p:sp>
        <p:sp>
          <p:nvSpPr>
            <p:cNvPr id="73760" name="Text Box 5"/>
            <p:cNvSpPr txBox="1">
              <a:spLocks noChangeArrowheads="1"/>
            </p:cNvSpPr>
            <p:nvPr/>
          </p:nvSpPr>
          <p:spPr bwMode="auto">
            <a:xfrm>
              <a:off x="3312" y="2170"/>
              <a:ext cx="23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400" b="1">
                  <a:solidFill>
                    <a:schemeClr val="tx2"/>
                  </a:solidFill>
                  <a:latin typeface="Courier New" panose="02070309020205020404" pitchFamily="49" charset="0"/>
                </a:rPr>
                <a:t>4</a:t>
              </a:r>
            </a:p>
          </p:txBody>
        </p:sp>
        <p:sp>
          <p:nvSpPr>
            <p:cNvPr id="73761" name="Text Box 6"/>
            <p:cNvSpPr txBox="1">
              <a:spLocks noChangeArrowheads="1"/>
            </p:cNvSpPr>
            <p:nvPr/>
          </p:nvSpPr>
          <p:spPr bwMode="auto">
            <a:xfrm>
              <a:off x="3312" y="2410"/>
              <a:ext cx="23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400" b="1">
                  <a:solidFill>
                    <a:schemeClr val="tx2"/>
                  </a:solidFill>
                  <a:latin typeface="Courier New" panose="02070309020205020404" pitchFamily="49" charset="0"/>
                </a:rPr>
                <a:t>3</a:t>
              </a:r>
            </a:p>
          </p:txBody>
        </p:sp>
        <p:sp>
          <p:nvSpPr>
            <p:cNvPr id="73762" name="Text Box 7"/>
            <p:cNvSpPr txBox="1">
              <a:spLocks noChangeArrowheads="1"/>
            </p:cNvSpPr>
            <p:nvPr/>
          </p:nvSpPr>
          <p:spPr bwMode="auto">
            <a:xfrm>
              <a:off x="3312" y="2650"/>
              <a:ext cx="23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400" b="1">
                  <a:solidFill>
                    <a:schemeClr val="tx2"/>
                  </a:solidFill>
                  <a:latin typeface="Courier New" panose="02070309020205020404" pitchFamily="49" charset="0"/>
                </a:rPr>
                <a:t>4</a:t>
              </a:r>
            </a:p>
          </p:txBody>
        </p:sp>
        <p:sp>
          <p:nvSpPr>
            <p:cNvPr id="73763" name="Text Box 8"/>
            <p:cNvSpPr txBox="1">
              <a:spLocks noChangeArrowheads="1"/>
            </p:cNvSpPr>
            <p:nvPr/>
          </p:nvSpPr>
          <p:spPr bwMode="auto">
            <a:xfrm>
              <a:off x="3312" y="2890"/>
              <a:ext cx="23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400" b="1">
                  <a:solidFill>
                    <a:schemeClr val="tx2"/>
                  </a:solidFill>
                  <a:latin typeface="Courier New" panose="02070309020205020404" pitchFamily="49" charset="0"/>
                </a:rPr>
                <a:t>4</a:t>
              </a:r>
            </a:p>
          </p:txBody>
        </p:sp>
        <p:sp>
          <p:nvSpPr>
            <p:cNvPr id="73764" name="Text Box 9"/>
            <p:cNvSpPr txBox="1">
              <a:spLocks noChangeArrowheads="1"/>
            </p:cNvSpPr>
            <p:nvPr/>
          </p:nvSpPr>
          <p:spPr bwMode="auto">
            <a:xfrm>
              <a:off x="3312" y="3130"/>
              <a:ext cx="23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400" b="1">
                  <a:solidFill>
                    <a:schemeClr val="tx2"/>
                  </a:solidFill>
                  <a:latin typeface="Courier New" panose="02070309020205020404" pitchFamily="49" charset="0"/>
                </a:rPr>
                <a:t>4</a:t>
              </a:r>
            </a:p>
          </p:txBody>
        </p:sp>
        <p:sp>
          <p:nvSpPr>
            <p:cNvPr id="73765" name="Text Box 10"/>
            <p:cNvSpPr txBox="1">
              <a:spLocks noChangeArrowheads="1"/>
            </p:cNvSpPr>
            <p:nvPr/>
          </p:nvSpPr>
          <p:spPr bwMode="auto">
            <a:xfrm>
              <a:off x="3312" y="3370"/>
              <a:ext cx="23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400" b="1">
                  <a:solidFill>
                    <a:schemeClr val="tx2"/>
                  </a:solidFill>
                  <a:latin typeface="Courier New" panose="02070309020205020404" pitchFamily="49" charset="0"/>
                </a:rPr>
                <a:t>4</a:t>
              </a:r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4038600" y="2911475"/>
            <a:ext cx="1219200" cy="2286000"/>
            <a:chOff x="1872" y="2352"/>
            <a:chExt cx="768" cy="1440"/>
          </a:xfrm>
        </p:grpSpPr>
        <p:sp>
          <p:nvSpPr>
            <p:cNvPr id="73754" name="Line 12"/>
            <p:cNvSpPr>
              <a:spLocks noChangeShapeType="1"/>
            </p:cNvSpPr>
            <p:nvPr/>
          </p:nvSpPr>
          <p:spPr bwMode="auto">
            <a:xfrm>
              <a:off x="1872" y="2352"/>
              <a:ext cx="768" cy="0"/>
            </a:xfrm>
            <a:prstGeom prst="line">
              <a:avLst/>
            </a:prstGeom>
            <a:noFill/>
            <a:ln w="38100">
              <a:solidFill>
                <a:srgbClr val="0066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755" name="Line 13"/>
            <p:cNvSpPr>
              <a:spLocks noChangeShapeType="1"/>
            </p:cNvSpPr>
            <p:nvPr/>
          </p:nvSpPr>
          <p:spPr bwMode="auto">
            <a:xfrm>
              <a:off x="1872" y="2832"/>
              <a:ext cx="768" cy="0"/>
            </a:xfrm>
            <a:prstGeom prst="line">
              <a:avLst/>
            </a:prstGeom>
            <a:noFill/>
            <a:ln w="38100">
              <a:solidFill>
                <a:srgbClr val="0066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756" name="Line 14"/>
            <p:cNvSpPr>
              <a:spLocks noChangeShapeType="1"/>
            </p:cNvSpPr>
            <p:nvPr/>
          </p:nvSpPr>
          <p:spPr bwMode="auto">
            <a:xfrm>
              <a:off x="1872" y="3312"/>
              <a:ext cx="768" cy="0"/>
            </a:xfrm>
            <a:prstGeom prst="line">
              <a:avLst/>
            </a:prstGeom>
            <a:noFill/>
            <a:ln w="38100">
              <a:solidFill>
                <a:srgbClr val="0066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757" name="Line 15"/>
            <p:cNvSpPr>
              <a:spLocks noChangeShapeType="1"/>
            </p:cNvSpPr>
            <p:nvPr/>
          </p:nvSpPr>
          <p:spPr bwMode="auto">
            <a:xfrm>
              <a:off x="1872" y="3792"/>
              <a:ext cx="768" cy="0"/>
            </a:xfrm>
            <a:prstGeom prst="line">
              <a:avLst/>
            </a:prstGeom>
            <a:noFill/>
            <a:ln w="38100">
              <a:solidFill>
                <a:srgbClr val="0066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2819400" y="3276600"/>
            <a:ext cx="1752600" cy="2286000"/>
            <a:chOff x="2736" y="2592"/>
            <a:chExt cx="768" cy="1440"/>
          </a:xfrm>
        </p:grpSpPr>
        <p:sp>
          <p:nvSpPr>
            <p:cNvPr id="73750" name="Line 17"/>
            <p:cNvSpPr>
              <a:spLocks noChangeShapeType="1"/>
            </p:cNvSpPr>
            <p:nvPr/>
          </p:nvSpPr>
          <p:spPr bwMode="auto">
            <a:xfrm>
              <a:off x="2736" y="2592"/>
              <a:ext cx="768" cy="0"/>
            </a:xfrm>
            <a:prstGeom prst="line">
              <a:avLst/>
            </a:prstGeom>
            <a:noFill/>
            <a:ln w="38100">
              <a:solidFill>
                <a:srgbClr val="0066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751" name="Line 18"/>
            <p:cNvSpPr>
              <a:spLocks noChangeShapeType="1"/>
            </p:cNvSpPr>
            <p:nvPr/>
          </p:nvSpPr>
          <p:spPr bwMode="auto">
            <a:xfrm>
              <a:off x="2736" y="3072"/>
              <a:ext cx="768" cy="0"/>
            </a:xfrm>
            <a:prstGeom prst="line">
              <a:avLst/>
            </a:prstGeom>
            <a:noFill/>
            <a:ln w="38100">
              <a:solidFill>
                <a:srgbClr val="0066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752" name="Line 19"/>
            <p:cNvSpPr>
              <a:spLocks noChangeShapeType="1"/>
            </p:cNvSpPr>
            <p:nvPr/>
          </p:nvSpPr>
          <p:spPr bwMode="auto">
            <a:xfrm>
              <a:off x="2736" y="3552"/>
              <a:ext cx="768" cy="0"/>
            </a:xfrm>
            <a:prstGeom prst="line">
              <a:avLst/>
            </a:prstGeom>
            <a:noFill/>
            <a:ln w="38100">
              <a:solidFill>
                <a:srgbClr val="0066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753" name="Line 20"/>
            <p:cNvSpPr>
              <a:spLocks noChangeShapeType="1"/>
            </p:cNvSpPr>
            <p:nvPr/>
          </p:nvSpPr>
          <p:spPr bwMode="auto">
            <a:xfrm>
              <a:off x="2736" y="4032"/>
              <a:ext cx="768" cy="0"/>
            </a:xfrm>
            <a:prstGeom prst="line">
              <a:avLst/>
            </a:prstGeom>
            <a:noFill/>
            <a:ln w="38100">
              <a:solidFill>
                <a:srgbClr val="0066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21"/>
          <p:cNvGrpSpPr>
            <a:grpSpLocks/>
          </p:cNvGrpSpPr>
          <p:nvPr/>
        </p:nvGrpSpPr>
        <p:grpSpPr bwMode="auto">
          <a:xfrm>
            <a:off x="5638800" y="2759075"/>
            <a:ext cx="2368550" cy="2971800"/>
            <a:chOff x="3552" y="1738"/>
            <a:chExt cx="1492" cy="1872"/>
          </a:xfrm>
        </p:grpSpPr>
        <p:sp>
          <p:nvSpPr>
            <p:cNvPr id="73748" name="AutoShape 22"/>
            <p:cNvSpPr>
              <a:spLocks/>
            </p:cNvSpPr>
            <p:nvPr/>
          </p:nvSpPr>
          <p:spPr bwMode="auto">
            <a:xfrm>
              <a:off x="3552" y="1738"/>
              <a:ext cx="288" cy="1872"/>
            </a:xfrm>
            <a:prstGeom prst="rightBrace">
              <a:avLst>
                <a:gd name="adj1" fmla="val 54167"/>
                <a:gd name="adj2" fmla="val 50000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sz="2400"/>
            </a:p>
          </p:txBody>
        </p:sp>
        <p:sp>
          <p:nvSpPr>
            <p:cNvPr id="73749" name="Text Box 23"/>
            <p:cNvSpPr txBox="1">
              <a:spLocks noChangeArrowheads="1"/>
            </p:cNvSpPr>
            <p:nvPr/>
          </p:nvSpPr>
          <p:spPr bwMode="auto">
            <a:xfrm>
              <a:off x="3895" y="2506"/>
              <a:ext cx="114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400" u="sng">
                  <a:solidFill>
                    <a:schemeClr val="tx2"/>
                  </a:solidFill>
                </a:rPr>
                <a:t>not quite step</a:t>
              </a:r>
              <a:endParaRPr lang="en-US" sz="2400" u="sng">
                <a:solidFill>
                  <a:srgbClr val="006600"/>
                </a:solidFill>
              </a:endParaRPr>
            </a:p>
          </p:txBody>
        </p:sp>
      </p:grpSp>
      <p:sp>
        <p:nvSpPr>
          <p:cNvPr id="73734" name="Rectangle 2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panose="020B0600070205080204" pitchFamily="34" charset="-128"/>
              </a:rPr>
              <a:t>Merge Network (pf.)</a:t>
            </a:r>
          </a:p>
        </p:txBody>
      </p:sp>
      <p:sp>
        <p:nvSpPr>
          <p:cNvPr id="73735" name="Text Box 25"/>
          <p:cNvSpPr txBox="1">
            <a:spLocks noChangeArrowheads="1"/>
          </p:cNvSpPr>
          <p:nvPr/>
        </p:nvSpPr>
        <p:spPr bwMode="auto">
          <a:xfrm>
            <a:off x="609600" y="1981200"/>
            <a:ext cx="79009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400"/>
              <a:t>Merging two </a:t>
            </a:r>
            <a:r>
              <a:rPr lang="en-US" sz="2400">
                <a:solidFill>
                  <a:schemeClr val="tx2"/>
                </a:solidFill>
              </a:rPr>
              <a:t>step</a:t>
            </a:r>
            <a:r>
              <a:rPr lang="en-US" sz="2400"/>
              <a:t> sequences whose </a:t>
            </a:r>
            <a:r>
              <a:rPr lang="en-US" sz="2400">
                <a:solidFill>
                  <a:schemeClr val="tx2"/>
                </a:solidFill>
              </a:rPr>
              <a:t>sums</a:t>
            </a:r>
            <a:r>
              <a:rPr lang="en-US" sz="2400"/>
              <a:t> differ by at most one:</a:t>
            </a:r>
          </a:p>
        </p:txBody>
      </p:sp>
      <p:grpSp>
        <p:nvGrpSpPr>
          <p:cNvPr id="6" name="Group 26"/>
          <p:cNvGrpSpPr>
            <a:grpSpLocks/>
          </p:cNvGrpSpPr>
          <p:nvPr/>
        </p:nvGrpSpPr>
        <p:grpSpPr bwMode="auto">
          <a:xfrm>
            <a:off x="3700463" y="2667000"/>
            <a:ext cx="366712" cy="2743200"/>
            <a:chOff x="2331" y="1680"/>
            <a:chExt cx="231" cy="1728"/>
          </a:xfrm>
        </p:grpSpPr>
        <p:sp>
          <p:nvSpPr>
            <p:cNvPr id="73744" name="Text Box 27"/>
            <p:cNvSpPr txBox="1">
              <a:spLocks noChangeArrowheads="1"/>
            </p:cNvSpPr>
            <p:nvPr/>
          </p:nvSpPr>
          <p:spPr bwMode="auto">
            <a:xfrm>
              <a:off x="2331" y="1680"/>
              <a:ext cx="23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400" b="1">
                  <a:solidFill>
                    <a:schemeClr val="tx2"/>
                  </a:solidFill>
                  <a:latin typeface="Courier New" panose="02070309020205020404" pitchFamily="49" charset="0"/>
                </a:rPr>
                <a:t>3</a:t>
              </a:r>
            </a:p>
          </p:txBody>
        </p:sp>
        <p:sp>
          <p:nvSpPr>
            <p:cNvPr id="73745" name="Text Box 28"/>
            <p:cNvSpPr txBox="1">
              <a:spLocks noChangeArrowheads="1"/>
            </p:cNvSpPr>
            <p:nvPr/>
          </p:nvSpPr>
          <p:spPr bwMode="auto">
            <a:xfrm>
              <a:off x="2331" y="2160"/>
              <a:ext cx="23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400" b="1">
                  <a:solidFill>
                    <a:schemeClr val="tx2"/>
                  </a:solidFill>
                  <a:latin typeface="Courier New" panose="02070309020205020404" pitchFamily="49" charset="0"/>
                </a:rPr>
                <a:t>4</a:t>
              </a:r>
            </a:p>
          </p:txBody>
        </p:sp>
        <p:sp>
          <p:nvSpPr>
            <p:cNvPr id="73746" name="Text Box 29"/>
            <p:cNvSpPr txBox="1">
              <a:spLocks noChangeArrowheads="1"/>
            </p:cNvSpPr>
            <p:nvPr/>
          </p:nvSpPr>
          <p:spPr bwMode="auto">
            <a:xfrm>
              <a:off x="2331" y="2640"/>
              <a:ext cx="23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400" b="1">
                  <a:solidFill>
                    <a:schemeClr val="tx2"/>
                  </a:solidFill>
                  <a:latin typeface="Courier New" panose="02070309020205020404" pitchFamily="49" charset="0"/>
                </a:rPr>
                <a:t>4</a:t>
              </a:r>
            </a:p>
          </p:txBody>
        </p:sp>
        <p:sp>
          <p:nvSpPr>
            <p:cNvPr id="73747" name="Text Box 30"/>
            <p:cNvSpPr txBox="1">
              <a:spLocks noChangeArrowheads="1"/>
            </p:cNvSpPr>
            <p:nvPr/>
          </p:nvSpPr>
          <p:spPr bwMode="auto">
            <a:xfrm>
              <a:off x="2331" y="3120"/>
              <a:ext cx="23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400" b="1">
                  <a:solidFill>
                    <a:schemeClr val="tx2"/>
                  </a:solidFill>
                  <a:latin typeface="Courier New" panose="02070309020205020404" pitchFamily="49" charset="0"/>
                </a:rPr>
                <a:t>4</a:t>
              </a:r>
            </a:p>
          </p:txBody>
        </p:sp>
      </p:grpSp>
      <p:graphicFrame>
        <p:nvGraphicFramePr>
          <p:cNvPr id="209951" name="Object 2"/>
          <p:cNvGraphicFramePr>
            <a:graphicFrameLocks noChangeAspect="1"/>
          </p:cNvGraphicFramePr>
          <p:nvPr/>
        </p:nvGraphicFramePr>
        <p:xfrm>
          <a:off x="3429000" y="5867400"/>
          <a:ext cx="1135063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68" name="Equation" r:id="rId3" imgW="660113" imgH="253890" progId="Equation.3">
                  <p:embed/>
                </p:oleObj>
              </mc:Choice>
              <mc:Fallback>
                <p:oleObj name="Equation" r:id="rId3" imgW="660113" imgH="25389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5867400"/>
                        <a:ext cx="1135063" cy="434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" name="Group 32"/>
          <p:cNvGrpSpPr>
            <a:grpSpLocks/>
          </p:cNvGrpSpPr>
          <p:nvPr/>
        </p:nvGrpSpPr>
        <p:grpSpPr bwMode="auto">
          <a:xfrm>
            <a:off x="2457450" y="3048000"/>
            <a:ext cx="366713" cy="2743200"/>
            <a:chOff x="1548" y="1920"/>
            <a:chExt cx="231" cy="1728"/>
          </a:xfrm>
        </p:grpSpPr>
        <p:sp>
          <p:nvSpPr>
            <p:cNvPr id="73740" name="Text Box 33"/>
            <p:cNvSpPr txBox="1">
              <a:spLocks noChangeArrowheads="1"/>
            </p:cNvSpPr>
            <p:nvPr/>
          </p:nvSpPr>
          <p:spPr bwMode="auto">
            <a:xfrm>
              <a:off x="1548" y="1920"/>
              <a:ext cx="23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400" b="1">
                  <a:solidFill>
                    <a:schemeClr val="tx2"/>
                  </a:solidFill>
                  <a:latin typeface="Courier New" panose="02070309020205020404" pitchFamily="49" charset="0"/>
                </a:rPr>
                <a:t>3</a:t>
              </a:r>
            </a:p>
          </p:txBody>
        </p:sp>
        <p:sp>
          <p:nvSpPr>
            <p:cNvPr id="73741" name="Text Box 34"/>
            <p:cNvSpPr txBox="1">
              <a:spLocks noChangeArrowheads="1"/>
            </p:cNvSpPr>
            <p:nvPr/>
          </p:nvSpPr>
          <p:spPr bwMode="auto">
            <a:xfrm>
              <a:off x="1548" y="2400"/>
              <a:ext cx="23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400" b="1">
                  <a:solidFill>
                    <a:schemeClr val="tx2"/>
                  </a:solidFill>
                  <a:latin typeface="Courier New" panose="02070309020205020404" pitchFamily="49" charset="0"/>
                </a:rPr>
                <a:t>3</a:t>
              </a:r>
            </a:p>
          </p:txBody>
        </p:sp>
        <p:sp>
          <p:nvSpPr>
            <p:cNvPr id="73742" name="Text Box 35"/>
            <p:cNvSpPr txBox="1">
              <a:spLocks noChangeArrowheads="1"/>
            </p:cNvSpPr>
            <p:nvPr/>
          </p:nvSpPr>
          <p:spPr bwMode="auto">
            <a:xfrm>
              <a:off x="1548" y="2880"/>
              <a:ext cx="23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400" b="1">
                  <a:solidFill>
                    <a:schemeClr val="tx2"/>
                  </a:solidFill>
                  <a:latin typeface="Courier New" panose="02070309020205020404" pitchFamily="49" charset="0"/>
                </a:rPr>
                <a:t>4</a:t>
              </a:r>
            </a:p>
          </p:txBody>
        </p:sp>
        <p:sp>
          <p:nvSpPr>
            <p:cNvPr id="73743" name="Text Box 36"/>
            <p:cNvSpPr txBox="1">
              <a:spLocks noChangeArrowheads="1"/>
            </p:cNvSpPr>
            <p:nvPr/>
          </p:nvSpPr>
          <p:spPr bwMode="auto">
            <a:xfrm>
              <a:off x="1548" y="3360"/>
              <a:ext cx="23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400" b="1">
                  <a:solidFill>
                    <a:schemeClr val="tx2"/>
                  </a:solidFill>
                  <a:latin typeface="Courier New" panose="02070309020205020404" pitchFamily="49" charset="0"/>
                </a:rPr>
                <a:t>4</a:t>
              </a:r>
            </a:p>
          </p:txBody>
        </p:sp>
      </p:grpSp>
      <p:graphicFrame>
        <p:nvGraphicFramePr>
          <p:cNvPr id="209957" name="Object 3"/>
          <p:cNvGraphicFramePr>
            <a:graphicFrameLocks noChangeAspect="1"/>
          </p:cNvGraphicFramePr>
          <p:nvPr/>
        </p:nvGraphicFramePr>
        <p:xfrm>
          <a:off x="2057400" y="5854700"/>
          <a:ext cx="1223963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69" name="Equation" r:id="rId5" imgW="660113" imgH="253890" progId="Equation.3">
                  <p:embed/>
                </p:oleObj>
              </mc:Choice>
              <mc:Fallback>
                <p:oleObj name="Equation" r:id="rId5" imgW="660113" imgH="25389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5854700"/>
                        <a:ext cx="1223963" cy="46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99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99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99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99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anose="020B0600070205080204" pitchFamily="34" charset="-128"/>
              </a:rPr>
              <a:t>Merge Network (pf.)</a:t>
            </a:r>
          </a:p>
        </p:txBody>
      </p:sp>
      <p:grpSp>
        <p:nvGrpSpPr>
          <p:cNvPr id="74755" name="Group 3"/>
          <p:cNvGrpSpPr>
            <a:grpSpLocks/>
          </p:cNvGrpSpPr>
          <p:nvPr/>
        </p:nvGrpSpPr>
        <p:grpSpPr bwMode="auto">
          <a:xfrm>
            <a:off x="3276600" y="2133600"/>
            <a:ext cx="2286000" cy="3962400"/>
            <a:chOff x="2064" y="1344"/>
            <a:chExt cx="1440" cy="2496"/>
          </a:xfrm>
        </p:grpSpPr>
        <p:sp>
          <p:nvSpPr>
            <p:cNvPr id="210948" name="Rectangle 4"/>
            <p:cNvSpPr>
              <a:spLocks noChangeArrowheads="1"/>
            </p:cNvSpPr>
            <p:nvPr/>
          </p:nvSpPr>
          <p:spPr bwMode="auto">
            <a:xfrm>
              <a:off x="2256" y="1344"/>
              <a:ext cx="1048" cy="1152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tint val="3372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189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ea typeface="ＭＳ Ｐゴシック" charset="-128"/>
              </a:endParaRPr>
            </a:p>
          </p:txBody>
        </p:sp>
        <p:sp>
          <p:nvSpPr>
            <p:cNvPr id="74809" name="Oval 5"/>
            <p:cNvSpPr>
              <a:spLocks noChangeArrowheads="1"/>
            </p:cNvSpPr>
            <p:nvPr/>
          </p:nvSpPr>
          <p:spPr bwMode="auto">
            <a:xfrm>
              <a:off x="2352" y="1632"/>
              <a:ext cx="816" cy="576"/>
            </a:xfrm>
            <a:prstGeom prst="ellipse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2000"/>
                <a:t>Merge[4]</a:t>
              </a:r>
              <a:endParaRPr lang="en-US" sz="2400"/>
            </a:p>
          </p:txBody>
        </p:sp>
        <p:sp>
          <p:nvSpPr>
            <p:cNvPr id="210950" name="Rectangle 6"/>
            <p:cNvSpPr>
              <a:spLocks noChangeArrowheads="1"/>
            </p:cNvSpPr>
            <p:nvPr/>
          </p:nvSpPr>
          <p:spPr bwMode="auto">
            <a:xfrm>
              <a:off x="2248" y="2688"/>
              <a:ext cx="1048" cy="1152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tint val="3372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189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ea typeface="ＭＳ Ｐゴシック" charset="-128"/>
              </a:endParaRPr>
            </a:p>
          </p:txBody>
        </p:sp>
        <p:sp>
          <p:nvSpPr>
            <p:cNvPr id="74811" name="Line 7"/>
            <p:cNvSpPr>
              <a:spLocks noChangeShapeType="1"/>
            </p:cNvSpPr>
            <p:nvPr/>
          </p:nvSpPr>
          <p:spPr bwMode="auto">
            <a:xfrm>
              <a:off x="2064" y="1488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812" name="Line 8"/>
            <p:cNvSpPr>
              <a:spLocks noChangeShapeType="1"/>
            </p:cNvSpPr>
            <p:nvPr/>
          </p:nvSpPr>
          <p:spPr bwMode="auto">
            <a:xfrm>
              <a:off x="2064" y="1776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813" name="Line 9"/>
            <p:cNvSpPr>
              <a:spLocks noChangeShapeType="1"/>
            </p:cNvSpPr>
            <p:nvPr/>
          </p:nvSpPr>
          <p:spPr bwMode="auto">
            <a:xfrm>
              <a:off x="2064" y="2064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814" name="Line 10"/>
            <p:cNvSpPr>
              <a:spLocks noChangeShapeType="1"/>
            </p:cNvSpPr>
            <p:nvPr/>
          </p:nvSpPr>
          <p:spPr bwMode="auto">
            <a:xfrm>
              <a:off x="2064" y="2352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815" name="Line 11"/>
            <p:cNvSpPr>
              <a:spLocks noChangeShapeType="1"/>
            </p:cNvSpPr>
            <p:nvPr/>
          </p:nvSpPr>
          <p:spPr bwMode="auto">
            <a:xfrm>
              <a:off x="2064" y="2880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816" name="Line 12"/>
            <p:cNvSpPr>
              <a:spLocks noChangeShapeType="1"/>
            </p:cNvSpPr>
            <p:nvPr/>
          </p:nvSpPr>
          <p:spPr bwMode="auto">
            <a:xfrm>
              <a:off x="2064" y="3168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817" name="Line 13"/>
            <p:cNvSpPr>
              <a:spLocks noChangeShapeType="1"/>
            </p:cNvSpPr>
            <p:nvPr/>
          </p:nvSpPr>
          <p:spPr bwMode="auto">
            <a:xfrm>
              <a:off x="2064" y="3456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818" name="Line 14"/>
            <p:cNvSpPr>
              <a:spLocks noChangeShapeType="1"/>
            </p:cNvSpPr>
            <p:nvPr/>
          </p:nvSpPr>
          <p:spPr bwMode="auto">
            <a:xfrm>
              <a:off x="2064" y="3744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819" name="Line 15"/>
            <p:cNvSpPr>
              <a:spLocks noChangeShapeType="1"/>
            </p:cNvSpPr>
            <p:nvPr/>
          </p:nvSpPr>
          <p:spPr bwMode="auto">
            <a:xfrm>
              <a:off x="3312" y="1488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820" name="Line 16"/>
            <p:cNvSpPr>
              <a:spLocks noChangeShapeType="1"/>
            </p:cNvSpPr>
            <p:nvPr/>
          </p:nvSpPr>
          <p:spPr bwMode="auto">
            <a:xfrm>
              <a:off x="3312" y="1776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821" name="Line 17"/>
            <p:cNvSpPr>
              <a:spLocks noChangeShapeType="1"/>
            </p:cNvSpPr>
            <p:nvPr/>
          </p:nvSpPr>
          <p:spPr bwMode="auto">
            <a:xfrm>
              <a:off x="3312" y="2064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822" name="Line 18"/>
            <p:cNvSpPr>
              <a:spLocks noChangeShapeType="1"/>
            </p:cNvSpPr>
            <p:nvPr/>
          </p:nvSpPr>
          <p:spPr bwMode="auto">
            <a:xfrm>
              <a:off x="3312" y="2352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823" name="Line 19"/>
            <p:cNvSpPr>
              <a:spLocks noChangeShapeType="1"/>
            </p:cNvSpPr>
            <p:nvPr/>
          </p:nvSpPr>
          <p:spPr bwMode="auto">
            <a:xfrm>
              <a:off x="3312" y="2880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824" name="Line 20"/>
            <p:cNvSpPr>
              <a:spLocks noChangeShapeType="1"/>
            </p:cNvSpPr>
            <p:nvPr/>
          </p:nvSpPr>
          <p:spPr bwMode="auto">
            <a:xfrm>
              <a:off x="3312" y="3168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825" name="Line 21"/>
            <p:cNvSpPr>
              <a:spLocks noChangeShapeType="1"/>
            </p:cNvSpPr>
            <p:nvPr/>
          </p:nvSpPr>
          <p:spPr bwMode="auto">
            <a:xfrm>
              <a:off x="3312" y="3456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826" name="Line 22"/>
            <p:cNvSpPr>
              <a:spLocks noChangeShapeType="1"/>
            </p:cNvSpPr>
            <p:nvPr/>
          </p:nvSpPr>
          <p:spPr bwMode="auto">
            <a:xfrm>
              <a:off x="3312" y="3744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827" name="Oval 23"/>
            <p:cNvSpPr>
              <a:spLocks noChangeArrowheads="1"/>
            </p:cNvSpPr>
            <p:nvPr/>
          </p:nvSpPr>
          <p:spPr bwMode="auto">
            <a:xfrm>
              <a:off x="2400" y="2976"/>
              <a:ext cx="816" cy="576"/>
            </a:xfrm>
            <a:prstGeom prst="ellipse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2000"/>
                <a:t>Merge[4]</a:t>
              </a:r>
              <a:endParaRPr lang="en-US" sz="2400"/>
            </a:p>
          </p:txBody>
        </p:sp>
      </p:grpSp>
      <p:sp>
        <p:nvSpPr>
          <p:cNvPr id="210968" name="Line 24"/>
          <p:cNvSpPr>
            <a:spLocks noChangeShapeType="1"/>
          </p:cNvSpPr>
          <p:nvPr/>
        </p:nvSpPr>
        <p:spPr bwMode="auto">
          <a:xfrm>
            <a:off x="5486400" y="2362200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0969" name="Line 25"/>
          <p:cNvSpPr>
            <a:spLocks noChangeShapeType="1"/>
          </p:cNvSpPr>
          <p:nvPr/>
        </p:nvSpPr>
        <p:spPr bwMode="auto">
          <a:xfrm flipV="1">
            <a:off x="5562600" y="2819400"/>
            <a:ext cx="685800" cy="1752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0970" name="Line 26"/>
          <p:cNvSpPr>
            <a:spLocks noChangeShapeType="1"/>
          </p:cNvSpPr>
          <p:nvPr/>
        </p:nvSpPr>
        <p:spPr bwMode="auto">
          <a:xfrm>
            <a:off x="5562600" y="2819400"/>
            <a:ext cx="6858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0971" name="Line 27"/>
          <p:cNvSpPr>
            <a:spLocks noChangeShapeType="1"/>
          </p:cNvSpPr>
          <p:nvPr/>
        </p:nvSpPr>
        <p:spPr bwMode="auto">
          <a:xfrm flipV="1">
            <a:off x="5562600" y="3733800"/>
            <a:ext cx="68580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0972" name="Line 28"/>
          <p:cNvSpPr>
            <a:spLocks noChangeShapeType="1"/>
          </p:cNvSpPr>
          <p:nvPr/>
        </p:nvSpPr>
        <p:spPr bwMode="auto">
          <a:xfrm>
            <a:off x="5562600" y="3276600"/>
            <a:ext cx="68580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0973" name="Line 29"/>
          <p:cNvSpPr>
            <a:spLocks noChangeShapeType="1"/>
          </p:cNvSpPr>
          <p:nvPr/>
        </p:nvSpPr>
        <p:spPr bwMode="auto">
          <a:xfrm flipV="1">
            <a:off x="5562600" y="5029200"/>
            <a:ext cx="6858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0974" name="Line 30"/>
          <p:cNvSpPr>
            <a:spLocks noChangeShapeType="1"/>
          </p:cNvSpPr>
          <p:nvPr/>
        </p:nvSpPr>
        <p:spPr bwMode="auto">
          <a:xfrm>
            <a:off x="5562600" y="3733800"/>
            <a:ext cx="685800" cy="1752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0975" name="Line 31"/>
          <p:cNvSpPr>
            <a:spLocks noChangeShapeType="1"/>
          </p:cNvSpPr>
          <p:nvPr/>
        </p:nvSpPr>
        <p:spPr bwMode="auto">
          <a:xfrm>
            <a:off x="5562600" y="59436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32"/>
          <p:cNvGrpSpPr>
            <a:grpSpLocks/>
          </p:cNvGrpSpPr>
          <p:nvPr/>
        </p:nvGrpSpPr>
        <p:grpSpPr bwMode="auto">
          <a:xfrm>
            <a:off x="7391400" y="2209800"/>
            <a:ext cx="1131888" cy="3886200"/>
            <a:chOff x="4752" y="1392"/>
            <a:chExt cx="713" cy="2448"/>
          </a:xfrm>
        </p:grpSpPr>
        <p:sp>
          <p:nvSpPr>
            <p:cNvPr id="74806" name="AutoShape 33"/>
            <p:cNvSpPr>
              <a:spLocks/>
            </p:cNvSpPr>
            <p:nvPr/>
          </p:nvSpPr>
          <p:spPr bwMode="auto">
            <a:xfrm>
              <a:off x="4752" y="1392"/>
              <a:ext cx="240" cy="2448"/>
            </a:xfrm>
            <a:prstGeom prst="rightBrace">
              <a:avLst>
                <a:gd name="adj1" fmla="val 85000"/>
                <a:gd name="adj2" fmla="val 50000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sz="2400"/>
            </a:p>
          </p:txBody>
        </p:sp>
        <p:sp>
          <p:nvSpPr>
            <p:cNvPr id="74807" name="Text Box 34"/>
            <p:cNvSpPr txBox="1">
              <a:spLocks noChangeArrowheads="1"/>
            </p:cNvSpPr>
            <p:nvPr/>
          </p:nvSpPr>
          <p:spPr bwMode="auto">
            <a:xfrm>
              <a:off x="5040" y="2448"/>
              <a:ext cx="42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400" u="sng">
                  <a:solidFill>
                    <a:schemeClr val="tx2"/>
                  </a:solidFill>
                </a:rPr>
                <a:t>step</a:t>
              </a:r>
              <a:endParaRPr lang="en-US" sz="2400" u="sng">
                <a:solidFill>
                  <a:srgbClr val="006600"/>
                </a:solidFill>
              </a:endParaRPr>
            </a:p>
          </p:txBody>
        </p:sp>
      </p:grpSp>
      <p:graphicFrame>
        <p:nvGraphicFramePr>
          <p:cNvPr id="210979" name="Object 2"/>
          <p:cNvGraphicFramePr>
            <a:graphicFrameLocks noChangeAspect="1"/>
          </p:cNvGraphicFramePr>
          <p:nvPr/>
        </p:nvGraphicFramePr>
        <p:xfrm>
          <a:off x="7056438" y="2133600"/>
          <a:ext cx="347662" cy="45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840" name="Equation" r:id="rId3" imgW="177646" imgH="228402" progId="Equation.3">
                  <p:embed/>
                </p:oleObj>
              </mc:Choice>
              <mc:Fallback>
                <p:oleObj name="Equation" r:id="rId3" imgW="177646" imgH="228402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56438" y="2133600"/>
                        <a:ext cx="347662" cy="452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0980" name="Object 3"/>
          <p:cNvGraphicFramePr>
            <a:graphicFrameLocks noChangeAspect="1"/>
          </p:cNvGraphicFramePr>
          <p:nvPr/>
        </p:nvGraphicFramePr>
        <p:xfrm>
          <a:off x="7056438" y="2560638"/>
          <a:ext cx="322262" cy="423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841" name="Equation" r:id="rId5" imgW="164885" imgH="215619" progId="Equation.3">
                  <p:embed/>
                </p:oleObj>
              </mc:Choice>
              <mc:Fallback>
                <p:oleObj name="Equation" r:id="rId5" imgW="164885" imgH="215619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56438" y="2560638"/>
                        <a:ext cx="322262" cy="423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0981" name="Object 4"/>
          <p:cNvGraphicFramePr>
            <a:graphicFrameLocks noChangeAspect="1"/>
          </p:cNvGraphicFramePr>
          <p:nvPr/>
        </p:nvGraphicFramePr>
        <p:xfrm>
          <a:off x="7056438" y="3005138"/>
          <a:ext cx="347662" cy="423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842" name="Equation" r:id="rId7" imgW="177569" imgH="215619" progId="Equation.3">
                  <p:embed/>
                </p:oleObj>
              </mc:Choice>
              <mc:Fallback>
                <p:oleObj name="Equation" r:id="rId7" imgW="177569" imgH="215619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56438" y="3005138"/>
                        <a:ext cx="347662" cy="423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0982" name="Object 5"/>
          <p:cNvGraphicFramePr>
            <a:graphicFrameLocks noChangeAspect="1"/>
          </p:cNvGraphicFramePr>
          <p:nvPr/>
        </p:nvGraphicFramePr>
        <p:xfrm>
          <a:off x="7056438" y="3479800"/>
          <a:ext cx="347662" cy="45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843" name="Equation" r:id="rId9" imgW="177646" imgH="228402" progId="Equation.3">
                  <p:embed/>
                </p:oleObj>
              </mc:Choice>
              <mc:Fallback>
                <p:oleObj name="Equation" r:id="rId9" imgW="177646" imgH="228402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56438" y="3479800"/>
                        <a:ext cx="347662" cy="452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0983" name="Object 6"/>
          <p:cNvGraphicFramePr>
            <a:graphicFrameLocks noChangeAspect="1"/>
          </p:cNvGraphicFramePr>
          <p:nvPr/>
        </p:nvGraphicFramePr>
        <p:xfrm>
          <a:off x="7086600" y="4357688"/>
          <a:ext cx="347663" cy="423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844" name="Equation" r:id="rId11" imgW="177569" imgH="215619" progId="Equation.3">
                  <p:embed/>
                </p:oleObj>
              </mc:Choice>
              <mc:Fallback>
                <p:oleObj name="Equation" r:id="rId11" imgW="177569" imgH="215619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6600" y="4357688"/>
                        <a:ext cx="347663" cy="423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0984" name="Object 7"/>
          <p:cNvGraphicFramePr>
            <a:graphicFrameLocks noChangeAspect="1"/>
          </p:cNvGraphicFramePr>
          <p:nvPr/>
        </p:nvGraphicFramePr>
        <p:xfrm>
          <a:off x="7075488" y="4756150"/>
          <a:ext cx="346075" cy="45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845" name="Equation" r:id="rId13" imgW="177646" imgH="228402" progId="Equation.3">
                  <p:embed/>
                </p:oleObj>
              </mc:Choice>
              <mc:Fallback>
                <p:oleObj name="Equation" r:id="rId13" imgW="177646" imgH="228402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75488" y="4756150"/>
                        <a:ext cx="346075" cy="452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0985" name="Object 8"/>
          <p:cNvGraphicFramePr>
            <a:graphicFrameLocks noChangeAspect="1"/>
          </p:cNvGraphicFramePr>
          <p:nvPr/>
        </p:nvGraphicFramePr>
        <p:xfrm>
          <a:off x="7086600" y="5200650"/>
          <a:ext cx="347663" cy="45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846" name="Equation" r:id="rId15" imgW="177646" imgH="228402" progId="Equation.3">
                  <p:embed/>
                </p:oleObj>
              </mc:Choice>
              <mc:Fallback>
                <p:oleObj name="Equation" r:id="rId15" imgW="177646" imgH="228402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6600" y="5200650"/>
                        <a:ext cx="347663" cy="452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0986" name="Object 9"/>
          <p:cNvGraphicFramePr>
            <a:graphicFrameLocks noChangeAspect="1"/>
          </p:cNvGraphicFramePr>
          <p:nvPr/>
        </p:nvGraphicFramePr>
        <p:xfrm>
          <a:off x="7086600" y="5689600"/>
          <a:ext cx="347663" cy="45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847" name="Equation" r:id="rId17" imgW="177646" imgH="228402" progId="Equation.3">
                  <p:embed/>
                </p:oleObj>
              </mc:Choice>
              <mc:Fallback>
                <p:oleObj name="Equation" r:id="rId17" imgW="177646" imgH="228402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6600" y="5689600"/>
                        <a:ext cx="347663" cy="452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" name="Group 43"/>
          <p:cNvGrpSpPr>
            <a:grpSpLocks/>
          </p:cNvGrpSpPr>
          <p:nvPr/>
        </p:nvGrpSpPr>
        <p:grpSpPr bwMode="auto">
          <a:xfrm>
            <a:off x="6248400" y="2281238"/>
            <a:ext cx="685800" cy="3743325"/>
            <a:chOff x="3936" y="1437"/>
            <a:chExt cx="432" cy="2358"/>
          </a:xfrm>
        </p:grpSpPr>
        <p:sp>
          <p:nvSpPr>
            <p:cNvPr id="74778" name="Line 44"/>
            <p:cNvSpPr>
              <a:spLocks noChangeShapeType="1"/>
            </p:cNvSpPr>
            <p:nvPr/>
          </p:nvSpPr>
          <p:spPr bwMode="auto">
            <a:xfrm>
              <a:off x="4169" y="1488"/>
              <a:ext cx="0" cy="3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779" name="Oval 45"/>
            <p:cNvSpPr>
              <a:spLocks noChangeArrowheads="1"/>
            </p:cNvSpPr>
            <p:nvPr/>
          </p:nvSpPr>
          <p:spPr bwMode="auto">
            <a:xfrm>
              <a:off x="4128" y="1437"/>
              <a:ext cx="87" cy="8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sz="2400"/>
            </a:p>
          </p:txBody>
        </p:sp>
        <p:sp>
          <p:nvSpPr>
            <p:cNvPr id="74780" name="Line 46"/>
            <p:cNvSpPr>
              <a:spLocks noChangeShapeType="1"/>
            </p:cNvSpPr>
            <p:nvPr/>
          </p:nvSpPr>
          <p:spPr bwMode="auto">
            <a:xfrm>
              <a:off x="3936" y="1488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781" name="Line 47"/>
            <p:cNvSpPr>
              <a:spLocks noChangeShapeType="1"/>
            </p:cNvSpPr>
            <p:nvPr/>
          </p:nvSpPr>
          <p:spPr bwMode="auto">
            <a:xfrm>
              <a:off x="3936" y="1776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782" name="Line 48"/>
            <p:cNvSpPr>
              <a:spLocks noChangeShapeType="1"/>
            </p:cNvSpPr>
            <p:nvPr/>
          </p:nvSpPr>
          <p:spPr bwMode="auto">
            <a:xfrm>
              <a:off x="3936" y="2064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783" name="Line 49"/>
            <p:cNvSpPr>
              <a:spLocks noChangeShapeType="1"/>
            </p:cNvSpPr>
            <p:nvPr/>
          </p:nvSpPr>
          <p:spPr bwMode="auto">
            <a:xfrm>
              <a:off x="3936" y="2352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784" name="Line 50"/>
            <p:cNvSpPr>
              <a:spLocks noChangeShapeType="1"/>
            </p:cNvSpPr>
            <p:nvPr/>
          </p:nvSpPr>
          <p:spPr bwMode="auto">
            <a:xfrm>
              <a:off x="3936" y="2880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785" name="Line 51"/>
            <p:cNvSpPr>
              <a:spLocks noChangeShapeType="1"/>
            </p:cNvSpPr>
            <p:nvPr/>
          </p:nvSpPr>
          <p:spPr bwMode="auto">
            <a:xfrm>
              <a:off x="3936" y="3168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786" name="Line 52"/>
            <p:cNvSpPr>
              <a:spLocks noChangeShapeType="1"/>
            </p:cNvSpPr>
            <p:nvPr/>
          </p:nvSpPr>
          <p:spPr bwMode="auto">
            <a:xfrm>
              <a:off x="3936" y="3456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787" name="Line 53"/>
            <p:cNvSpPr>
              <a:spLocks noChangeShapeType="1"/>
            </p:cNvSpPr>
            <p:nvPr/>
          </p:nvSpPr>
          <p:spPr bwMode="auto">
            <a:xfrm>
              <a:off x="3936" y="3744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788" name="Line 54"/>
            <p:cNvSpPr>
              <a:spLocks noChangeShapeType="1"/>
            </p:cNvSpPr>
            <p:nvPr/>
          </p:nvSpPr>
          <p:spPr bwMode="auto">
            <a:xfrm>
              <a:off x="4176" y="1488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789" name="Line 55"/>
            <p:cNvSpPr>
              <a:spLocks noChangeShapeType="1"/>
            </p:cNvSpPr>
            <p:nvPr/>
          </p:nvSpPr>
          <p:spPr bwMode="auto">
            <a:xfrm>
              <a:off x="4176" y="1776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790" name="Line 56"/>
            <p:cNvSpPr>
              <a:spLocks noChangeShapeType="1"/>
            </p:cNvSpPr>
            <p:nvPr/>
          </p:nvSpPr>
          <p:spPr bwMode="auto">
            <a:xfrm>
              <a:off x="4176" y="2064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791" name="Line 57"/>
            <p:cNvSpPr>
              <a:spLocks noChangeShapeType="1"/>
            </p:cNvSpPr>
            <p:nvPr/>
          </p:nvSpPr>
          <p:spPr bwMode="auto">
            <a:xfrm>
              <a:off x="4176" y="2352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792" name="Line 58"/>
            <p:cNvSpPr>
              <a:spLocks noChangeShapeType="1"/>
            </p:cNvSpPr>
            <p:nvPr/>
          </p:nvSpPr>
          <p:spPr bwMode="auto">
            <a:xfrm>
              <a:off x="4176" y="2880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793" name="Line 59"/>
            <p:cNvSpPr>
              <a:spLocks noChangeShapeType="1"/>
            </p:cNvSpPr>
            <p:nvPr/>
          </p:nvSpPr>
          <p:spPr bwMode="auto">
            <a:xfrm>
              <a:off x="4176" y="3168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794" name="Line 60"/>
            <p:cNvSpPr>
              <a:spLocks noChangeShapeType="1"/>
            </p:cNvSpPr>
            <p:nvPr/>
          </p:nvSpPr>
          <p:spPr bwMode="auto">
            <a:xfrm>
              <a:off x="4176" y="3456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795" name="Line 61"/>
            <p:cNvSpPr>
              <a:spLocks noChangeShapeType="1"/>
            </p:cNvSpPr>
            <p:nvPr/>
          </p:nvSpPr>
          <p:spPr bwMode="auto">
            <a:xfrm>
              <a:off x="4176" y="3744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796" name="Oval 62"/>
            <p:cNvSpPr>
              <a:spLocks noChangeArrowheads="1"/>
            </p:cNvSpPr>
            <p:nvPr/>
          </p:nvSpPr>
          <p:spPr bwMode="auto">
            <a:xfrm>
              <a:off x="4128" y="1744"/>
              <a:ext cx="87" cy="8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sz="2400"/>
            </a:p>
          </p:txBody>
        </p:sp>
        <p:sp>
          <p:nvSpPr>
            <p:cNvPr id="74797" name="Line 63"/>
            <p:cNvSpPr>
              <a:spLocks noChangeShapeType="1"/>
            </p:cNvSpPr>
            <p:nvPr/>
          </p:nvSpPr>
          <p:spPr bwMode="auto">
            <a:xfrm>
              <a:off x="4169" y="2067"/>
              <a:ext cx="0" cy="3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798" name="Oval 64"/>
            <p:cNvSpPr>
              <a:spLocks noChangeArrowheads="1"/>
            </p:cNvSpPr>
            <p:nvPr/>
          </p:nvSpPr>
          <p:spPr bwMode="auto">
            <a:xfrm>
              <a:off x="4128" y="2016"/>
              <a:ext cx="87" cy="8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sz="2400"/>
            </a:p>
          </p:txBody>
        </p:sp>
        <p:sp>
          <p:nvSpPr>
            <p:cNvPr id="74799" name="Oval 65"/>
            <p:cNvSpPr>
              <a:spLocks noChangeArrowheads="1"/>
            </p:cNvSpPr>
            <p:nvPr/>
          </p:nvSpPr>
          <p:spPr bwMode="auto">
            <a:xfrm>
              <a:off x="4128" y="2323"/>
              <a:ext cx="87" cy="8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sz="2400"/>
            </a:p>
          </p:txBody>
        </p:sp>
        <p:sp>
          <p:nvSpPr>
            <p:cNvPr id="74800" name="Line 66"/>
            <p:cNvSpPr>
              <a:spLocks noChangeShapeType="1"/>
            </p:cNvSpPr>
            <p:nvPr/>
          </p:nvSpPr>
          <p:spPr bwMode="auto">
            <a:xfrm>
              <a:off x="4169" y="2883"/>
              <a:ext cx="0" cy="3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801" name="Oval 67"/>
            <p:cNvSpPr>
              <a:spLocks noChangeArrowheads="1"/>
            </p:cNvSpPr>
            <p:nvPr/>
          </p:nvSpPr>
          <p:spPr bwMode="auto">
            <a:xfrm>
              <a:off x="4128" y="2832"/>
              <a:ext cx="87" cy="8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sz="2400"/>
            </a:p>
          </p:txBody>
        </p:sp>
        <p:sp>
          <p:nvSpPr>
            <p:cNvPr id="74802" name="Oval 68"/>
            <p:cNvSpPr>
              <a:spLocks noChangeArrowheads="1"/>
            </p:cNvSpPr>
            <p:nvPr/>
          </p:nvSpPr>
          <p:spPr bwMode="auto">
            <a:xfrm>
              <a:off x="4128" y="3139"/>
              <a:ext cx="87" cy="8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sz="2400"/>
            </a:p>
          </p:txBody>
        </p:sp>
        <p:sp>
          <p:nvSpPr>
            <p:cNvPr id="74803" name="Line 69"/>
            <p:cNvSpPr>
              <a:spLocks noChangeShapeType="1"/>
            </p:cNvSpPr>
            <p:nvPr/>
          </p:nvSpPr>
          <p:spPr bwMode="auto">
            <a:xfrm>
              <a:off x="4169" y="3459"/>
              <a:ext cx="0" cy="3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804" name="Oval 70"/>
            <p:cNvSpPr>
              <a:spLocks noChangeArrowheads="1"/>
            </p:cNvSpPr>
            <p:nvPr/>
          </p:nvSpPr>
          <p:spPr bwMode="auto">
            <a:xfrm>
              <a:off x="4128" y="3408"/>
              <a:ext cx="87" cy="8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sz="2400"/>
            </a:p>
          </p:txBody>
        </p:sp>
        <p:sp>
          <p:nvSpPr>
            <p:cNvPr id="74805" name="Oval 71"/>
            <p:cNvSpPr>
              <a:spLocks noChangeArrowheads="1"/>
            </p:cNvSpPr>
            <p:nvPr/>
          </p:nvSpPr>
          <p:spPr bwMode="auto">
            <a:xfrm>
              <a:off x="4128" y="3715"/>
              <a:ext cx="87" cy="8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sz="2400"/>
            </a:p>
          </p:txBody>
        </p:sp>
      </p:grpSp>
      <p:graphicFrame>
        <p:nvGraphicFramePr>
          <p:cNvPr id="74774" name="Object 10"/>
          <p:cNvGraphicFramePr>
            <a:graphicFrameLocks noChangeAspect="1"/>
          </p:cNvGraphicFramePr>
          <p:nvPr/>
        </p:nvGraphicFramePr>
        <p:xfrm>
          <a:off x="2824163" y="2362200"/>
          <a:ext cx="374650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848" name="Equation" r:id="rId19" imgW="190335" imgH="215713" progId="Equation.3">
                  <p:embed/>
                </p:oleObj>
              </mc:Choice>
              <mc:Fallback>
                <p:oleObj name="Equation" r:id="rId19" imgW="190335" imgH="215713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24163" y="2362200"/>
                        <a:ext cx="374650" cy="423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4775" name="Object 11"/>
          <p:cNvGraphicFramePr>
            <a:graphicFrameLocks noChangeAspect="1"/>
          </p:cNvGraphicFramePr>
          <p:nvPr/>
        </p:nvGraphicFramePr>
        <p:xfrm>
          <a:off x="2824163" y="3200400"/>
          <a:ext cx="376237" cy="45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849" name="Equation" r:id="rId21" imgW="190500" imgH="228600" progId="Equation.3">
                  <p:embed/>
                </p:oleObj>
              </mc:Choice>
              <mc:Fallback>
                <p:oleObj name="Equation" r:id="rId21" imgW="190500" imgH="2286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24163" y="3200400"/>
                        <a:ext cx="376237" cy="452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4776" name="Object 12"/>
          <p:cNvGraphicFramePr>
            <a:graphicFrameLocks noChangeAspect="1"/>
          </p:cNvGraphicFramePr>
          <p:nvPr/>
        </p:nvGraphicFramePr>
        <p:xfrm>
          <a:off x="2824163" y="4572000"/>
          <a:ext cx="374650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850" name="Equation" r:id="rId23" imgW="190335" imgH="215713" progId="Equation.3">
                  <p:embed/>
                </p:oleObj>
              </mc:Choice>
              <mc:Fallback>
                <p:oleObj name="Equation" r:id="rId23" imgW="190335" imgH="215713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24163" y="4572000"/>
                        <a:ext cx="374650" cy="423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4777" name="Object 13"/>
          <p:cNvGraphicFramePr>
            <a:graphicFrameLocks noChangeAspect="1"/>
          </p:cNvGraphicFramePr>
          <p:nvPr/>
        </p:nvGraphicFramePr>
        <p:xfrm>
          <a:off x="2824163" y="5414963"/>
          <a:ext cx="376237" cy="452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851" name="Equation" r:id="rId25" imgW="190500" imgH="228600" progId="Equation.3">
                  <p:embed/>
                </p:oleObj>
              </mc:Choice>
              <mc:Fallback>
                <p:oleObj name="Equation" r:id="rId25" imgW="190500" imgH="2286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24163" y="5414963"/>
                        <a:ext cx="376237" cy="452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109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09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109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109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09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09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109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109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109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109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109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109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109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109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109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109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109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109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109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109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109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109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6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109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109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109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109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7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109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109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8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109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109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8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109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109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9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0968" grpId="0" animBg="1"/>
      <p:bldP spid="210969" grpId="0" animBg="1"/>
      <p:bldP spid="210970" grpId="0" animBg="1"/>
      <p:bldP spid="210971" grpId="0" animBg="1"/>
      <p:bldP spid="210972" grpId="0" animBg="1"/>
      <p:bldP spid="210973" grpId="0" animBg="1"/>
      <p:bldP spid="210974" grpId="0" animBg="1"/>
      <p:bldP spid="210975" grpId="0" animBg="1"/>
    </p:bld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anose="020B0600070205080204" pitchFamily="34" charset="-128"/>
              </a:rPr>
              <a:t>Batcher Counting Network</a:t>
            </a:r>
          </a:p>
        </p:txBody>
      </p:sp>
      <p:graphicFrame>
        <p:nvGraphicFramePr>
          <p:cNvPr id="211971" name="Object 2"/>
          <p:cNvGraphicFramePr>
            <a:graphicFrameLocks noChangeAspect="1"/>
          </p:cNvGraphicFramePr>
          <p:nvPr/>
        </p:nvGraphicFramePr>
        <p:xfrm>
          <a:off x="1543050" y="2163763"/>
          <a:ext cx="322263" cy="452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855" name="Equation" r:id="rId3" imgW="165028" imgH="228501" progId="Equation.3">
                  <p:embed/>
                </p:oleObj>
              </mc:Choice>
              <mc:Fallback>
                <p:oleObj name="Equation" r:id="rId3" imgW="165028" imgH="228501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3050" y="2163763"/>
                        <a:ext cx="322263" cy="452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1972" name="Object 3"/>
          <p:cNvGraphicFramePr>
            <a:graphicFrameLocks noChangeAspect="1"/>
          </p:cNvGraphicFramePr>
          <p:nvPr/>
        </p:nvGraphicFramePr>
        <p:xfrm>
          <a:off x="1543050" y="2590800"/>
          <a:ext cx="296863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856" name="Equation" r:id="rId5" imgW="152268" imgH="215713" progId="Equation.3">
                  <p:embed/>
                </p:oleObj>
              </mc:Choice>
              <mc:Fallback>
                <p:oleObj name="Equation" r:id="rId5" imgW="152268" imgH="215713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3050" y="2590800"/>
                        <a:ext cx="296863" cy="423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1973" name="Object 4"/>
          <p:cNvGraphicFramePr>
            <a:graphicFrameLocks noChangeAspect="1"/>
          </p:cNvGraphicFramePr>
          <p:nvPr/>
        </p:nvGraphicFramePr>
        <p:xfrm>
          <a:off x="1543050" y="3035300"/>
          <a:ext cx="322263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857" name="Equation" r:id="rId7" imgW="164885" imgH="215619" progId="Equation.3">
                  <p:embed/>
                </p:oleObj>
              </mc:Choice>
              <mc:Fallback>
                <p:oleObj name="Equation" r:id="rId7" imgW="164885" imgH="215619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3050" y="3035300"/>
                        <a:ext cx="322263" cy="423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1974" name="Object 5"/>
          <p:cNvGraphicFramePr>
            <a:graphicFrameLocks noChangeAspect="1"/>
          </p:cNvGraphicFramePr>
          <p:nvPr/>
        </p:nvGraphicFramePr>
        <p:xfrm>
          <a:off x="1543050" y="3509963"/>
          <a:ext cx="322263" cy="452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858" name="Equation" r:id="rId9" imgW="165028" imgH="228501" progId="Equation.3">
                  <p:embed/>
                </p:oleObj>
              </mc:Choice>
              <mc:Fallback>
                <p:oleObj name="Equation" r:id="rId9" imgW="165028" imgH="228501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3050" y="3509963"/>
                        <a:ext cx="322263" cy="452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1975" name="Object 6"/>
          <p:cNvGraphicFramePr>
            <a:graphicFrameLocks noChangeAspect="1"/>
          </p:cNvGraphicFramePr>
          <p:nvPr/>
        </p:nvGraphicFramePr>
        <p:xfrm>
          <a:off x="1582738" y="4311650"/>
          <a:ext cx="322262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859" name="Equation" r:id="rId11" imgW="164885" imgH="215619" progId="Equation.3">
                  <p:embed/>
                </p:oleObj>
              </mc:Choice>
              <mc:Fallback>
                <p:oleObj name="Equation" r:id="rId11" imgW="164885" imgH="215619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2738" y="4311650"/>
                        <a:ext cx="322262" cy="423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1981200" y="2133600"/>
            <a:ext cx="2895600" cy="1828800"/>
            <a:chOff x="1248" y="1344"/>
            <a:chExt cx="1824" cy="1152"/>
          </a:xfrm>
        </p:grpSpPr>
        <p:sp>
          <p:nvSpPr>
            <p:cNvPr id="211977" name="Rectangle 9"/>
            <p:cNvSpPr>
              <a:spLocks noChangeArrowheads="1"/>
            </p:cNvSpPr>
            <p:nvPr/>
          </p:nvSpPr>
          <p:spPr bwMode="auto">
            <a:xfrm>
              <a:off x="1440" y="1344"/>
              <a:ext cx="1048" cy="1152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tint val="3372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189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ea typeface="ＭＳ Ｐゴシック" charset="-128"/>
              </a:endParaRPr>
            </a:p>
          </p:txBody>
        </p:sp>
        <p:sp>
          <p:nvSpPr>
            <p:cNvPr id="75830" name="Oval 10"/>
            <p:cNvSpPr>
              <a:spLocks noChangeArrowheads="1"/>
            </p:cNvSpPr>
            <p:nvPr/>
          </p:nvSpPr>
          <p:spPr bwMode="auto">
            <a:xfrm>
              <a:off x="1536" y="1632"/>
              <a:ext cx="816" cy="576"/>
            </a:xfrm>
            <a:prstGeom prst="ellipse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2000"/>
                <a:t>Count[4]</a:t>
              </a:r>
              <a:endParaRPr lang="en-US" sz="2400"/>
            </a:p>
          </p:txBody>
        </p:sp>
        <p:sp>
          <p:nvSpPr>
            <p:cNvPr id="75831" name="Line 11"/>
            <p:cNvSpPr>
              <a:spLocks noChangeShapeType="1"/>
            </p:cNvSpPr>
            <p:nvPr/>
          </p:nvSpPr>
          <p:spPr bwMode="auto">
            <a:xfrm>
              <a:off x="1248" y="1488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832" name="Line 12"/>
            <p:cNvSpPr>
              <a:spLocks noChangeShapeType="1"/>
            </p:cNvSpPr>
            <p:nvPr/>
          </p:nvSpPr>
          <p:spPr bwMode="auto">
            <a:xfrm>
              <a:off x="1248" y="1776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833" name="Line 13"/>
            <p:cNvSpPr>
              <a:spLocks noChangeShapeType="1"/>
            </p:cNvSpPr>
            <p:nvPr/>
          </p:nvSpPr>
          <p:spPr bwMode="auto">
            <a:xfrm>
              <a:off x="1248" y="2064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834" name="Line 14"/>
            <p:cNvSpPr>
              <a:spLocks noChangeShapeType="1"/>
            </p:cNvSpPr>
            <p:nvPr/>
          </p:nvSpPr>
          <p:spPr bwMode="auto">
            <a:xfrm>
              <a:off x="1248" y="2352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835" name="Line 15"/>
            <p:cNvSpPr>
              <a:spLocks noChangeShapeType="1"/>
            </p:cNvSpPr>
            <p:nvPr/>
          </p:nvSpPr>
          <p:spPr bwMode="auto">
            <a:xfrm>
              <a:off x="2496" y="1488"/>
              <a:ext cx="57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836" name="Line 16"/>
            <p:cNvSpPr>
              <a:spLocks noChangeShapeType="1"/>
            </p:cNvSpPr>
            <p:nvPr/>
          </p:nvSpPr>
          <p:spPr bwMode="auto">
            <a:xfrm>
              <a:off x="2496" y="1776"/>
              <a:ext cx="57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837" name="Line 17"/>
            <p:cNvSpPr>
              <a:spLocks noChangeShapeType="1"/>
            </p:cNvSpPr>
            <p:nvPr/>
          </p:nvSpPr>
          <p:spPr bwMode="auto">
            <a:xfrm>
              <a:off x="2496" y="2064"/>
              <a:ext cx="57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838" name="Line 18"/>
            <p:cNvSpPr>
              <a:spLocks noChangeShapeType="1"/>
            </p:cNvSpPr>
            <p:nvPr/>
          </p:nvSpPr>
          <p:spPr bwMode="auto">
            <a:xfrm>
              <a:off x="2496" y="2352"/>
              <a:ext cx="57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1981200" y="4267200"/>
            <a:ext cx="2971800" cy="1828800"/>
            <a:chOff x="1248" y="2688"/>
            <a:chExt cx="1872" cy="1152"/>
          </a:xfrm>
        </p:grpSpPr>
        <p:sp>
          <p:nvSpPr>
            <p:cNvPr id="211988" name="Rectangle 20"/>
            <p:cNvSpPr>
              <a:spLocks noChangeArrowheads="1"/>
            </p:cNvSpPr>
            <p:nvPr/>
          </p:nvSpPr>
          <p:spPr bwMode="auto">
            <a:xfrm>
              <a:off x="1432" y="2688"/>
              <a:ext cx="1048" cy="1152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tint val="3372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189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ea typeface="ＭＳ Ｐゴシック" charset="-128"/>
              </a:endParaRPr>
            </a:p>
          </p:txBody>
        </p:sp>
        <p:sp>
          <p:nvSpPr>
            <p:cNvPr id="75820" name="Line 21"/>
            <p:cNvSpPr>
              <a:spLocks noChangeShapeType="1"/>
            </p:cNvSpPr>
            <p:nvPr/>
          </p:nvSpPr>
          <p:spPr bwMode="auto">
            <a:xfrm>
              <a:off x="1248" y="2880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821" name="Line 22"/>
            <p:cNvSpPr>
              <a:spLocks noChangeShapeType="1"/>
            </p:cNvSpPr>
            <p:nvPr/>
          </p:nvSpPr>
          <p:spPr bwMode="auto">
            <a:xfrm>
              <a:off x="1248" y="3168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822" name="Line 23"/>
            <p:cNvSpPr>
              <a:spLocks noChangeShapeType="1"/>
            </p:cNvSpPr>
            <p:nvPr/>
          </p:nvSpPr>
          <p:spPr bwMode="auto">
            <a:xfrm>
              <a:off x="1248" y="3456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823" name="Line 24"/>
            <p:cNvSpPr>
              <a:spLocks noChangeShapeType="1"/>
            </p:cNvSpPr>
            <p:nvPr/>
          </p:nvSpPr>
          <p:spPr bwMode="auto">
            <a:xfrm>
              <a:off x="1248" y="3744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824" name="Line 25"/>
            <p:cNvSpPr>
              <a:spLocks noChangeShapeType="1"/>
            </p:cNvSpPr>
            <p:nvPr/>
          </p:nvSpPr>
          <p:spPr bwMode="auto">
            <a:xfrm>
              <a:off x="2496" y="2880"/>
              <a:ext cx="57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825" name="Line 26"/>
            <p:cNvSpPr>
              <a:spLocks noChangeShapeType="1"/>
            </p:cNvSpPr>
            <p:nvPr/>
          </p:nvSpPr>
          <p:spPr bwMode="auto">
            <a:xfrm>
              <a:off x="2496" y="3168"/>
              <a:ext cx="62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826" name="Line 27"/>
            <p:cNvSpPr>
              <a:spLocks noChangeShapeType="1"/>
            </p:cNvSpPr>
            <p:nvPr/>
          </p:nvSpPr>
          <p:spPr bwMode="auto">
            <a:xfrm>
              <a:off x="2496" y="3456"/>
              <a:ext cx="57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827" name="Line 28"/>
            <p:cNvSpPr>
              <a:spLocks noChangeShapeType="1"/>
            </p:cNvSpPr>
            <p:nvPr/>
          </p:nvSpPr>
          <p:spPr bwMode="auto">
            <a:xfrm>
              <a:off x="2496" y="3744"/>
              <a:ext cx="62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828" name="Oval 29"/>
            <p:cNvSpPr>
              <a:spLocks noChangeArrowheads="1"/>
            </p:cNvSpPr>
            <p:nvPr/>
          </p:nvSpPr>
          <p:spPr bwMode="auto">
            <a:xfrm>
              <a:off x="1584" y="2976"/>
              <a:ext cx="816" cy="576"/>
            </a:xfrm>
            <a:prstGeom prst="ellipse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2000"/>
                <a:t>Count[4]</a:t>
              </a:r>
              <a:endParaRPr lang="en-US" sz="2400"/>
            </a:p>
          </p:txBody>
        </p:sp>
      </p:grpSp>
      <p:graphicFrame>
        <p:nvGraphicFramePr>
          <p:cNvPr id="211998" name="Object 7"/>
          <p:cNvGraphicFramePr>
            <a:graphicFrameLocks noChangeAspect="1"/>
          </p:cNvGraphicFramePr>
          <p:nvPr/>
        </p:nvGraphicFramePr>
        <p:xfrm>
          <a:off x="7242175" y="2133600"/>
          <a:ext cx="347663" cy="45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860" name="Equation" r:id="rId13" imgW="177646" imgH="228402" progId="Equation.3">
                  <p:embed/>
                </p:oleObj>
              </mc:Choice>
              <mc:Fallback>
                <p:oleObj name="Equation" r:id="rId13" imgW="177646" imgH="228402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42175" y="2133600"/>
                        <a:ext cx="347663" cy="452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1999" name="Object 8"/>
          <p:cNvGraphicFramePr>
            <a:graphicFrameLocks noChangeAspect="1"/>
          </p:cNvGraphicFramePr>
          <p:nvPr/>
        </p:nvGraphicFramePr>
        <p:xfrm>
          <a:off x="7242175" y="2560638"/>
          <a:ext cx="322263" cy="423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861" name="Equation" r:id="rId15" imgW="164885" imgH="215619" progId="Equation.3">
                  <p:embed/>
                </p:oleObj>
              </mc:Choice>
              <mc:Fallback>
                <p:oleObj name="Equation" r:id="rId15" imgW="164885" imgH="215619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42175" y="2560638"/>
                        <a:ext cx="322263" cy="423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2000" name="Object 9"/>
          <p:cNvGraphicFramePr>
            <a:graphicFrameLocks noChangeAspect="1"/>
          </p:cNvGraphicFramePr>
          <p:nvPr/>
        </p:nvGraphicFramePr>
        <p:xfrm>
          <a:off x="7242175" y="3005138"/>
          <a:ext cx="347663" cy="423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862" name="Equation" r:id="rId17" imgW="177569" imgH="215619" progId="Equation.3">
                  <p:embed/>
                </p:oleObj>
              </mc:Choice>
              <mc:Fallback>
                <p:oleObj name="Equation" r:id="rId17" imgW="177569" imgH="215619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42175" y="3005138"/>
                        <a:ext cx="347663" cy="423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2001" name="Object 10"/>
          <p:cNvGraphicFramePr>
            <a:graphicFrameLocks noChangeAspect="1"/>
          </p:cNvGraphicFramePr>
          <p:nvPr/>
        </p:nvGraphicFramePr>
        <p:xfrm>
          <a:off x="7242175" y="3479800"/>
          <a:ext cx="347663" cy="45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863" name="Equation" r:id="rId19" imgW="177646" imgH="228402" progId="Equation.3">
                  <p:embed/>
                </p:oleObj>
              </mc:Choice>
              <mc:Fallback>
                <p:oleObj name="Equation" r:id="rId19" imgW="177646" imgH="228402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42175" y="3479800"/>
                        <a:ext cx="347663" cy="452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2002" name="Object 11"/>
          <p:cNvGraphicFramePr>
            <a:graphicFrameLocks noChangeAspect="1"/>
          </p:cNvGraphicFramePr>
          <p:nvPr/>
        </p:nvGraphicFramePr>
        <p:xfrm>
          <a:off x="7272338" y="4357688"/>
          <a:ext cx="347662" cy="423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864" name="Equation" r:id="rId21" imgW="177569" imgH="215619" progId="Equation.3">
                  <p:embed/>
                </p:oleObj>
              </mc:Choice>
              <mc:Fallback>
                <p:oleObj name="Equation" r:id="rId21" imgW="177569" imgH="215619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72338" y="4357688"/>
                        <a:ext cx="347662" cy="423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2003" name="Object 12"/>
          <p:cNvGraphicFramePr>
            <a:graphicFrameLocks noChangeAspect="1"/>
          </p:cNvGraphicFramePr>
          <p:nvPr/>
        </p:nvGraphicFramePr>
        <p:xfrm>
          <a:off x="7261225" y="4756150"/>
          <a:ext cx="346075" cy="45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865" name="Equation" r:id="rId23" imgW="177646" imgH="228402" progId="Equation.3">
                  <p:embed/>
                </p:oleObj>
              </mc:Choice>
              <mc:Fallback>
                <p:oleObj name="Equation" r:id="rId23" imgW="177646" imgH="228402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61225" y="4756150"/>
                        <a:ext cx="346075" cy="452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2004" name="Object 13"/>
          <p:cNvGraphicFramePr>
            <a:graphicFrameLocks noChangeAspect="1"/>
          </p:cNvGraphicFramePr>
          <p:nvPr/>
        </p:nvGraphicFramePr>
        <p:xfrm>
          <a:off x="7272338" y="5200650"/>
          <a:ext cx="347662" cy="45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866" name="Equation" r:id="rId25" imgW="177646" imgH="228402" progId="Equation.3">
                  <p:embed/>
                </p:oleObj>
              </mc:Choice>
              <mc:Fallback>
                <p:oleObj name="Equation" r:id="rId25" imgW="177646" imgH="228402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72338" y="5200650"/>
                        <a:ext cx="347662" cy="452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2005" name="Object 14"/>
          <p:cNvGraphicFramePr>
            <a:graphicFrameLocks noChangeAspect="1"/>
          </p:cNvGraphicFramePr>
          <p:nvPr/>
        </p:nvGraphicFramePr>
        <p:xfrm>
          <a:off x="7272338" y="5689600"/>
          <a:ext cx="347662" cy="45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867" name="Equation" r:id="rId27" imgW="177646" imgH="228402" progId="Equation.3">
                  <p:embed/>
                </p:oleObj>
              </mc:Choice>
              <mc:Fallback>
                <p:oleObj name="Equation" r:id="rId27" imgW="177646" imgH="228402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72338" y="5689600"/>
                        <a:ext cx="347662" cy="452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2006" name="Object 15"/>
          <p:cNvGraphicFramePr>
            <a:graphicFrameLocks noChangeAspect="1"/>
          </p:cNvGraphicFramePr>
          <p:nvPr/>
        </p:nvGraphicFramePr>
        <p:xfrm>
          <a:off x="1582738" y="4743450"/>
          <a:ext cx="322262" cy="45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868" name="Equation" r:id="rId29" imgW="165028" imgH="228501" progId="Equation.3">
                  <p:embed/>
                </p:oleObj>
              </mc:Choice>
              <mc:Fallback>
                <p:oleObj name="Equation" r:id="rId29" imgW="165028" imgH="228501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2738" y="4743450"/>
                        <a:ext cx="322262" cy="452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2007" name="Object 16"/>
          <p:cNvGraphicFramePr>
            <a:graphicFrameLocks noChangeAspect="1"/>
          </p:cNvGraphicFramePr>
          <p:nvPr/>
        </p:nvGraphicFramePr>
        <p:xfrm>
          <a:off x="1582738" y="5186363"/>
          <a:ext cx="322262" cy="452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869" name="Equation" r:id="rId31" imgW="165028" imgH="228501" progId="Equation.3">
                  <p:embed/>
                </p:oleObj>
              </mc:Choice>
              <mc:Fallback>
                <p:oleObj name="Equation" r:id="rId31" imgW="165028" imgH="228501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2738" y="5186363"/>
                        <a:ext cx="322262" cy="452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2008" name="Object 17"/>
          <p:cNvGraphicFramePr>
            <a:graphicFrameLocks noChangeAspect="1"/>
          </p:cNvGraphicFramePr>
          <p:nvPr/>
        </p:nvGraphicFramePr>
        <p:xfrm>
          <a:off x="1582738" y="5643563"/>
          <a:ext cx="322262" cy="452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870" name="Equation" r:id="rId33" imgW="165028" imgH="228501" progId="Equation.3">
                  <p:embed/>
                </p:oleObj>
              </mc:Choice>
              <mc:Fallback>
                <p:oleObj name="Equation" r:id="rId33" imgW="165028" imgH="228501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2738" y="5643563"/>
                        <a:ext cx="322262" cy="452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" name="Group 41"/>
          <p:cNvGrpSpPr>
            <a:grpSpLocks/>
          </p:cNvGrpSpPr>
          <p:nvPr/>
        </p:nvGrpSpPr>
        <p:grpSpPr bwMode="auto">
          <a:xfrm>
            <a:off x="4876800" y="2133600"/>
            <a:ext cx="2365375" cy="3962400"/>
            <a:chOff x="3072" y="1344"/>
            <a:chExt cx="1490" cy="2496"/>
          </a:xfrm>
        </p:grpSpPr>
        <p:sp>
          <p:nvSpPr>
            <p:cNvPr id="212010" name="Rectangle 42"/>
            <p:cNvSpPr>
              <a:spLocks noChangeArrowheads="1"/>
            </p:cNvSpPr>
            <p:nvPr/>
          </p:nvSpPr>
          <p:spPr bwMode="auto">
            <a:xfrm>
              <a:off x="3266" y="1344"/>
              <a:ext cx="1096" cy="2496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tint val="3372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189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ea typeface="ＭＳ Ｐゴシック" charset="-128"/>
              </a:endParaRPr>
            </a:p>
          </p:txBody>
        </p:sp>
        <p:sp>
          <p:nvSpPr>
            <p:cNvPr id="75802" name="Oval 43"/>
            <p:cNvSpPr>
              <a:spLocks noChangeArrowheads="1"/>
            </p:cNvSpPr>
            <p:nvPr/>
          </p:nvSpPr>
          <p:spPr bwMode="auto">
            <a:xfrm>
              <a:off x="3410" y="2304"/>
              <a:ext cx="816" cy="576"/>
            </a:xfrm>
            <a:prstGeom prst="ellipse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2000"/>
                <a:t>Merge[8]</a:t>
              </a:r>
              <a:endParaRPr lang="en-US" sz="2400"/>
            </a:p>
          </p:txBody>
        </p:sp>
        <p:sp>
          <p:nvSpPr>
            <p:cNvPr id="75803" name="Line 44"/>
            <p:cNvSpPr>
              <a:spLocks noChangeShapeType="1"/>
            </p:cNvSpPr>
            <p:nvPr/>
          </p:nvSpPr>
          <p:spPr bwMode="auto">
            <a:xfrm>
              <a:off x="4370" y="1488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804" name="Line 45"/>
            <p:cNvSpPr>
              <a:spLocks noChangeShapeType="1"/>
            </p:cNvSpPr>
            <p:nvPr/>
          </p:nvSpPr>
          <p:spPr bwMode="auto">
            <a:xfrm>
              <a:off x="4370" y="1776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805" name="Line 46"/>
            <p:cNvSpPr>
              <a:spLocks noChangeShapeType="1"/>
            </p:cNvSpPr>
            <p:nvPr/>
          </p:nvSpPr>
          <p:spPr bwMode="auto">
            <a:xfrm>
              <a:off x="4370" y="2064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806" name="Line 47"/>
            <p:cNvSpPr>
              <a:spLocks noChangeShapeType="1"/>
            </p:cNvSpPr>
            <p:nvPr/>
          </p:nvSpPr>
          <p:spPr bwMode="auto">
            <a:xfrm>
              <a:off x="4370" y="2352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807" name="Line 48"/>
            <p:cNvSpPr>
              <a:spLocks noChangeShapeType="1"/>
            </p:cNvSpPr>
            <p:nvPr/>
          </p:nvSpPr>
          <p:spPr bwMode="auto">
            <a:xfrm>
              <a:off x="4370" y="2880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808" name="Line 49"/>
            <p:cNvSpPr>
              <a:spLocks noChangeShapeType="1"/>
            </p:cNvSpPr>
            <p:nvPr/>
          </p:nvSpPr>
          <p:spPr bwMode="auto">
            <a:xfrm>
              <a:off x="4370" y="3168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809" name="Line 50"/>
            <p:cNvSpPr>
              <a:spLocks noChangeShapeType="1"/>
            </p:cNvSpPr>
            <p:nvPr/>
          </p:nvSpPr>
          <p:spPr bwMode="auto">
            <a:xfrm>
              <a:off x="4370" y="3456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810" name="Line 51"/>
            <p:cNvSpPr>
              <a:spLocks noChangeShapeType="1"/>
            </p:cNvSpPr>
            <p:nvPr/>
          </p:nvSpPr>
          <p:spPr bwMode="auto">
            <a:xfrm>
              <a:off x="4370" y="3744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811" name="Line 52"/>
            <p:cNvSpPr>
              <a:spLocks noChangeShapeType="1"/>
            </p:cNvSpPr>
            <p:nvPr/>
          </p:nvSpPr>
          <p:spPr bwMode="auto">
            <a:xfrm>
              <a:off x="3072" y="1488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812" name="Line 53"/>
            <p:cNvSpPr>
              <a:spLocks noChangeShapeType="1"/>
            </p:cNvSpPr>
            <p:nvPr/>
          </p:nvSpPr>
          <p:spPr bwMode="auto">
            <a:xfrm>
              <a:off x="3072" y="1776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813" name="Line 54"/>
            <p:cNvSpPr>
              <a:spLocks noChangeShapeType="1"/>
            </p:cNvSpPr>
            <p:nvPr/>
          </p:nvSpPr>
          <p:spPr bwMode="auto">
            <a:xfrm>
              <a:off x="3072" y="2064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814" name="Line 55"/>
            <p:cNvSpPr>
              <a:spLocks noChangeShapeType="1"/>
            </p:cNvSpPr>
            <p:nvPr/>
          </p:nvSpPr>
          <p:spPr bwMode="auto">
            <a:xfrm>
              <a:off x="3072" y="2352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815" name="Line 56"/>
            <p:cNvSpPr>
              <a:spLocks noChangeShapeType="1"/>
            </p:cNvSpPr>
            <p:nvPr/>
          </p:nvSpPr>
          <p:spPr bwMode="auto">
            <a:xfrm>
              <a:off x="3072" y="2880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816" name="Line 57"/>
            <p:cNvSpPr>
              <a:spLocks noChangeShapeType="1"/>
            </p:cNvSpPr>
            <p:nvPr/>
          </p:nvSpPr>
          <p:spPr bwMode="auto">
            <a:xfrm>
              <a:off x="3072" y="3168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817" name="Line 58"/>
            <p:cNvSpPr>
              <a:spLocks noChangeShapeType="1"/>
            </p:cNvSpPr>
            <p:nvPr/>
          </p:nvSpPr>
          <p:spPr bwMode="auto">
            <a:xfrm>
              <a:off x="3072" y="3456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818" name="Line 59"/>
            <p:cNvSpPr>
              <a:spLocks noChangeShapeType="1"/>
            </p:cNvSpPr>
            <p:nvPr/>
          </p:nvSpPr>
          <p:spPr bwMode="auto">
            <a:xfrm>
              <a:off x="3072" y="3744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60"/>
          <p:cNvGrpSpPr>
            <a:grpSpLocks/>
          </p:cNvGrpSpPr>
          <p:nvPr/>
        </p:nvGrpSpPr>
        <p:grpSpPr bwMode="auto">
          <a:xfrm>
            <a:off x="7681913" y="2209800"/>
            <a:ext cx="1131887" cy="3886200"/>
            <a:chOff x="4752" y="1392"/>
            <a:chExt cx="713" cy="2448"/>
          </a:xfrm>
        </p:grpSpPr>
        <p:sp>
          <p:nvSpPr>
            <p:cNvPr id="75799" name="AutoShape 61"/>
            <p:cNvSpPr>
              <a:spLocks/>
            </p:cNvSpPr>
            <p:nvPr/>
          </p:nvSpPr>
          <p:spPr bwMode="auto">
            <a:xfrm>
              <a:off x="4752" y="1392"/>
              <a:ext cx="240" cy="2448"/>
            </a:xfrm>
            <a:prstGeom prst="rightBrace">
              <a:avLst>
                <a:gd name="adj1" fmla="val 85000"/>
                <a:gd name="adj2" fmla="val 50000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sz="2400"/>
            </a:p>
          </p:txBody>
        </p:sp>
        <p:sp>
          <p:nvSpPr>
            <p:cNvPr id="75800" name="Text Box 62"/>
            <p:cNvSpPr txBox="1">
              <a:spLocks noChangeArrowheads="1"/>
            </p:cNvSpPr>
            <p:nvPr/>
          </p:nvSpPr>
          <p:spPr bwMode="auto">
            <a:xfrm>
              <a:off x="5040" y="2448"/>
              <a:ext cx="42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400" u="sng">
                  <a:solidFill>
                    <a:schemeClr val="tx2"/>
                  </a:solidFill>
                </a:rPr>
                <a:t>step</a:t>
              </a:r>
              <a:endParaRPr lang="en-US" sz="2400" u="sng">
                <a:solidFill>
                  <a:srgbClr val="0066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119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119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119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119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120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20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120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120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120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120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120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120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120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120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120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120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8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119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119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6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119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119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8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119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119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7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119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119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78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119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119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8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120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120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88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120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120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9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2120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2120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anose="020B0600070205080204" pitchFamily="34" charset="-128"/>
              </a:rPr>
              <a:t>Verifying that a Network Counts</a:t>
            </a:r>
          </a:p>
        </p:txBody>
      </p:sp>
      <p:sp>
        <p:nvSpPr>
          <p:cNvPr id="76803" name="Text Box 3"/>
          <p:cNvSpPr txBox="1">
            <a:spLocks noChangeArrowheads="1"/>
          </p:cNvSpPr>
          <p:nvPr/>
        </p:nvSpPr>
        <p:spPr bwMode="auto">
          <a:xfrm>
            <a:off x="1143000" y="3019425"/>
            <a:ext cx="7331075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400"/>
              <a:t>A balancing network with </a:t>
            </a:r>
            <a:r>
              <a:rPr lang="en-US" sz="2400" i="1"/>
              <a:t>m </a:t>
            </a:r>
            <a:r>
              <a:rPr lang="en-US" sz="2400"/>
              <a:t>balancers is a counting network if and only if it satisfies the step property for all input sequences with sum         .</a:t>
            </a:r>
          </a:p>
        </p:txBody>
      </p:sp>
      <p:sp>
        <p:nvSpPr>
          <p:cNvPr id="212996" name="Rectangle 4"/>
          <p:cNvSpPr>
            <a:spLocks noChangeArrowheads="1"/>
          </p:cNvSpPr>
          <p:nvPr/>
        </p:nvSpPr>
        <p:spPr bwMode="auto">
          <a:xfrm>
            <a:off x="990600" y="2438400"/>
            <a:ext cx="7391400" cy="76200"/>
          </a:xfrm>
          <a:prstGeom prst="rect">
            <a:avLst/>
          </a:prstGeom>
          <a:gradFill rotWithShape="0">
            <a:gsLst>
              <a:gs pos="0">
                <a:schemeClr val="accent1">
                  <a:gamma/>
                  <a:tint val="53725"/>
                  <a:invGamma/>
                </a:schemeClr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a typeface="ＭＳ Ｐゴシック" charset="-128"/>
            </a:endParaRPr>
          </a:p>
        </p:txBody>
      </p:sp>
      <p:sp>
        <p:nvSpPr>
          <p:cNvPr id="212997" name="Rectangle 5"/>
          <p:cNvSpPr>
            <a:spLocks noChangeArrowheads="1"/>
          </p:cNvSpPr>
          <p:nvPr/>
        </p:nvSpPr>
        <p:spPr bwMode="auto">
          <a:xfrm>
            <a:off x="990600" y="4343400"/>
            <a:ext cx="7391400" cy="76200"/>
          </a:xfrm>
          <a:prstGeom prst="rect">
            <a:avLst/>
          </a:prstGeom>
          <a:gradFill rotWithShape="0">
            <a:gsLst>
              <a:gs pos="0">
                <a:schemeClr val="accent1">
                  <a:gamma/>
                  <a:tint val="53725"/>
                  <a:invGamma/>
                </a:schemeClr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a typeface="ＭＳ Ｐゴシック" charset="-128"/>
            </a:endParaRPr>
          </a:p>
        </p:txBody>
      </p:sp>
      <p:sp>
        <p:nvSpPr>
          <p:cNvPr id="212998" name="Rectangle 6"/>
          <p:cNvSpPr>
            <a:spLocks noChangeArrowheads="1"/>
          </p:cNvSpPr>
          <p:nvPr/>
        </p:nvSpPr>
        <p:spPr bwMode="auto">
          <a:xfrm>
            <a:off x="992188" y="2438400"/>
            <a:ext cx="74612" cy="1981200"/>
          </a:xfrm>
          <a:prstGeom prst="rect">
            <a:avLst/>
          </a:prstGeom>
          <a:gradFill rotWithShape="0">
            <a:gsLst>
              <a:gs pos="0">
                <a:schemeClr val="accent1">
                  <a:gamma/>
                  <a:tint val="53725"/>
                  <a:invGamma/>
                </a:schemeClr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a typeface="ＭＳ Ｐゴシック" charset="-128"/>
            </a:endParaRPr>
          </a:p>
        </p:txBody>
      </p:sp>
      <p:sp>
        <p:nvSpPr>
          <p:cNvPr id="212999" name="Rectangle 7"/>
          <p:cNvSpPr>
            <a:spLocks noChangeArrowheads="1"/>
          </p:cNvSpPr>
          <p:nvPr/>
        </p:nvSpPr>
        <p:spPr bwMode="auto">
          <a:xfrm flipH="1">
            <a:off x="8304213" y="2438400"/>
            <a:ext cx="77787" cy="1981200"/>
          </a:xfrm>
          <a:prstGeom prst="rect">
            <a:avLst/>
          </a:prstGeom>
          <a:gradFill rotWithShape="0">
            <a:gsLst>
              <a:gs pos="0">
                <a:schemeClr val="accent1">
                  <a:gamma/>
                  <a:tint val="53725"/>
                  <a:invGamma/>
                </a:schemeClr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a typeface="ＭＳ Ｐゴシック" charset="-128"/>
            </a:endParaRPr>
          </a:p>
        </p:txBody>
      </p:sp>
      <p:sp>
        <p:nvSpPr>
          <p:cNvPr id="76808" name="Text Box 8"/>
          <p:cNvSpPr txBox="1">
            <a:spLocks noChangeArrowheads="1"/>
          </p:cNvSpPr>
          <p:nvPr/>
        </p:nvSpPr>
        <p:spPr bwMode="auto">
          <a:xfrm>
            <a:off x="1143000" y="2590800"/>
            <a:ext cx="1368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400" b="1">
                <a:solidFill>
                  <a:schemeClr val="tx2"/>
                </a:solidFill>
              </a:rPr>
              <a:t>Theorem</a:t>
            </a:r>
            <a:endParaRPr lang="en-US" sz="2400"/>
          </a:p>
        </p:txBody>
      </p:sp>
      <p:graphicFrame>
        <p:nvGraphicFramePr>
          <p:cNvPr id="76809" name="Object 2"/>
          <p:cNvGraphicFramePr>
            <a:graphicFrameLocks noChangeAspect="1"/>
          </p:cNvGraphicFramePr>
          <p:nvPr/>
        </p:nvGraphicFramePr>
        <p:xfrm>
          <a:off x="4419600" y="3733800"/>
          <a:ext cx="65405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11" name="Equation" r:id="rId3" imgW="317225" imgH="190335" progId="Equation.3">
                  <p:embed/>
                </p:oleObj>
              </mc:Choice>
              <mc:Fallback>
                <p:oleObj name="Equation" r:id="rId3" imgW="317225" imgH="190335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3733800"/>
                        <a:ext cx="65405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zo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anose="020B0600070205080204" pitchFamily="34" charset="-128"/>
              </a:rPr>
              <a:t>Batcher Sorting Network</a:t>
            </a:r>
          </a:p>
        </p:txBody>
      </p:sp>
      <p:sp>
        <p:nvSpPr>
          <p:cNvPr id="119850" name="Text Box 42"/>
          <p:cNvSpPr txBox="1">
            <a:spLocks noChangeArrowheads="1"/>
          </p:cNvSpPr>
          <p:nvPr/>
        </p:nvSpPr>
        <p:spPr bwMode="auto">
          <a:xfrm>
            <a:off x="0" y="1717675"/>
            <a:ext cx="9296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sz="2400">
                <a:solidFill>
                  <a:srgbClr val="006600"/>
                </a:solidFill>
              </a:rPr>
              <a:t>Next Lecture</a:t>
            </a:r>
          </a:p>
        </p:txBody>
      </p:sp>
      <p:grpSp>
        <p:nvGrpSpPr>
          <p:cNvPr id="2" name="Group 86"/>
          <p:cNvGrpSpPr>
            <a:grpSpLocks/>
          </p:cNvGrpSpPr>
          <p:nvPr/>
        </p:nvGrpSpPr>
        <p:grpSpPr bwMode="auto">
          <a:xfrm>
            <a:off x="1752600" y="2514600"/>
            <a:ext cx="5638800" cy="3022600"/>
            <a:chOff x="1104" y="1696"/>
            <a:chExt cx="3552" cy="1904"/>
          </a:xfrm>
        </p:grpSpPr>
        <p:sp>
          <p:nvSpPr>
            <p:cNvPr id="14342" name="Line 43"/>
            <p:cNvSpPr>
              <a:spLocks noChangeShapeType="1"/>
            </p:cNvSpPr>
            <p:nvPr/>
          </p:nvSpPr>
          <p:spPr bwMode="auto">
            <a:xfrm>
              <a:off x="1776" y="1744"/>
              <a:ext cx="1" cy="61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343" name="Oval 44"/>
            <p:cNvSpPr>
              <a:spLocks noChangeArrowheads="1"/>
            </p:cNvSpPr>
            <p:nvPr/>
          </p:nvSpPr>
          <p:spPr bwMode="auto">
            <a:xfrm>
              <a:off x="1723" y="2285"/>
              <a:ext cx="104" cy="10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4344" name="Oval 45"/>
            <p:cNvSpPr>
              <a:spLocks noChangeArrowheads="1"/>
            </p:cNvSpPr>
            <p:nvPr/>
          </p:nvSpPr>
          <p:spPr bwMode="auto">
            <a:xfrm>
              <a:off x="1728" y="1696"/>
              <a:ext cx="104" cy="10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4345" name="Line 46"/>
            <p:cNvSpPr>
              <a:spLocks noChangeShapeType="1"/>
            </p:cNvSpPr>
            <p:nvPr/>
          </p:nvSpPr>
          <p:spPr bwMode="auto">
            <a:xfrm flipV="1">
              <a:off x="1104" y="1744"/>
              <a:ext cx="3552" cy="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346" name="Line 47"/>
            <p:cNvSpPr>
              <a:spLocks noChangeShapeType="1"/>
            </p:cNvSpPr>
            <p:nvPr/>
          </p:nvSpPr>
          <p:spPr bwMode="auto">
            <a:xfrm>
              <a:off x="1776" y="2947"/>
              <a:ext cx="1" cy="61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347" name="Oval 48"/>
            <p:cNvSpPr>
              <a:spLocks noChangeArrowheads="1"/>
            </p:cNvSpPr>
            <p:nvPr/>
          </p:nvSpPr>
          <p:spPr bwMode="auto">
            <a:xfrm>
              <a:off x="1723" y="3495"/>
              <a:ext cx="104" cy="10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4348" name="Oval 49"/>
            <p:cNvSpPr>
              <a:spLocks noChangeArrowheads="1"/>
            </p:cNvSpPr>
            <p:nvPr/>
          </p:nvSpPr>
          <p:spPr bwMode="auto">
            <a:xfrm>
              <a:off x="1728" y="2910"/>
              <a:ext cx="104" cy="10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4349" name="Line 50"/>
            <p:cNvSpPr>
              <a:spLocks noChangeShapeType="1"/>
            </p:cNvSpPr>
            <p:nvPr/>
          </p:nvSpPr>
          <p:spPr bwMode="auto">
            <a:xfrm flipV="1">
              <a:off x="1104" y="2959"/>
              <a:ext cx="3552" cy="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350" name="Line 51"/>
            <p:cNvSpPr>
              <a:spLocks noChangeShapeType="1"/>
            </p:cNvSpPr>
            <p:nvPr/>
          </p:nvSpPr>
          <p:spPr bwMode="auto">
            <a:xfrm flipV="1">
              <a:off x="1104" y="2334"/>
              <a:ext cx="3552" cy="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351" name="Line 52"/>
            <p:cNvSpPr>
              <a:spLocks noChangeShapeType="1"/>
            </p:cNvSpPr>
            <p:nvPr/>
          </p:nvSpPr>
          <p:spPr bwMode="auto">
            <a:xfrm flipV="1">
              <a:off x="1104" y="3544"/>
              <a:ext cx="3552" cy="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352" name="Line 53"/>
            <p:cNvSpPr>
              <a:spLocks noChangeShapeType="1"/>
            </p:cNvSpPr>
            <p:nvPr/>
          </p:nvSpPr>
          <p:spPr bwMode="auto">
            <a:xfrm>
              <a:off x="3936" y="1747"/>
              <a:ext cx="1" cy="61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353" name="Oval 54"/>
            <p:cNvSpPr>
              <a:spLocks noChangeArrowheads="1"/>
            </p:cNvSpPr>
            <p:nvPr/>
          </p:nvSpPr>
          <p:spPr bwMode="auto">
            <a:xfrm>
              <a:off x="3883" y="2285"/>
              <a:ext cx="104" cy="10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4354" name="Oval 55"/>
            <p:cNvSpPr>
              <a:spLocks noChangeArrowheads="1"/>
            </p:cNvSpPr>
            <p:nvPr/>
          </p:nvSpPr>
          <p:spPr bwMode="auto">
            <a:xfrm>
              <a:off x="3888" y="1699"/>
              <a:ext cx="104" cy="10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4355" name="Line 56"/>
            <p:cNvSpPr>
              <a:spLocks noChangeShapeType="1"/>
            </p:cNvSpPr>
            <p:nvPr/>
          </p:nvSpPr>
          <p:spPr bwMode="auto">
            <a:xfrm>
              <a:off x="3936" y="2950"/>
              <a:ext cx="1" cy="61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356" name="Oval 57"/>
            <p:cNvSpPr>
              <a:spLocks noChangeArrowheads="1"/>
            </p:cNvSpPr>
            <p:nvPr/>
          </p:nvSpPr>
          <p:spPr bwMode="auto">
            <a:xfrm>
              <a:off x="3883" y="3498"/>
              <a:ext cx="104" cy="10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4357" name="Oval 58"/>
            <p:cNvSpPr>
              <a:spLocks noChangeArrowheads="1"/>
            </p:cNvSpPr>
            <p:nvPr/>
          </p:nvSpPr>
          <p:spPr bwMode="auto">
            <a:xfrm>
              <a:off x="3888" y="2910"/>
              <a:ext cx="104" cy="10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4358" name="Line 59"/>
            <p:cNvSpPr>
              <a:spLocks noChangeShapeType="1"/>
            </p:cNvSpPr>
            <p:nvPr/>
          </p:nvSpPr>
          <p:spPr bwMode="auto">
            <a:xfrm>
              <a:off x="2688" y="1747"/>
              <a:ext cx="0" cy="177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359" name="Oval 60"/>
            <p:cNvSpPr>
              <a:spLocks noChangeArrowheads="1"/>
            </p:cNvSpPr>
            <p:nvPr/>
          </p:nvSpPr>
          <p:spPr bwMode="auto">
            <a:xfrm>
              <a:off x="2640" y="1699"/>
              <a:ext cx="104" cy="10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4360" name="Oval 61"/>
            <p:cNvSpPr>
              <a:spLocks noChangeArrowheads="1"/>
            </p:cNvSpPr>
            <p:nvPr/>
          </p:nvSpPr>
          <p:spPr bwMode="auto">
            <a:xfrm>
              <a:off x="2635" y="3498"/>
              <a:ext cx="104" cy="10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4361" name="Oval 77"/>
            <p:cNvSpPr>
              <a:spLocks noChangeArrowheads="1"/>
            </p:cNvSpPr>
            <p:nvPr/>
          </p:nvSpPr>
          <p:spPr bwMode="auto">
            <a:xfrm>
              <a:off x="3120" y="2911"/>
              <a:ext cx="104" cy="10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4362" name="Oval 78"/>
            <p:cNvSpPr>
              <a:spLocks noChangeArrowheads="1"/>
            </p:cNvSpPr>
            <p:nvPr/>
          </p:nvSpPr>
          <p:spPr bwMode="auto">
            <a:xfrm>
              <a:off x="3120" y="2285"/>
              <a:ext cx="104" cy="10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4363" name="Line 79"/>
            <p:cNvSpPr>
              <a:spLocks noChangeShapeType="1"/>
            </p:cNvSpPr>
            <p:nvPr/>
          </p:nvSpPr>
          <p:spPr bwMode="auto">
            <a:xfrm>
              <a:off x="3175" y="2322"/>
              <a:ext cx="1" cy="61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</p:grpSp>
      <p:graphicFrame>
        <p:nvGraphicFramePr>
          <p:cNvPr id="119896" name="Object 2"/>
          <p:cNvGraphicFramePr>
            <a:graphicFrameLocks noChangeAspect="1"/>
          </p:cNvGraphicFramePr>
          <p:nvPr/>
        </p:nvGraphicFramePr>
        <p:xfrm>
          <a:off x="3521075" y="5943600"/>
          <a:ext cx="2193925" cy="506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02" name="Equation" r:id="rId3" imgW="990600" imgH="228600" progId="Equation.3">
                  <p:embed/>
                </p:oleObj>
              </mc:Choice>
              <mc:Fallback>
                <p:oleObj name="Equation" r:id="rId3" imgW="9906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21075" y="5943600"/>
                        <a:ext cx="2193925" cy="506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01714897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98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98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98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98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50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anose="020B0600070205080204" pitchFamily="34" charset="-128"/>
              </a:rPr>
              <a:t>Sorting Arbitrary Numbers</a:t>
            </a:r>
          </a:p>
        </p:txBody>
      </p:sp>
      <p:sp>
        <p:nvSpPr>
          <p:cNvPr id="17423" name="Text Box 15"/>
          <p:cNvSpPr txBox="1">
            <a:spLocks noChangeArrowheads="1"/>
          </p:cNvSpPr>
          <p:nvPr/>
        </p:nvSpPr>
        <p:spPr bwMode="auto">
          <a:xfrm>
            <a:off x="1676400" y="5105400"/>
            <a:ext cx="6008688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400" i="1">
                <a:solidFill>
                  <a:srgbClr val="000000"/>
                </a:solidFill>
              </a:rPr>
              <a:t>x, y</a:t>
            </a:r>
            <a:r>
              <a:rPr lang="en-US" sz="2400">
                <a:solidFill>
                  <a:srgbClr val="000000"/>
                </a:solidFill>
              </a:rPr>
              <a:t> can be values from any linearly ordered set,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400">
                <a:solidFill>
                  <a:srgbClr val="000000"/>
                </a:solidFill>
              </a:rPr>
              <a:t>e.g., integers, reals, etc.</a:t>
            </a:r>
          </a:p>
        </p:txBody>
      </p:sp>
      <p:sp>
        <p:nvSpPr>
          <p:cNvPr id="15364" name="Text Box 27"/>
          <p:cNvSpPr txBox="1">
            <a:spLocks noChangeArrowheads="1"/>
          </p:cNvSpPr>
          <p:nvPr/>
        </p:nvSpPr>
        <p:spPr bwMode="auto">
          <a:xfrm>
            <a:off x="2530475" y="2301875"/>
            <a:ext cx="8032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>
                <a:solidFill>
                  <a:srgbClr val="000000"/>
                </a:solidFill>
              </a:rPr>
              <a:t>inputs</a:t>
            </a:r>
          </a:p>
        </p:txBody>
      </p:sp>
      <p:sp>
        <p:nvSpPr>
          <p:cNvPr id="15365" name="Text Box 28"/>
          <p:cNvSpPr txBox="1">
            <a:spLocks noChangeArrowheads="1"/>
          </p:cNvSpPr>
          <p:nvPr/>
        </p:nvSpPr>
        <p:spPr bwMode="auto">
          <a:xfrm>
            <a:off x="5667375" y="2286000"/>
            <a:ext cx="9302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>
                <a:solidFill>
                  <a:srgbClr val="000000"/>
                </a:solidFill>
              </a:rPr>
              <a:t>outputs</a:t>
            </a:r>
          </a:p>
        </p:txBody>
      </p:sp>
      <p:sp>
        <p:nvSpPr>
          <p:cNvPr id="17437" name="Text Box 29"/>
          <p:cNvSpPr txBox="1">
            <a:spLocks noChangeArrowheads="1"/>
          </p:cNvSpPr>
          <p:nvPr/>
        </p:nvSpPr>
        <p:spPr bwMode="auto">
          <a:xfrm>
            <a:off x="2651125" y="3276600"/>
            <a:ext cx="319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400" i="1">
                <a:solidFill>
                  <a:srgbClr val="000000"/>
                </a:solidFill>
              </a:rPr>
              <a:t>x</a:t>
            </a:r>
          </a:p>
        </p:txBody>
      </p:sp>
      <p:sp>
        <p:nvSpPr>
          <p:cNvPr id="17438" name="Text Box 30"/>
          <p:cNvSpPr txBox="1">
            <a:spLocks noChangeArrowheads="1"/>
          </p:cNvSpPr>
          <p:nvPr/>
        </p:nvSpPr>
        <p:spPr bwMode="auto">
          <a:xfrm>
            <a:off x="2668588" y="4206875"/>
            <a:ext cx="3190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400" i="1">
                <a:solidFill>
                  <a:srgbClr val="000000"/>
                </a:solidFill>
              </a:rPr>
              <a:t>y</a:t>
            </a:r>
          </a:p>
        </p:txBody>
      </p:sp>
      <p:sp>
        <p:nvSpPr>
          <p:cNvPr id="17439" name="Text Box 31"/>
          <p:cNvSpPr txBox="1">
            <a:spLocks noChangeArrowheads="1"/>
          </p:cNvSpPr>
          <p:nvPr/>
        </p:nvSpPr>
        <p:spPr bwMode="auto">
          <a:xfrm>
            <a:off x="5473700" y="3271838"/>
            <a:ext cx="12827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400">
                <a:solidFill>
                  <a:srgbClr val="000000"/>
                </a:solidFill>
              </a:rPr>
              <a:t>min(</a:t>
            </a:r>
            <a:r>
              <a:rPr lang="en-US" sz="2400" i="1">
                <a:solidFill>
                  <a:srgbClr val="000000"/>
                </a:solidFill>
              </a:rPr>
              <a:t>x, y</a:t>
            </a:r>
            <a:r>
              <a:rPr lang="en-US" sz="2400">
                <a:solidFill>
                  <a:srgbClr val="000000"/>
                </a:solidFill>
              </a:rPr>
              <a:t>)</a:t>
            </a:r>
          </a:p>
        </p:txBody>
      </p:sp>
      <p:sp>
        <p:nvSpPr>
          <p:cNvPr id="17440" name="Text Box 32"/>
          <p:cNvSpPr txBox="1">
            <a:spLocks noChangeArrowheads="1"/>
          </p:cNvSpPr>
          <p:nvPr/>
        </p:nvSpPr>
        <p:spPr bwMode="auto">
          <a:xfrm>
            <a:off x="5461000" y="4186238"/>
            <a:ext cx="1333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400">
                <a:solidFill>
                  <a:srgbClr val="000000"/>
                </a:solidFill>
              </a:rPr>
              <a:t>max(</a:t>
            </a:r>
            <a:r>
              <a:rPr lang="en-US" sz="2400" i="1">
                <a:solidFill>
                  <a:srgbClr val="000000"/>
                </a:solidFill>
              </a:rPr>
              <a:t>x, y</a:t>
            </a:r>
            <a:r>
              <a:rPr lang="en-US" sz="2400">
                <a:solidFill>
                  <a:srgbClr val="000000"/>
                </a:solidFill>
              </a:rPr>
              <a:t>)</a:t>
            </a:r>
          </a:p>
        </p:txBody>
      </p:sp>
      <p:sp>
        <p:nvSpPr>
          <p:cNvPr id="15370" name="Line 33"/>
          <p:cNvSpPr>
            <a:spLocks noChangeShapeType="1"/>
          </p:cNvSpPr>
          <p:nvPr/>
        </p:nvSpPr>
        <p:spPr bwMode="auto">
          <a:xfrm>
            <a:off x="4206875" y="3556000"/>
            <a:ext cx="1588" cy="9683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5371" name="Oval 34"/>
          <p:cNvSpPr>
            <a:spLocks noChangeArrowheads="1"/>
          </p:cNvSpPr>
          <p:nvPr/>
        </p:nvSpPr>
        <p:spPr bwMode="auto">
          <a:xfrm>
            <a:off x="4122738" y="4425950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5372" name="Oval 35"/>
          <p:cNvSpPr>
            <a:spLocks noChangeArrowheads="1"/>
          </p:cNvSpPr>
          <p:nvPr/>
        </p:nvSpPr>
        <p:spPr bwMode="auto">
          <a:xfrm>
            <a:off x="4130675" y="3479800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5373" name="Line 36"/>
          <p:cNvSpPr>
            <a:spLocks noChangeShapeType="1"/>
          </p:cNvSpPr>
          <p:nvPr/>
        </p:nvSpPr>
        <p:spPr bwMode="auto">
          <a:xfrm flipV="1">
            <a:off x="3063875" y="4511675"/>
            <a:ext cx="2286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5374" name="Line 37"/>
          <p:cNvSpPr>
            <a:spLocks noChangeShapeType="1"/>
          </p:cNvSpPr>
          <p:nvPr/>
        </p:nvSpPr>
        <p:spPr bwMode="auto">
          <a:xfrm flipV="1">
            <a:off x="3063875" y="3560763"/>
            <a:ext cx="2286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6944063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4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4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4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4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74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74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74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74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7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23" grpId="0" autoUpdateAnimBg="0"/>
      <p:bldP spid="17437" grpId="0" autoUpdateAnimBg="0"/>
      <p:bldP spid="17438" grpId="0" autoUpdateAnimBg="0"/>
      <p:bldP spid="17439" grpId="0" autoUpdateAnimBg="0"/>
      <p:bldP spid="17440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6"/>
          <p:cNvGrpSpPr>
            <a:grpSpLocks/>
          </p:cNvGrpSpPr>
          <p:nvPr/>
        </p:nvGrpSpPr>
        <p:grpSpPr bwMode="auto">
          <a:xfrm>
            <a:off x="1600200" y="2854325"/>
            <a:ext cx="3273425" cy="1524000"/>
            <a:chOff x="1008" y="2112"/>
            <a:chExt cx="2062" cy="960"/>
          </a:xfrm>
        </p:grpSpPr>
        <p:sp>
          <p:nvSpPr>
            <p:cNvPr id="16390" name="Text Box 30"/>
            <p:cNvSpPr txBox="1">
              <a:spLocks noChangeArrowheads="1"/>
            </p:cNvSpPr>
            <p:nvPr/>
          </p:nvSpPr>
          <p:spPr bwMode="auto">
            <a:xfrm>
              <a:off x="1008" y="2112"/>
              <a:ext cx="186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400" b="1" i="1">
                  <a:solidFill>
                    <a:srgbClr val="006600"/>
                  </a:solidFill>
                </a:rPr>
                <a:t>Comparison function</a:t>
              </a:r>
              <a:r>
                <a:rPr lang="en-US" sz="2400">
                  <a:solidFill>
                    <a:srgbClr val="006600"/>
                  </a:solidFill>
                </a:rPr>
                <a:t>:</a:t>
              </a:r>
            </a:p>
          </p:txBody>
        </p:sp>
        <p:grpSp>
          <p:nvGrpSpPr>
            <p:cNvPr id="16391" name="Group 55"/>
            <p:cNvGrpSpPr>
              <a:grpSpLocks/>
            </p:cNvGrpSpPr>
            <p:nvPr/>
          </p:nvGrpSpPr>
          <p:grpSpPr bwMode="auto">
            <a:xfrm>
              <a:off x="1008" y="2496"/>
              <a:ext cx="2062" cy="576"/>
              <a:chOff x="1008" y="2496"/>
              <a:chExt cx="2062" cy="576"/>
            </a:xfrm>
          </p:grpSpPr>
          <p:sp>
            <p:nvSpPr>
              <p:cNvPr id="16392" name="Text Box 33"/>
              <p:cNvSpPr txBox="1">
                <a:spLocks noChangeArrowheads="1"/>
              </p:cNvSpPr>
              <p:nvPr/>
            </p:nvSpPr>
            <p:spPr bwMode="auto">
              <a:xfrm>
                <a:off x="1008" y="2640"/>
                <a:ext cx="80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sz="2400" i="1">
                    <a:solidFill>
                      <a:srgbClr val="000000"/>
                    </a:solidFill>
                  </a:rPr>
                  <a:t>C(X,Y)</a:t>
                </a:r>
                <a:r>
                  <a:rPr lang="en-US" sz="2400">
                    <a:solidFill>
                      <a:srgbClr val="000000"/>
                    </a:solidFill>
                  </a:rPr>
                  <a:t> =</a:t>
                </a:r>
              </a:p>
            </p:txBody>
          </p:sp>
          <p:sp>
            <p:nvSpPr>
              <p:cNvPr id="16393" name="AutoShape 34"/>
              <p:cNvSpPr>
                <a:spLocks/>
              </p:cNvSpPr>
              <p:nvPr/>
            </p:nvSpPr>
            <p:spPr bwMode="auto">
              <a:xfrm>
                <a:off x="1824" y="2544"/>
                <a:ext cx="144" cy="480"/>
              </a:xfrm>
              <a:prstGeom prst="leftBrace">
                <a:avLst>
                  <a:gd name="adj1" fmla="val 27778"/>
                  <a:gd name="adj2" fmla="val 50000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6394" name="Text Box 35"/>
              <p:cNvSpPr txBox="1">
                <a:spLocks noChangeArrowheads="1"/>
              </p:cNvSpPr>
              <p:nvPr/>
            </p:nvSpPr>
            <p:spPr bwMode="auto">
              <a:xfrm>
                <a:off x="1968" y="2496"/>
                <a:ext cx="997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sz="2400">
                    <a:solidFill>
                      <a:srgbClr val="000000"/>
                    </a:solidFill>
                  </a:rPr>
                  <a:t>1  if  </a:t>
                </a:r>
                <a:r>
                  <a:rPr lang="en-US" sz="2400" i="1">
                    <a:solidFill>
                      <a:srgbClr val="000000"/>
                    </a:solidFill>
                  </a:rPr>
                  <a:t>X</a:t>
                </a:r>
                <a:r>
                  <a:rPr lang="en-US" sz="2400">
                    <a:solidFill>
                      <a:srgbClr val="000000"/>
                    </a:solidFill>
                  </a:rPr>
                  <a:t> &gt; </a:t>
                </a:r>
                <a:r>
                  <a:rPr lang="en-US" sz="2400" i="1">
                    <a:solidFill>
                      <a:srgbClr val="000000"/>
                    </a:solidFill>
                  </a:rPr>
                  <a:t>Y,</a:t>
                </a:r>
                <a:endParaRPr lang="en-US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6395" name="Text Box 36"/>
              <p:cNvSpPr txBox="1">
                <a:spLocks noChangeArrowheads="1"/>
              </p:cNvSpPr>
              <p:nvPr/>
            </p:nvSpPr>
            <p:spPr bwMode="auto">
              <a:xfrm>
                <a:off x="1968" y="2784"/>
                <a:ext cx="110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sz="2400">
                    <a:solidFill>
                      <a:srgbClr val="000000"/>
                    </a:solidFill>
                  </a:rPr>
                  <a:t>0  otherwise.</a:t>
                </a:r>
              </a:p>
            </p:txBody>
          </p:sp>
        </p:grpSp>
      </p:grpSp>
      <p:sp>
        <p:nvSpPr>
          <p:cNvPr id="18482" name="Text Box 50"/>
          <p:cNvSpPr txBox="1">
            <a:spLocks noChangeArrowheads="1"/>
          </p:cNvSpPr>
          <p:nvPr/>
        </p:nvSpPr>
        <p:spPr bwMode="auto">
          <a:xfrm>
            <a:off x="1600200" y="4759325"/>
            <a:ext cx="5942013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400" b="1" i="1">
                <a:solidFill>
                  <a:srgbClr val="006600"/>
                </a:solidFill>
              </a:rPr>
              <a:t>Idea</a:t>
            </a:r>
            <a:r>
              <a:rPr lang="en-US" sz="2400">
                <a:solidFill>
                  <a:srgbClr val="000000"/>
                </a:solidFill>
              </a:rPr>
              <a:t>: use </a:t>
            </a:r>
            <a:r>
              <a:rPr lang="en-US" sz="2400" i="1">
                <a:solidFill>
                  <a:srgbClr val="000000"/>
                </a:solidFill>
              </a:rPr>
              <a:t>C(X,Y)</a:t>
            </a:r>
            <a:r>
              <a:rPr lang="en-US" sz="2400">
                <a:solidFill>
                  <a:srgbClr val="000000"/>
                </a:solidFill>
              </a:rPr>
              <a:t> to select the min and the max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400">
                <a:solidFill>
                  <a:srgbClr val="000000"/>
                </a:solidFill>
              </a:rPr>
              <a:t>of  </a:t>
            </a:r>
            <a:r>
              <a:rPr lang="en-US" sz="2400" i="1">
                <a:solidFill>
                  <a:srgbClr val="000000"/>
                </a:solidFill>
              </a:rPr>
              <a:t>X</a:t>
            </a:r>
            <a:r>
              <a:rPr lang="en-US" sz="2400">
                <a:solidFill>
                  <a:srgbClr val="000000"/>
                </a:solidFill>
              </a:rPr>
              <a:t> and </a:t>
            </a:r>
            <a:r>
              <a:rPr lang="en-US" sz="2400" i="1">
                <a:solidFill>
                  <a:srgbClr val="000000"/>
                </a:solidFill>
              </a:rPr>
              <a:t>Y</a:t>
            </a:r>
            <a:r>
              <a:rPr lang="en-US" sz="2400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18483" name="Text Box 51"/>
          <p:cNvSpPr txBox="1">
            <a:spLocks noChangeArrowheads="1"/>
          </p:cNvSpPr>
          <p:nvPr/>
        </p:nvSpPr>
        <p:spPr bwMode="auto">
          <a:xfrm>
            <a:off x="1600200" y="1905000"/>
            <a:ext cx="61642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400" i="1">
                <a:solidFill>
                  <a:srgbClr val="000000"/>
                </a:solidFill>
              </a:rPr>
              <a:t>X, Y</a:t>
            </a:r>
            <a:r>
              <a:rPr lang="en-US" sz="2400">
                <a:solidFill>
                  <a:srgbClr val="000000"/>
                </a:solidFill>
              </a:rPr>
              <a:t>: </a:t>
            </a:r>
            <a:r>
              <a:rPr lang="en-US" sz="2400" u="sng">
                <a:solidFill>
                  <a:srgbClr val="FF0000"/>
                </a:solidFill>
              </a:rPr>
              <a:t>integers</a:t>
            </a:r>
            <a:r>
              <a:rPr lang="en-US" sz="2400">
                <a:solidFill>
                  <a:srgbClr val="000000"/>
                </a:solidFill>
              </a:rPr>
              <a:t> represented as </a:t>
            </a:r>
            <a:r>
              <a:rPr lang="en-US" sz="2400" i="1">
                <a:solidFill>
                  <a:srgbClr val="000000"/>
                </a:solidFill>
              </a:rPr>
              <a:t>m</a:t>
            </a:r>
            <a:r>
              <a:rPr lang="en-US" sz="2400">
                <a:solidFill>
                  <a:srgbClr val="000000"/>
                </a:solidFill>
              </a:rPr>
              <a:t>-bit binary strings.</a:t>
            </a:r>
          </a:p>
        </p:txBody>
      </p:sp>
      <p:sp>
        <p:nvSpPr>
          <p:cNvPr id="16389" name="Rectangle 58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  <a:noFill/>
        </p:spPr>
        <p:txBody>
          <a:bodyPr/>
          <a:lstStyle/>
          <a:p>
            <a:r>
              <a:rPr lang="en-US" smtClean="0">
                <a:ea typeface="ＭＳ Ｐゴシック" panose="020B0600070205080204" pitchFamily="34" charset="-128"/>
              </a:rPr>
              <a:t>Integer Comparator</a:t>
            </a:r>
          </a:p>
        </p:txBody>
      </p:sp>
    </p:spTree>
    <p:extLst>
      <p:ext uri="{BB962C8B-B14F-4D97-AF65-F5344CB8AC3E}">
        <p14:creationId xmlns:p14="http://schemas.microsoft.com/office/powerpoint/2010/main" val="2454810959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84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84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82" grpId="0" autoUpdateAnimBg="0"/>
      <p:bldP spid="18483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anose="020B0600070205080204" pitchFamily="34" charset="-128"/>
              </a:rPr>
              <a:t>Sorting Arbitrary Numbers</a:t>
            </a:r>
          </a:p>
        </p:txBody>
      </p:sp>
      <p:sp>
        <p:nvSpPr>
          <p:cNvPr id="17411" name="Line 3"/>
          <p:cNvSpPr>
            <a:spLocks noChangeShapeType="1"/>
          </p:cNvSpPr>
          <p:nvPr/>
        </p:nvSpPr>
        <p:spPr bwMode="auto">
          <a:xfrm>
            <a:off x="1944688" y="2717800"/>
            <a:ext cx="1587" cy="9683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7412" name="Oval 4"/>
          <p:cNvSpPr>
            <a:spLocks noChangeArrowheads="1"/>
          </p:cNvSpPr>
          <p:nvPr/>
        </p:nvSpPr>
        <p:spPr bwMode="auto">
          <a:xfrm>
            <a:off x="1860550" y="3576638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7413" name="Oval 5"/>
          <p:cNvSpPr>
            <a:spLocks noChangeArrowheads="1"/>
          </p:cNvSpPr>
          <p:nvPr/>
        </p:nvSpPr>
        <p:spPr bwMode="auto">
          <a:xfrm>
            <a:off x="1868488" y="2641600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7414" name="Line 6"/>
          <p:cNvSpPr>
            <a:spLocks noChangeShapeType="1"/>
          </p:cNvSpPr>
          <p:nvPr/>
        </p:nvSpPr>
        <p:spPr bwMode="auto">
          <a:xfrm flipV="1">
            <a:off x="1371600" y="4573588"/>
            <a:ext cx="396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7415" name="Line 7"/>
          <p:cNvSpPr>
            <a:spLocks noChangeShapeType="1"/>
          </p:cNvSpPr>
          <p:nvPr/>
        </p:nvSpPr>
        <p:spPr bwMode="auto">
          <a:xfrm flipV="1">
            <a:off x="1371600" y="3657600"/>
            <a:ext cx="396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7416" name="Oval 8"/>
          <p:cNvSpPr>
            <a:spLocks noChangeArrowheads="1"/>
          </p:cNvSpPr>
          <p:nvPr/>
        </p:nvSpPr>
        <p:spPr bwMode="auto">
          <a:xfrm>
            <a:off x="4283075" y="4497388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7417" name="Oval 9"/>
          <p:cNvSpPr>
            <a:spLocks noChangeArrowheads="1"/>
          </p:cNvSpPr>
          <p:nvPr/>
        </p:nvSpPr>
        <p:spPr bwMode="auto">
          <a:xfrm>
            <a:off x="4283075" y="2646363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7418" name="Oval 10"/>
          <p:cNvSpPr>
            <a:spLocks noChangeArrowheads="1"/>
          </p:cNvSpPr>
          <p:nvPr/>
        </p:nvSpPr>
        <p:spPr bwMode="auto">
          <a:xfrm>
            <a:off x="3009900" y="4495800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7419" name="Oval 11"/>
          <p:cNvSpPr>
            <a:spLocks noChangeArrowheads="1"/>
          </p:cNvSpPr>
          <p:nvPr/>
        </p:nvSpPr>
        <p:spPr bwMode="auto">
          <a:xfrm>
            <a:off x="3009900" y="3576638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7420" name="Line 12"/>
          <p:cNvSpPr>
            <a:spLocks noChangeShapeType="1"/>
          </p:cNvSpPr>
          <p:nvPr/>
        </p:nvSpPr>
        <p:spPr bwMode="auto">
          <a:xfrm>
            <a:off x="3097213" y="3635375"/>
            <a:ext cx="1587" cy="9683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1066800" y="2371725"/>
            <a:ext cx="336550" cy="2235200"/>
            <a:chOff x="672" y="1494"/>
            <a:chExt cx="212" cy="1408"/>
          </a:xfrm>
        </p:grpSpPr>
        <p:sp>
          <p:nvSpPr>
            <p:cNvPr id="17437" name="Text Box 14"/>
            <p:cNvSpPr txBox="1">
              <a:spLocks noChangeArrowheads="1"/>
            </p:cNvSpPr>
            <p:nvPr/>
          </p:nvSpPr>
          <p:spPr bwMode="auto">
            <a:xfrm>
              <a:off x="672" y="1494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rgbClr val="FF0000"/>
                  </a:solidFill>
                  <a:latin typeface="Courier New" panose="02070309020205020404" pitchFamily="49" charset="0"/>
                </a:rPr>
                <a:t>9</a:t>
              </a:r>
            </a:p>
          </p:txBody>
        </p:sp>
        <p:sp>
          <p:nvSpPr>
            <p:cNvPr id="17438" name="Text Box 15"/>
            <p:cNvSpPr txBox="1">
              <a:spLocks noChangeArrowheads="1"/>
            </p:cNvSpPr>
            <p:nvPr/>
          </p:nvSpPr>
          <p:spPr bwMode="auto">
            <a:xfrm>
              <a:off x="672" y="2652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rgbClr val="FF0000"/>
                  </a:solidFill>
                  <a:latin typeface="Courier New" panose="02070309020205020404" pitchFamily="49" charset="0"/>
                </a:rPr>
                <a:t>6</a:t>
              </a:r>
            </a:p>
          </p:txBody>
        </p:sp>
        <p:sp>
          <p:nvSpPr>
            <p:cNvPr id="17439" name="Text Box 16"/>
            <p:cNvSpPr txBox="1">
              <a:spLocks noChangeArrowheads="1"/>
            </p:cNvSpPr>
            <p:nvPr/>
          </p:nvSpPr>
          <p:spPr bwMode="auto">
            <a:xfrm>
              <a:off x="672" y="2070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rgbClr val="FF0000"/>
                  </a:solidFill>
                  <a:latin typeface="Courier New" panose="02070309020205020404" pitchFamily="49" charset="0"/>
                </a:rPr>
                <a:t>2</a:t>
              </a:r>
            </a:p>
          </p:txBody>
        </p:sp>
      </p:grpSp>
      <p:sp>
        <p:nvSpPr>
          <p:cNvPr id="17422" name="Line 17"/>
          <p:cNvSpPr>
            <a:spLocks noChangeShapeType="1"/>
          </p:cNvSpPr>
          <p:nvPr/>
        </p:nvSpPr>
        <p:spPr bwMode="auto">
          <a:xfrm>
            <a:off x="4365625" y="2743200"/>
            <a:ext cx="0" cy="1905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4495800" y="2362200"/>
            <a:ext cx="336550" cy="2235200"/>
            <a:chOff x="2832" y="1488"/>
            <a:chExt cx="212" cy="1408"/>
          </a:xfrm>
        </p:grpSpPr>
        <p:sp>
          <p:nvSpPr>
            <p:cNvPr id="17434" name="Text Box 19"/>
            <p:cNvSpPr txBox="1">
              <a:spLocks noChangeArrowheads="1"/>
            </p:cNvSpPr>
            <p:nvPr/>
          </p:nvSpPr>
          <p:spPr bwMode="auto">
            <a:xfrm>
              <a:off x="2832" y="1488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rgbClr val="FF0000"/>
                  </a:solidFill>
                  <a:latin typeface="Courier New" panose="02070309020205020404" pitchFamily="49" charset="0"/>
                </a:rPr>
                <a:t>2</a:t>
              </a:r>
            </a:p>
          </p:txBody>
        </p:sp>
        <p:sp>
          <p:nvSpPr>
            <p:cNvPr id="17435" name="Text Box 20"/>
            <p:cNvSpPr txBox="1">
              <a:spLocks noChangeArrowheads="1"/>
            </p:cNvSpPr>
            <p:nvPr/>
          </p:nvSpPr>
          <p:spPr bwMode="auto">
            <a:xfrm>
              <a:off x="2832" y="2064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rgbClr val="FF0000"/>
                  </a:solidFill>
                  <a:latin typeface="Courier New" panose="02070309020205020404" pitchFamily="49" charset="0"/>
                </a:rPr>
                <a:t>6</a:t>
              </a:r>
            </a:p>
          </p:txBody>
        </p:sp>
        <p:sp>
          <p:nvSpPr>
            <p:cNvPr id="17436" name="Text Box 21"/>
            <p:cNvSpPr txBox="1">
              <a:spLocks noChangeArrowheads="1"/>
            </p:cNvSpPr>
            <p:nvPr/>
          </p:nvSpPr>
          <p:spPr bwMode="auto">
            <a:xfrm>
              <a:off x="2832" y="2646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rgbClr val="FF0000"/>
                  </a:solidFill>
                  <a:latin typeface="Courier New" panose="02070309020205020404" pitchFamily="49" charset="0"/>
                </a:rPr>
                <a:t>9</a:t>
              </a:r>
            </a:p>
          </p:txBody>
        </p:sp>
      </p:grpSp>
      <p:grpSp>
        <p:nvGrpSpPr>
          <p:cNvPr id="4" name="Group 22"/>
          <p:cNvGrpSpPr>
            <a:grpSpLocks/>
          </p:cNvGrpSpPr>
          <p:nvPr/>
        </p:nvGrpSpPr>
        <p:grpSpPr bwMode="auto">
          <a:xfrm>
            <a:off x="2120900" y="2362200"/>
            <a:ext cx="349250" cy="2235200"/>
            <a:chOff x="1336" y="1488"/>
            <a:chExt cx="220" cy="1408"/>
          </a:xfrm>
        </p:grpSpPr>
        <p:sp>
          <p:nvSpPr>
            <p:cNvPr id="17431" name="Text Box 23"/>
            <p:cNvSpPr txBox="1">
              <a:spLocks noChangeArrowheads="1"/>
            </p:cNvSpPr>
            <p:nvPr/>
          </p:nvSpPr>
          <p:spPr bwMode="auto">
            <a:xfrm>
              <a:off x="1336" y="1488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rgbClr val="FF0000"/>
                  </a:solidFill>
                  <a:latin typeface="Courier New" panose="02070309020205020404" pitchFamily="49" charset="0"/>
                </a:rPr>
                <a:t>2</a:t>
              </a:r>
            </a:p>
          </p:txBody>
        </p:sp>
        <p:sp>
          <p:nvSpPr>
            <p:cNvPr id="17432" name="Text Box 24"/>
            <p:cNvSpPr txBox="1">
              <a:spLocks noChangeArrowheads="1"/>
            </p:cNvSpPr>
            <p:nvPr/>
          </p:nvSpPr>
          <p:spPr bwMode="auto">
            <a:xfrm>
              <a:off x="1336" y="2064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rgbClr val="FF0000"/>
                  </a:solidFill>
                  <a:latin typeface="Courier New" panose="02070309020205020404" pitchFamily="49" charset="0"/>
                </a:rPr>
                <a:t>9</a:t>
              </a:r>
            </a:p>
          </p:txBody>
        </p:sp>
        <p:sp>
          <p:nvSpPr>
            <p:cNvPr id="17433" name="Text Box 25"/>
            <p:cNvSpPr txBox="1">
              <a:spLocks noChangeArrowheads="1"/>
            </p:cNvSpPr>
            <p:nvPr/>
          </p:nvSpPr>
          <p:spPr bwMode="auto">
            <a:xfrm>
              <a:off x="1344" y="2646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rgbClr val="FF0000"/>
                  </a:solidFill>
                  <a:latin typeface="Courier New" panose="02070309020205020404" pitchFamily="49" charset="0"/>
                </a:rPr>
                <a:t>6</a:t>
              </a:r>
            </a:p>
          </p:txBody>
        </p:sp>
      </p:grpSp>
      <p:sp>
        <p:nvSpPr>
          <p:cNvPr id="75802" name="Text Box 26"/>
          <p:cNvSpPr txBox="1">
            <a:spLocks noChangeArrowheads="1"/>
          </p:cNvSpPr>
          <p:nvPr/>
        </p:nvSpPr>
        <p:spPr bwMode="auto">
          <a:xfrm>
            <a:off x="5699125" y="3317875"/>
            <a:ext cx="996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400" b="1" u="sng">
                <a:solidFill>
                  <a:srgbClr val="006600"/>
                </a:solidFill>
              </a:rPr>
              <a:t>sorted</a:t>
            </a:r>
          </a:p>
        </p:txBody>
      </p:sp>
      <p:grpSp>
        <p:nvGrpSpPr>
          <p:cNvPr id="5" name="Group 27"/>
          <p:cNvGrpSpPr>
            <a:grpSpLocks/>
          </p:cNvGrpSpPr>
          <p:nvPr/>
        </p:nvGrpSpPr>
        <p:grpSpPr bwMode="auto">
          <a:xfrm>
            <a:off x="3276600" y="2362200"/>
            <a:ext cx="336550" cy="2235200"/>
            <a:chOff x="2064" y="1488"/>
            <a:chExt cx="212" cy="1408"/>
          </a:xfrm>
        </p:grpSpPr>
        <p:sp>
          <p:nvSpPr>
            <p:cNvPr id="17428" name="Text Box 28"/>
            <p:cNvSpPr txBox="1">
              <a:spLocks noChangeArrowheads="1"/>
            </p:cNvSpPr>
            <p:nvPr/>
          </p:nvSpPr>
          <p:spPr bwMode="auto">
            <a:xfrm>
              <a:off x="2064" y="2064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rgbClr val="FF0000"/>
                  </a:solidFill>
                  <a:latin typeface="Courier New" panose="02070309020205020404" pitchFamily="49" charset="0"/>
                </a:rPr>
                <a:t>6</a:t>
              </a:r>
            </a:p>
          </p:txBody>
        </p:sp>
        <p:sp>
          <p:nvSpPr>
            <p:cNvPr id="17429" name="Text Box 29"/>
            <p:cNvSpPr txBox="1">
              <a:spLocks noChangeArrowheads="1"/>
            </p:cNvSpPr>
            <p:nvPr/>
          </p:nvSpPr>
          <p:spPr bwMode="auto">
            <a:xfrm>
              <a:off x="2064" y="2646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rgbClr val="FF0000"/>
                  </a:solidFill>
                  <a:latin typeface="Courier New" panose="02070309020205020404" pitchFamily="49" charset="0"/>
                </a:rPr>
                <a:t>9</a:t>
              </a:r>
            </a:p>
          </p:txBody>
        </p:sp>
        <p:sp>
          <p:nvSpPr>
            <p:cNvPr id="17430" name="Text Box 30"/>
            <p:cNvSpPr txBox="1">
              <a:spLocks noChangeArrowheads="1"/>
            </p:cNvSpPr>
            <p:nvPr/>
          </p:nvSpPr>
          <p:spPr bwMode="auto">
            <a:xfrm>
              <a:off x="2064" y="1488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rgbClr val="FF0000"/>
                  </a:solidFill>
                  <a:latin typeface="Courier New" panose="02070309020205020404" pitchFamily="49" charset="0"/>
                </a:rPr>
                <a:t>2</a:t>
              </a:r>
            </a:p>
          </p:txBody>
        </p:sp>
      </p:grpSp>
      <p:sp>
        <p:nvSpPr>
          <p:cNvPr id="17427" name="Line 31"/>
          <p:cNvSpPr>
            <a:spLocks noChangeShapeType="1"/>
          </p:cNvSpPr>
          <p:nvPr/>
        </p:nvSpPr>
        <p:spPr bwMode="auto">
          <a:xfrm flipV="1">
            <a:off x="1371600" y="2743200"/>
            <a:ext cx="396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0174631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802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anose="020B0600070205080204" pitchFamily="34" charset="-128"/>
              </a:rPr>
              <a:t>Sorting Arbitrary Numbers</a:t>
            </a:r>
          </a:p>
        </p:txBody>
      </p:sp>
      <p:sp>
        <p:nvSpPr>
          <p:cNvPr id="18435" name="Line 3"/>
          <p:cNvSpPr>
            <a:spLocks noChangeShapeType="1"/>
          </p:cNvSpPr>
          <p:nvPr/>
        </p:nvSpPr>
        <p:spPr bwMode="auto">
          <a:xfrm>
            <a:off x="1944688" y="2717800"/>
            <a:ext cx="1587" cy="9683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8436" name="Oval 4"/>
          <p:cNvSpPr>
            <a:spLocks noChangeArrowheads="1"/>
          </p:cNvSpPr>
          <p:nvPr/>
        </p:nvSpPr>
        <p:spPr bwMode="auto">
          <a:xfrm>
            <a:off x="1860550" y="3576638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8437" name="Oval 5"/>
          <p:cNvSpPr>
            <a:spLocks noChangeArrowheads="1"/>
          </p:cNvSpPr>
          <p:nvPr/>
        </p:nvSpPr>
        <p:spPr bwMode="auto">
          <a:xfrm>
            <a:off x="1868488" y="2641600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8438" name="Oval 8"/>
          <p:cNvSpPr>
            <a:spLocks noChangeArrowheads="1"/>
          </p:cNvSpPr>
          <p:nvPr/>
        </p:nvSpPr>
        <p:spPr bwMode="auto">
          <a:xfrm>
            <a:off x="4283075" y="4497388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8439" name="Oval 9"/>
          <p:cNvSpPr>
            <a:spLocks noChangeArrowheads="1"/>
          </p:cNvSpPr>
          <p:nvPr/>
        </p:nvSpPr>
        <p:spPr bwMode="auto">
          <a:xfrm>
            <a:off x="4283075" y="2646363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8440" name="Oval 13"/>
          <p:cNvSpPr>
            <a:spLocks noChangeArrowheads="1"/>
          </p:cNvSpPr>
          <p:nvPr/>
        </p:nvSpPr>
        <p:spPr bwMode="auto">
          <a:xfrm>
            <a:off x="3009900" y="4495800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8441" name="Oval 14"/>
          <p:cNvSpPr>
            <a:spLocks noChangeArrowheads="1"/>
          </p:cNvSpPr>
          <p:nvPr/>
        </p:nvSpPr>
        <p:spPr bwMode="auto">
          <a:xfrm>
            <a:off x="3009900" y="3576638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8442" name="Line 15"/>
          <p:cNvSpPr>
            <a:spLocks noChangeShapeType="1"/>
          </p:cNvSpPr>
          <p:nvPr/>
        </p:nvSpPr>
        <p:spPr bwMode="auto">
          <a:xfrm>
            <a:off x="3097213" y="3635375"/>
            <a:ext cx="1587" cy="9683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1066800" y="2371725"/>
            <a:ext cx="336550" cy="2235200"/>
            <a:chOff x="672" y="1494"/>
            <a:chExt cx="212" cy="1408"/>
          </a:xfrm>
        </p:grpSpPr>
        <p:sp>
          <p:nvSpPr>
            <p:cNvPr id="18461" name="Text Box 17"/>
            <p:cNvSpPr txBox="1">
              <a:spLocks noChangeArrowheads="1"/>
            </p:cNvSpPr>
            <p:nvPr/>
          </p:nvSpPr>
          <p:spPr bwMode="auto">
            <a:xfrm>
              <a:off x="672" y="1494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rgbClr val="FF0000"/>
                  </a:solidFill>
                  <a:latin typeface="Courier New" panose="02070309020205020404" pitchFamily="49" charset="0"/>
                </a:rPr>
                <a:t>1</a:t>
              </a:r>
            </a:p>
          </p:txBody>
        </p:sp>
        <p:sp>
          <p:nvSpPr>
            <p:cNvPr id="18462" name="Text Box 18"/>
            <p:cNvSpPr txBox="1">
              <a:spLocks noChangeArrowheads="1"/>
            </p:cNvSpPr>
            <p:nvPr/>
          </p:nvSpPr>
          <p:spPr bwMode="auto">
            <a:xfrm>
              <a:off x="672" y="2652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rgbClr val="FF0000"/>
                  </a:solidFill>
                  <a:latin typeface="Courier New" panose="02070309020205020404" pitchFamily="49" charset="0"/>
                </a:rPr>
                <a:t>4</a:t>
              </a:r>
            </a:p>
          </p:txBody>
        </p:sp>
        <p:sp>
          <p:nvSpPr>
            <p:cNvPr id="18463" name="Text Box 19"/>
            <p:cNvSpPr txBox="1">
              <a:spLocks noChangeArrowheads="1"/>
            </p:cNvSpPr>
            <p:nvPr/>
          </p:nvSpPr>
          <p:spPr bwMode="auto">
            <a:xfrm>
              <a:off x="672" y="2070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rgbClr val="FF0000"/>
                  </a:solidFill>
                  <a:latin typeface="Courier New" panose="02070309020205020404" pitchFamily="49" charset="0"/>
                </a:rPr>
                <a:t>5</a:t>
              </a:r>
            </a:p>
          </p:txBody>
        </p:sp>
      </p:grpSp>
      <p:sp>
        <p:nvSpPr>
          <p:cNvPr id="18444" name="Line 21"/>
          <p:cNvSpPr>
            <a:spLocks noChangeShapeType="1"/>
          </p:cNvSpPr>
          <p:nvPr/>
        </p:nvSpPr>
        <p:spPr bwMode="auto">
          <a:xfrm>
            <a:off x="4365625" y="2743200"/>
            <a:ext cx="0" cy="1905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3" name="Group 22"/>
          <p:cNvGrpSpPr>
            <a:grpSpLocks/>
          </p:cNvGrpSpPr>
          <p:nvPr/>
        </p:nvGrpSpPr>
        <p:grpSpPr bwMode="auto">
          <a:xfrm>
            <a:off x="4495800" y="2362200"/>
            <a:ext cx="336550" cy="2235200"/>
            <a:chOff x="2832" y="1488"/>
            <a:chExt cx="212" cy="1408"/>
          </a:xfrm>
        </p:grpSpPr>
        <p:sp>
          <p:nvSpPr>
            <p:cNvPr id="18458" name="Text Box 23"/>
            <p:cNvSpPr txBox="1">
              <a:spLocks noChangeArrowheads="1"/>
            </p:cNvSpPr>
            <p:nvPr/>
          </p:nvSpPr>
          <p:spPr bwMode="auto">
            <a:xfrm>
              <a:off x="2832" y="1488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rgbClr val="FF0000"/>
                  </a:solidFill>
                  <a:latin typeface="Courier New" panose="02070309020205020404" pitchFamily="49" charset="0"/>
                </a:rPr>
                <a:t>1</a:t>
              </a:r>
            </a:p>
          </p:txBody>
        </p:sp>
        <p:sp>
          <p:nvSpPr>
            <p:cNvPr id="18459" name="Text Box 24"/>
            <p:cNvSpPr txBox="1">
              <a:spLocks noChangeArrowheads="1"/>
            </p:cNvSpPr>
            <p:nvPr/>
          </p:nvSpPr>
          <p:spPr bwMode="auto">
            <a:xfrm>
              <a:off x="2832" y="2064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rgbClr val="FF0000"/>
                  </a:solidFill>
                  <a:latin typeface="Courier New" panose="02070309020205020404" pitchFamily="49" charset="0"/>
                </a:rPr>
                <a:t>4</a:t>
              </a:r>
            </a:p>
          </p:txBody>
        </p:sp>
        <p:sp>
          <p:nvSpPr>
            <p:cNvPr id="18460" name="Text Box 25"/>
            <p:cNvSpPr txBox="1">
              <a:spLocks noChangeArrowheads="1"/>
            </p:cNvSpPr>
            <p:nvPr/>
          </p:nvSpPr>
          <p:spPr bwMode="auto">
            <a:xfrm>
              <a:off x="2832" y="2646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rgbClr val="FF0000"/>
                  </a:solidFill>
                  <a:latin typeface="Courier New" panose="02070309020205020404" pitchFamily="49" charset="0"/>
                </a:rPr>
                <a:t>5</a:t>
              </a:r>
            </a:p>
          </p:txBody>
        </p:sp>
      </p:grpSp>
      <p:grpSp>
        <p:nvGrpSpPr>
          <p:cNvPr id="4" name="Group 26"/>
          <p:cNvGrpSpPr>
            <a:grpSpLocks/>
          </p:cNvGrpSpPr>
          <p:nvPr/>
        </p:nvGrpSpPr>
        <p:grpSpPr bwMode="auto">
          <a:xfrm>
            <a:off x="2120900" y="2362200"/>
            <a:ext cx="349250" cy="2235200"/>
            <a:chOff x="1336" y="1488"/>
            <a:chExt cx="220" cy="1408"/>
          </a:xfrm>
        </p:grpSpPr>
        <p:sp>
          <p:nvSpPr>
            <p:cNvPr id="18455" name="Text Box 27"/>
            <p:cNvSpPr txBox="1">
              <a:spLocks noChangeArrowheads="1"/>
            </p:cNvSpPr>
            <p:nvPr/>
          </p:nvSpPr>
          <p:spPr bwMode="auto">
            <a:xfrm>
              <a:off x="1336" y="1488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rgbClr val="FF0000"/>
                  </a:solidFill>
                  <a:latin typeface="Courier New" panose="02070309020205020404" pitchFamily="49" charset="0"/>
                </a:rPr>
                <a:t>1</a:t>
              </a:r>
            </a:p>
          </p:txBody>
        </p:sp>
        <p:sp>
          <p:nvSpPr>
            <p:cNvPr id="18456" name="Text Box 28"/>
            <p:cNvSpPr txBox="1">
              <a:spLocks noChangeArrowheads="1"/>
            </p:cNvSpPr>
            <p:nvPr/>
          </p:nvSpPr>
          <p:spPr bwMode="auto">
            <a:xfrm>
              <a:off x="1336" y="2064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rgbClr val="FF0000"/>
                  </a:solidFill>
                  <a:latin typeface="Courier New" panose="02070309020205020404" pitchFamily="49" charset="0"/>
                </a:rPr>
                <a:t>5</a:t>
              </a:r>
            </a:p>
          </p:txBody>
        </p:sp>
        <p:sp>
          <p:nvSpPr>
            <p:cNvPr id="18457" name="Text Box 29"/>
            <p:cNvSpPr txBox="1">
              <a:spLocks noChangeArrowheads="1"/>
            </p:cNvSpPr>
            <p:nvPr/>
          </p:nvSpPr>
          <p:spPr bwMode="auto">
            <a:xfrm>
              <a:off x="1344" y="2646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rgbClr val="FF0000"/>
                  </a:solidFill>
                  <a:latin typeface="Courier New" panose="02070309020205020404" pitchFamily="49" charset="0"/>
                </a:rPr>
                <a:t>4</a:t>
              </a:r>
            </a:p>
          </p:txBody>
        </p:sp>
      </p:grpSp>
      <p:sp>
        <p:nvSpPr>
          <p:cNvPr id="21534" name="Text Box 30"/>
          <p:cNvSpPr txBox="1">
            <a:spLocks noChangeArrowheads="1"/>
          </p:cNvSpPr>
          <p:nvPr/>
        </p:nvSpPr>
        <p:spPr bwMode="auto">
          <a:xfrm>
            <a:off x="5699125" y="3317875"/>
            <a:ext cx="996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400" b="1" u="sng">
                <a:solidFill>
                  <a:srgbClr val="006600"/>
                </a:solidFill>
              </a:rPr>
              <a:t>sorted</a:t>
            </a:r>
          </a:p>
        </p:txBody>
      </p:sp>
      <p:grpSp>
        <p:nvGrpSpPr>
          <p:cNvPr id="5" name="Group 32"/>
          <p:cNvGrpSpPr>
            <a:grpSpLocks/>
          </p:cNvGrpSpPr>
          <p:nvPr/>
        </p:nvGrpSpPr>
        <p:grpSpPr bwMode="auto">
          <a:xfrm>
            <a:off x="3276600" y="2362200"/>
            <a:ext cx="336550" cy="2235200"/>
            <a:chOff x="2064" y="1488"/>
            <a:chExt cx="212" cy="1408"/>
          </a:xfrm>
        </p:grpSpPr>
        <p:sp>
          <p:nvSpPr>
            <p:cNvPr id="18452" name="Text Box 11"/>
            <p:cNvSpPr txBox="1">
              <a:spLocks noChangeArrowheads="1"/>
            </p:cNvSpPr>
            <p:nvPr/>
          </p:nvSpPr>
          <p:spPr bwMode="auto">
            <a:xfrm>
              <a:off x="2064" y="2064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rgbClr val="FF0000"/>
                  </a:solidFill>
                  <a:latin typeface="Courier New" panose="02070309020205020404" pitchFamily="49" charset="0"/>
                </a:rPr>
                <a:t>4</a:t>
              </a:r>
            </a:p>
          </p:txBody>
        </p:sp>
        <p:sp>
          <p:nvSpPr>
            <p:cNvPr id="18453" name="Text Box 12"/>
            <p:cNvSpPr txBox="1">
              <a:spLocks noChangeArrowheads="1"/>
            </p:cNvSpPr>
            <p:nvPr/>
          </p:nvSpPr>
          <p:spPr bwMode="auto">
            <a:xfrm>
              <a:off x="2064" y="2646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rgbClr val="FF0000"/>
                  </a:solidFill>
                  <a:latin typeface="Courier New" panose="02070309020205020404" pitchFamily="49" charset="0"/>
                </a:rPr>
                <a:t>5</a:t>
              </a:r>
            </a:p>
          </p:txBody>
        </p:sp>
        <p:sp>
          <p:nvSpPr>
            <p:cNvPr id="18454" name="Text Box 31"/>
            <p:cNvSpPr txBox="1">
              <a:spLocks noChangeArrowheads="1"/>
            </p:cNvSpPr>
            <p:nvPr/>
          </p:nvSpPr>
          <p:spPr bwMode="auto">
            <a:xfrm>
              <a:off x="2064" y="1488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rgbClr val="FF0000"/>
                  </a:solidFill>
                  <a:latin typeface="Courier New" panose="02070309020205020404" pitchFamily="49" charset="0"/>
                </a:rPr>
                <a:t>1</a:t>
              </a:r>
            </a:p>
          </p:txBody>
        </p:sp>
      </p:grpSp>
      <p:sp>
        <p:nvSpPr>
          <p:cNvPr id="18449" name="Line 33"/>
          <p:cNvSpPr>
            <a:spLocks noChangeShapeType="1"/>
          </p:cNvSpPr>
          <p:nvPr/>
        </p:nvSpPr>
        <p:spPr bwMode="auto">
          <a:xfrm flipV="1">
            <a:off x="1371600" y="4573588"/>
            <a:ext cx="396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8450" name="Line 34"/>
          <p:cNvSpPr>
            <a:spLocks noChangeShapeType="1"/>
          </p:cNvSpPr>
          <p:nvPr/>
        </p:nvSpPr>
        <p:spPr bwMode="auto">
          <a:xfrm flipV="1">
            <a:off x="1371600" y="3657600"/>
            <a:ext cx="396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8451" name="Line 35"/>
          <p:cNvSpPr>
            <a:spLocks noChangeShapeType="1"/>
          </p:cNvSpPr>
          <p:nvPr/>
        </p:nvSpPr>
        <p:spPr bwMode="auto">
          <a:xfrm flipV="1">
            <a:off x="1371600" y="2743200"/>
            <a:ext cx="396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3201402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34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anose="020B0600070205080204" pitchFamily="34" charset="-128"/>
              </a:rPr>
              <a:t>Sorting Arbitrary Numbers</a:t>
            </a:r>
          </a:p>
        </p:txBody>
      </p:sp>
      <p:sp>
        <p:nvSpPr>
          <p:cNvPr id="19459" name="Line 3"/>
          <p:cNvSpPr>
            <a:spLocks noChangeShapeType="1"/>
          </p:cNvSpPr>
          <p:nvPr/>
        </p:nvSpPr>
        <p:spPr bwMode="auto">
          <a:xfrm>
            <a:off x="1944688" y="2717800"/>
            <a:ext cx="1587" cy="9683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9460" name="Oval 4"/>
          <p:cNvSpPr>
            <a:spLocks noChangeArrowheads="1"/>
          </p:cNvSpPr>
          <p:nvPr/>
        </p:nvSpPr>
        <p:spPr bwMode="auto">
          <a:xfrm>
            <a:off x="1860550" y="3576638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9461" name="Oval 5"/>
          <p:cNvSpPr>
            <a:spLocks noChangeArrowheads="1"/>
          </p:cNvSpPr>
          <p:nvPr/>
        </p:nvSpPr>
        <p:spPr bwMode="auto">
          <a:xfrm>
            <a:off x="1868488" y="2641600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9462" name="Oval 8"/>
          <p:cNvSpPr>
            <a:spLocks noChangeArrowheads="1"/>
          </p:cNvSpPr>
          <p:nvPr/>
        </p:nvSpPr>
        <p:spPr bwMode="auto">
          <a:xfrm>
            <a:off x="4283075" y="4497388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9463" name="Oval 9"/>
          <p:cNvSpPr>
            <a:spLocks noChangeArrowheads="1"/>
          </p:cNvSpPr>
          <p:nvPr/>
        </p:nvSpPr>
        <p:spPr bwMode="auto">
          <a:xfrm>
            <a:off x="4283075" y="2646363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9464" name="Oval 13"/>
          <p:cNvSpPr>
            <a:spLocks noChangeArrowheads="1"/>
          </p:cNvSpPr>
          <p:nvPr/>
        </p:nvSpPr>
        <p:spPr bwMode="auto">
          <a:xfrm>
            <a:off x="3009900" y="4495800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9465" name="Oval 14"/>
          <p:cNvSpPr>
            <a:spLocks noChangeArrowheads="1"/>
          </p:cNvSpPr>
          <p:nvPr/>
        </p:nvSpPr>
        <p:spPr bwMode="auto">
          <a:xfrm>
            <a:off x="3009900" y="3576638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9466" name="Line 15"/>
          <p:cNvSpPr>
            <a:spLocks noChangeShapeType="1"/>
          </p:cNvSpPr>
          <p:nvPr/>
        </p:nvSpPr>
        <p:spPr bwMode="auto">
          <a:xfrm>
            <a:off x="3097213" y="3635375"/>
            <a:ext cx="1587" cy="9683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1066800" y="2371725"/>
            <a:ext cx="336550" cy="2235200"/>
            <a:chOff x="672" y="1494"/>
            <a:chExt cx="212" cy="1408"/>
          </a:xfrm>
        </p:grpSpPr>
        <p:sp>
          <p:nvSpPr>
            <p:cNvPr id="19486" name="Text Box 17"/>
            <p:cNvSpPr txBox="1">
              <a:spLocks noChangeArrowheads="1"/>
            </p:cNvSpPr>
            <p:nvPr/>
          </p:nvSpPr>
          <p:spPr bwMode="auto">
            <a:xfrm>
              <a:off x="672" y="1494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rgbClr val="FF0000"/>
                  </a:solidFill>
                  <a:latin typeface="Courier New" panose="02070309020205020404" pitchFamily="49" charset="0"/>
                </a:rPr>
                <a:t>3</a:t>
              </a:r>
            </a:p>
          </p:txBody>
        </p:sp>
        <p:sp>
          <p:nvSpPr>
            <p:cNvPr id="19487" name="Text Box 18"/>
            <p:cNvSpPr txBox="1">
              <a:spLocks noChangeArrowheads="1"/>
            </p:cNvSpPr>
            <p:nvPr/>
          </p:nvSpPr>
          <p:spPr bwMode="auto">
            <a:xfrm>
              <a:off x="672" y="2652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rgbClr val="FF0000"/>
                  </a:solidFill>
                  <a:latin typeface="Courier New" panose="02070309020205020404" pitchFamily="49" charset="0"/>
                </a:rPr>
                <a:t>0</a:t>
              </a:r>
            </a:p>
          </p:txBody>
        </p:sp>
        <p:sp>
          <p:nvSpPr>
            <p:cNvPr id="19488" name="Text Box 19"/>
            <p:cNvSpPr txBox="1">
              <a:spLocks noChangeArrowheads="1"/>
            </p:cNvSpPr>
            <p:nvPr/>
          </p:nvSpPr>
          <p:spPr bwMode="auto">
            <a:xfrm>
              <a:off x="672" y="2070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rgbClr val="FF0000"/>
                  </a:solidFill>
                  <a:latin typeface="Courier New" panose="02070309020205020404" pitchFamily="49" charset="0"/>
                </a:rPr>
                <a:t>7</a:t>
              </a:r>
            </a:p>
          </p:txBody>
        </p:sp>
      </p:grpSp>
      <p:sp>
        <p:nvSpPr>
          <p:cNvPr id="19468" name="Line 21"/>
          <p:cNvSpPr>
            <a:spLocks noChangeShapeType="1"/>
          </p:cNvSpPr>
          <p:nvPr/>
        </p:nvSpPr>
        <p:spPr bwMode="auto">
          <a:xfrm>
            <a:off x="4365625" y="2743200"/>
            <a:ext cx="0" cy="1905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3" name="Group 22"/>
          <p:cNvGrpSpPr>
            <a:grpSpLocks/>
          </p:cNvGrpSpPr>
          <p:nvPr/>
        </p:nvGrpSpPr>
        <p:grpSpPr bwMode="auto">
          <a:xfrm>
            <a:off x="4495800" y="2362200"/>
            <a:ext cx="336550" cy="2235200"/>
            <a:chOff x="2832" y="1488"/>
            <a:chExt cx="212" cy="1408"/>
          </a:xfrm>
        </p:grpSpPr>
        <p:sp>
          <p:nvSpPr>
            <p:cNvPr id="19483" name="Text Box 23"/>
            <p:cNvSpPr txBox="1">
              <a:spLocks noChangeArrowheads="1"/>
            </p:cNvSpPr>
            <p:nvPr/>
          </p:nvSpPr>
          <p:spPr bwMode="auto">
            <a:xfrm>
              <a:off x="2832" y="1488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rgbClr val="FF0000"/>
                  </a:solidFill>
                  <a:latin typeface="Courier New" panose="02070309020205020404" pitchFamily="49" charset="0"/>
                </a:rPr>
                <a:t>3</a:t>
              </a:r>
            </a:p>
          </p:txBody>
        </p:sp>
        <p:sp>
          <p:nvSpPr>
            <p:cNvPr id="19484" name="Text Box 24"/>
            <p:cNvSpPr txBox="1">
              <a:spLocks noChangeArrowheads="1"/>
            </p:cNvSpPr>
            <p:nvPr/>
          </p:nvSpPr>
          <p:spPr bwMode="auto">
            <a:xfrm>
              <a:off x="2832" y="2064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rgbClr val="FF0000"/>
                  </a:solidFill>
                  <a:latin typeface="Courier New" panose="02070309020205020404" pitchFamily="49" charset="0"/>
                </a:rPr>
                <a:t>0</a:t>
              </a:r>
            </a:p>
          </p:txBody>
        </p:sp>
        <p:sp>
          <p:nvSpPr>
            <p:cNvPr id="19485" name="Text Box 25"/>
            <p:cNvSpPr txBox="1">
              <a:spLocks noChangeArrowheads="1"/>
            </p:cNvSpPr>
            <p:nvPr/>
          </p:nvSpPr>
          <p:spPr bwMode="auto">
            <a:xfrm>
              <a:off x="2832" y="2646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rgbClr val="FF0000"/>
                  </a:solidFill>
                  <a:latin typeface="Courier New" panose="02070309020205020404" pitchFamily="49" charset="0"/>
                </a:rPr>
                <a:t>7</a:t>
              </a:r>
            </a:p>
          </p:txBody>
        </p:sp>
      </p:grpSp>
      <p:grpSp>
        <p:nvGrpSpPr>
          <p:cNvPr id="4" name="Group 26"/>
          <p:cNvGrpSpPr>
            <a:grpSpLocks/>
          </p:cNvGrpSpPr>
          <p:nvPr/>
        </p:nvGrpSpPr>
        <p:grpSpPr bwMode="auto">
          <a:xfrm>
            <a:off x="2120900" y="2362200"/>
            <a:ext cx="349250" cy="2235200"/>
            <a:chOff x="1336" y="1488"/>
            <a:chExt cx="220" cy="1408"/>
          </a:xfrm>
        </p:grpSpPr>
        <p:sp>
          <p:nvSpPr>
            <p:cNvPr id="19480" name="Text Box 27"/>
            <p:cNvSpPr txBox="1">
              <a:spLocks noChangeArrowheads="1"/>
            </p:cNvSpPr>
            <p:nvPr/>
          </p:nvSpPr>
          <p:spPr bwMode="auto">
            <a:xfrm>
              <a:off x="1336" y="1488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rgbClr val="FF0000"/>
                  </a:solidFill>
                  <a:latin typeface="Courier New" panose="02070309020205020404" pitchFamily="49" charset="0"/>
                </a:rPr>
                <a:t>3</a:t>
              </a:r>
            </a:p>
          </p:txBody>
        </p:sp>
        <p:sp>
          <p:nvSpPr>
            <p:cNvPr id="19481" name="Text Box 28"/>
            <p:cNvSpPr txBox="1">
              <a:spLocks noChangeArrowheads="1"/>
            </p:cNvSpPr>
            <p:nvPr/>
          </p:nvSpPr>
          <p:spPr bwMode="auto">
            <a:xfrm>
              <a:off x="1336" y="2064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rgbClr val="FF0000"/>
                  </a:solidFill>
                  <a:latin typeface="Courier New" panose="02070309020205020404" pitchFamily="49" charset="0"/>
                </a:rPr>
                <a:t>7</a:t>
              </a:r>
            </a:p>
          </p:txBody>
        </p:sp>
        <p:sp>
          <p:nvSpPr>
            <p:cNvPr id="19482" name="Text Box 29"/>
            <p:cNvSpPr txBox="1">
              <a:spLocks noChangeArrowheads="1"/>
            </p:cNvSpPr>
            <p:nvPr/>
          </p:nvSpPr>
          <p:spPr bwMode="auto">
            <a:xfrm>
              <a:off x="1344" y="2646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rgbClr val="FF0000"/>
                  </a:solidFill>
                  <a:latin typeface="Courier New" panose="02070309020205020404" pitchFamily="49" charset="0"/>
                </a:rPr>
                <a:t>0</a:t>
              </a:r>
            </a:p>
          </p:txBody>
        </p:sp>
      </p:grpSp>
      <p:grpSp>
        <p:nvGrpSpPr>
          <p:cNvPr id="5" name="Group 32"/>
          <p:cNvGrpSpPr>
            <a:grpSpLocks/>
          </p:cNvGrpSpPr>
          <p:nvPr/>
        </p:nvGrpSpPr>
        <p:grpSpPr bwMode="auto">
          <a:xfrm>
            <a:off x="3244850" y="2362200"/>
            <a:ext cx="368300" cy="2235200"/>
            <a:chOff x="2044" y="1488"/>
            <a:chExt cx="232" cy="1408"/>
          </a:xfrm>
        </p:grpSpPr>
        <p:sp>
          <p:nvSpPr>
            <p:cNvPr id="19477" name="Text Box 11"/>
            <p:cNvSpPr txBox="1">
              <a:spLocks noChangeArrowheads="1"/>
            </p:cNvSpPr>
            <p:nvPr/>
          </p:nvSpPr>
          <p:spPr bwMode="auto">
            <a:xfrm>
              <a:off x="2064" y="2064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rgbClr val="FF0000"/>
                  </a:solidFill>
                  <a:latin typeface="Courier New" panose="02070309020205020404" pitchFamily="49" charset="0"/>
                </a:rPr>
                <a:t>0</a:t>
              </a:r>
            </a:p>
          </p:txBody>
        </p:sp>
        <p:sp>
          <p:nvSpPr>
            <p:cNvPr id="19478" name="Text Box 12"/>
            <p:cNvSpPr txBox="1">
              <a:spLocks noChangeArrowheads="1"/>
            </p:cNvSpPr>
            <p:nvPr/>
          </p:nvSpPr>
          <p:spPr bwMode="auto">
            <a:xfrm>
              <a:off x="2064" y="2646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rgbClr val="FF0000"/>
                  </a:solidFill>
                  <a:latin typeface="Courier New" panose="02070309020205020404" pitchFamily="49" charset="0"/>
                </a:rPr>
                <a:t>7</a:t>
              </a:r>
            </a:p>
          </p:txBody>
        </p:sp>
        <p:sp>
          <p:nvSpPr>
            <p:cNvPr id="19479" name="Text Box 31"/>
            <p:cNvSpPr txBox="1">
              <a:spLocks noChangeArrowheads="1"/>
            </p:cNvSpPr>
            <p:nvPr/>
          </p:nvSpPr>
          <p:spPr bwMode="auto">
            <a:xfrm>
              <a:off x="2044" y="1488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rgbClr val="FF0000"/>
                  </a:solidFill>
                  <a:latin typeface="Courier New" panose="02070309020205020404" pitchFamily="49" charset="0"/>
                </a:rPr>
                <a:t>3</a:t>
              </a:r>
            </a:p>
          </p:txBody>
        </p:sp>
      </p:grpSp>
      <p:sp>
        <p:nvSpPr>
          <p:cNvPr id="22561" name="Text Box 33"/>
          <p:cNvSpPr txBox="1">
            <a:spLocks noChangeArrowheads="1"/>
          </p:cNvSpPr>
          <p:nvPr/>
        </p:nvSpPr>
        <p:spPr bwMode="auto">
          <a:xfrm>
            <a:off x="5699125" y="3317875"/>
            <a:ext cx="1497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400" b="1" u="sng">
                <a:solidFill>
                  <a:srgbClr val="006600"/>
                </a:solidFill>
              </a:rPr>
              <a:t>not sorted</a:t>
            </a:r>
          </a:p>
        </p:txBody>
      </p:sp>
      <p:sp>
        <p:nvSpPr>
          <p:cNvPr id="19473" name="Line 34"/>
          <p:cNvSpPr>
            <a:spLocks noChangeShapeType="1"/>
          </p:cNvSpPr>
          <p:nvPr/>
        </p:nvSpPr>
        <p:spPr bwMode="auto">
          <a:xfrm flipV="1">
            <a:off x="1371600" y="4573588"/>
            <a:ext cx="396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9474" name="Line 35"/>
          <p:cNvSpPr>
            <a:spLocks noChangeShapeType="1"/>
          </p:cNvSpPr>
          <p:nvPr/>
        </p:nvSpPr>
        <p:spPr bwMode="auto">
          <a:xfrm flipV="1">
            <a:off x="1371600" y="3657600"/>
            <a:ext cx="396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9475" name="Line 36"/>
          <p:cNvSpPr>
            <a:spLocks noChangeShapeType="1"/>
          </p:cNvSpPr>
          <p:nvPr/>
        </p:nvSpPr>
        <p:spPr bwMode="auto">
          <a:xfrm flipV="1">
            <a:off x="1371600" y="2743200"/>
            <a:ext cx="396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2565" name="Text Box 37"/>
          <p:cNvSpPr txBox="1">
            <a:spLocks noChangeArrowheads="1"/>
          </p:cNvSpPr>
          <p:nvPr/>
        </p:nvSpPr>
        <p:spPr bwMode="auto">
          <a:xfrm>
            <a:off x="838200" y="5273675"/>
            <a:ext cx="6705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400">
                <a:solidFill>
                  <a:srgbClr val="000000"/>
                </a:solidFill>
              </a:rPr>
              <a:t>How can we verify if a network sorts all possible input sequences?</a:t>
            </a:r>
          </a:p>
        </p:txBody>
      </p:sp>
    </p:spTree>
    <p:extLst>
      <p:ext uri="{BB962C8B-B14F-4D97-AF65-F5344CB8AC3E}">
        <p14:creationId xmlns:p14="http://schemas.microsoft.com/office/powerpoint/2010/main" val="96865744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22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61" grpId="0" autoUpdateAnimBg="0"/>
      <p:bldP spid="22565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anose="020B0600070205080204" pitchFamily="34" charset="-128"/>
              </a:rPr>
              <a:t>Sorting Arbitrary Numbers</a:t>
            </a:r>
          </a:p>
        </p:txBody>
      </p:sp>
      <p:sp>
        <p:nvSpPr>
          <p:cNvPr id="20483" name="Line 3"/>
          <p:cNvSpPr>
            <a:spLocks noChangeShapeType="1"/>
          </p:cNvSpPr>
          <p:nvPr/>
        </p:nvSpPr>
        <p:spPr bwMode="auto">
          <a:xfrm>
            <a:off x="1944688" y="2717800"/>
            <a:ext cx="1587" cy="9683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0484" name="Oval 4"/>
          <p:cNvSpPr>
            <a:spLocks noChangeArrowheads="1"/>
          </p:cNvSpPr>
          <p:nvPr/>
        </p:nvSpPr>
        <p:spPr bwMode="auto">
          <a:xfrm>
            <a:off x="1860550" y="3576638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20485" name="Oval 5"/>
          <p:cNvSpPr>
            <a:spLocks noChangeArrowheads="1"/>
          </p:cNvSpPr>
          <p:nvPr/>
        </p:nvSpPr>
        <p:spPr bwMode="auto">
          <a:xfrm>
            <a:off x="1868488" y="2641600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20486" name="Oval 8"/>
          <p:cNvSpPr>
            <a:spLocks noChangeArrowheads="1"/>
          </p:cNvSpPr>
          <p:nvPr/>
        </p:nvSpPr>
        <p:spPr bwMode="auto">
          <a:xfrm>
            <a:off x="4283075" y="4497388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20487" name="Oval 9"/>
          <p:cNvSpPr>
            <a:spLocks noChangeArrowheads="1"/>
          </p:cNvSpPr>
          <p:nvPr/>
        </p:nvSpPr>
        <p:spPr bwMode="auto">
          <a:xfrm>
            <a:off x="4283075" y="2646363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20488" name="Oval 10"/>
          <p:cNvSpPr>
            <a:spLocks noChangeArrowheads="1"/>
          </p:cNvSpPr>
          <p:nvPr/>
        </p:nvSpPr>
        <p:spPr bwMode="auto">
          <a:xfrm>
            <a:off x="3009900" y="4495800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20489" name="Oval 11"/>
          <p:cNvSpPr>
            <a:spLocks noChangeArrowheads="1"/>
          </p:cNvSpPr>
          <p:nvPr/>
        </p:nvSpPr>
        <p:spPr bwMode="auto">
          <a:xfrm>
            <a:off x="3009900" y="3576638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20490" name="Line 12"/>
          <p:cNvSpPr>
            <a:spLocks noChangeShapeType="1"/>
          </p:cNvSpPr>
          <p:nvPr/>
        </p:nvSpPr>
        <p:spPr bwMode="auto">
          <a:xfrm>
            <a:off x="3097213" y="3635375"/>
            <a:ext cx="1587" cy="9683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0491" name="Line 18"/>
          <p:cNvSpPr>
            <a:spLocks noChangeShapeType="1"/>
          </p:cNvSpPr>
          <p:nvPr/>
        </p:nvSpPr>
        <p:spPr bwMode="auto">
          <a:xfrm>
            <a:off x="4365625" y="2743200"/>
            <a:ext cx="0" cy="1905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2" name="Group 57"/>
          <p:cNvGrpSpPr>
            <a:grpSpLocks/>
          </p:cNvGrpSpPr>
          <p:nvPr/>
        </p:nvGrpSpPr>
        <p:grpSpPr bwMode="auto">
          <a:xfrm>
            <a:off x="6462713" y="1905000"/>
            <a:ext cx="2147887" cy="2971800"/>
            <a:chOff x="4071" y="1200"/>
            <a:chExt cx="1353" cy="1872"/>
          </a:xfrm>
        </p:grpSpPr>
        <p:sp>
          <p:nvSpPr>
            <p:cNvPr id="20497" name="Text Box 32"/>
            <p:cNvSpPr txBox="1">
              <a:spLocks noChangeArrowheads="1"/>
            </p:cNvSpPr>
            <p:nvPr/>
          </p:nvSpPr>
          <p:spPr bwMode="auto">
            <a:xfrm>
              <a:off x="4071" y="1200"/>
              <a:ext cx="58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400">
                  <a:solidFill>
                    <a:srgbClr val="000000"/>
                  </a:solidFill>
                </a:rPr>
                <a:t>inputs</a:t>
              </a:r>
            </a:p>
          </p:txBody>
        </p:sp>
        <p:sp>
          <p:nvSpPr>
            <p:cNvPr id="20498" name="Text Box 33"/>
            <p:cNvSpPr txBox="1">
              <a:spLocks noChangeArrowheads="1"/>
            </p:cNvSpPr>
            <p:nvPr/>
          </p:nvSpPr>
          <p:spPr bwMode="auto">
            <a:xfrm>
              <a:off x="4743" y="1200"/>
              <a:ext cx="68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400">
                  <a:solidFill>
                    <a:srgbClr val="000000"/>
                  </a:solidFill>
                </a:rPr>
                <a:t>outputs</a:t>
              </a:r>
            </a:p>
          </p:txBody>
        </p:sp>
        <p:sp>
          <p:nvSpPr>
            <p:cNvPr id="20499" name="Line 34"/>
            <p:cNvSpPr>
              <a:spLocks noChangeShapeType="1"/>
            </p:cNvSpPr>
            <p:nvPr/>
          </p:nvSpPr>
          <p:spPr bwMode="auto">
            <a:xfrm>
              <a:off x="4704" y="1296"/>
              <a:ext cx="0" cy="17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0500" name="Line 55"/>
            <p:cNvSpPr>
              <a:spLocks noChangeShapeType="1"/>
            </p:cNvSpPr>
            <p:nvPr/>
          </p:nvSpPr>
          <p:spPr bwMode="auto">
            <a:xfrm>
              <a:off x="4080" y="1488"/>
              <a:ext cx="12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</p:grpSp>
      <p:sp>
        <p:nvSpPr>
          <p:cNvPr id="23608" name="Text Box 56"/>
          <p:cNvSpPr txBox="1">
            <a:spLocks noChangeArrowheads="1"/>
          </p:cNvSpPr>
          <p:nvPr/>
        </p:nvSpPr>
        <p:spPr bwMode="auto">
          <a:xfrm>
            <a:off x="1203325" y="5375275"/>
            <a:ext cx="39306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400">
                <a:solidFill>
                  <a:srgbClr val="006600"/>
                </a:solidFill>
              </a:rPr>
              <a:t>Try all possible </a:t>
            </a:r>
            <a:r>
              <a:rPr lang="en-US" sz="2400" b="1">
                <a:solidFill>
                  <a:srgbClr val="006600"/>
                </a:solidFill>
              </a:rPr>
              <a:t>0/1</a:t>
            </a:r>
            <a:r>
              <a:rPr lang="en-US" sz="2400">
                <a:solidFill>
                  <a:srgbClr val="006600"/>
                </a:solidFill>
              </a:rPr>
              <a:t> sequences.</a:t>
            </a:r>
          </a:p>
        </p:txBody>
      </p:sp>
      <p:sp>
        <p:nvSpPr>
          <p:cNvPr id="20494" name="Line 58"/>
          <p:cNvSpPr>
            <a:spLocks noChangeShapeType="1"/>
          </p:cNvSpPr>
          <p:nvPr/>
        </p:nvSpPr>
        <p:spPr bwMode="auto">
          <a:xfrm flipV="1">
            <a:off x="1371600" y="4573588"/>
            <a:ext cx="396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0495" name="Line 59"/>
          <p:cNvSpPr>
            <a:spLocks noChangeShapeType="1"/>
          </p:cNvSpPr>
          <p:nvPr/>
        </p:nvSpPr>
        <p:spPr bwMode="auto">
          <a:xfrm flipV="1">
            <a:off x="1371600" y="3657600"/>
            <a:ext cx="396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0496" name="Line 60"/>
          <p:cNvSpPr>
            <a:spLocks noChangeShapeType="1"/>
          </p:cNvSpPr>
          <p:nvPr/>
        </p:nvSpPr>
        <p:spPr bwMode="auto">
          <a:xfrm flipV="1">
            <a:off x="1371600" y="2743200"/>
            <a:ext cx="396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995508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6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6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608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anose="020B0600070205080204" pitchFamily="34" charset="-128"/>
              </a:rPr>
              <a:t>Sorting Arbitrary Numbers</a:t>
            </a:r>
          </a:p>
        </p:txBody>
      </p:sp>
      <p:sp>
        <p:nvSpPr>
          <p:cNvPr id="21507" name="Line 3"/>
          <p:cNvSpPr>
            <a:spLocks noChangeShapeType="1"/>
          </p:cNvSpPr>
          <p:nvPr/>
        </p:nvSpPr>
        <p:spPr bwMode="auto">
          <a:xfrm>
            <a:off x="1944688" y="2717800"/>
            <a:ext cx="1587" cy="9683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1508" name="Oval 4"/>
          <p:cNvSpPr>
            <a:spLocks noChangeArrowheads="1"/>
          </p:cNvSpPr>
          <p:nvPr/>
        </p:nvSpPr>
        <p:spPr bwMode="auto">
          <a:xfrm>
            <a:off x="1860550" y="3576638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21509" name="Oval 5"/>
          <p:cNvSpPr>
            <a:spLocks noChangeArrowheads="1"/>
          </p:cNvSpPr>
          <p:nvPr/>
        </p:nvSpPr>
        <p:spPr bwMode="auto">
          <a:xfrm>
            <a:off x="1868488" y="2641600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21510" name="Oval 8"/>
          <p:cNvSpPr>
            <a:spLocks noChangeArrowheads="1"/>
          </p:cNvSpPr>
          <p:nvPr/>
        </p:nvSpPr>
        <p:spPr bwMode="auto">
          <a:xfrm>
            <a:off x="4283075" y="4497388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21511" name="Oval 9"/>
          <p:cNvSpPr>
            <a:spLocks noChangeArrowheads="1"/>
          </p:cNvSpPr>
          <p:nvPr/>
        </p:nvSpPr>
        <p:spPr bwMode="auto">
          <a:xfrm>
            <a:off x="4283075" y="2646363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21512" name="Oval 10"/>
          <p:cNvSpPr>
            <a:spLocks noChangeArrowheads="1"/>
          </p:cNvSpPr>
          <p:nvPr/>
        </p:nvSpPr>
        <p:spPr bwMode="auto">
          <a:xfrm>
            <a:off x="3009900" y="4495800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21513" name="Oval 11"/>
          <p:cNvSpPr>
            <a:spLocks noChangeArrowheads="1"/>
          </p:cNvSpPr>
          <p:nvPr/>
        </p:nvSpPr>
        <p:spPr bwMode="auto">
          <a:xfrm>
            <a:off x="3009900" y="3576638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21514" name="Line 12"/>
          <p:cNvSpPr>
            <a:spLocks noChangeShapeType="1"/>
          </p:cNvSpPr>
          <p:nvPr/>
        </p:nvSpPr>
        <p:spPr bwMode="auto">
          <a:xfrm>
            <a:off x="3097213" y="3635375"/>
            <a:ext cx="1587" cy="9683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1066800" y="2371725"/>
            <a:ext cx="336550" cy="2235200"/>
            <a:chOff x="672" y="1494"/>
            <a:chExt cx="212" cy="1408"/>
          </a:xfrm>
        </p:grpSpPr>
        <p:sp>
          <p:nvSpPr>
            <p:cNvPr id="21540" name="Text Box 14"/>
            <p:cNvSpPr txBox="1">
              <a:spLocks noChangeArrowheads="1"/>
            </p:cNvSpPr>
            <p:nvPr/>
          </p:nvSpPr>
          <p:spPr bwMode="auto">
            <a:xfrm>
              <a:off x="672" y="1494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rgbClr val="FF0000"/>
                  </a:solidFill>
                  <a:latin typeface="Courier New" panose="02070309020205020404" pitchFamily="49" charset="0"/>
                </a:rPr>
                <a:t>0</a:t>
              </a:r>
            </a:p>
          </p:txBody>
        </p:sp>
        <p:sp>
          <p:nvSpPr>
            <p:cNvPr id="21541" name="Text Box 15"/>
            <p:cNvSpPr txBox="1">
              <a:spLocks noChangeArrowheads="1"/>
            </p:cNvSpPr>
            <p:nvPr/>
          </p:nvSpPr>
          <p:spPr bwMode="auto">
            <a:xfrm>
              <a:off x="672" y="2652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rgbClr val="FF0000"/>
                  </a:solidFill>
                  <a:latin typeface="Courier New" panose="02070309020205020404" pitchFamily="49" charset="0"/>
                </a:rPr>
                <a:t>0</a:t>
              </a:r>
            </a:p>
          </p:txBody>
        </p:sp>
        <p:sp>
          <p:nvSpPr>
            <p:cNvPr id="21542" name="Text Box 16"/>
            <p:cNvSpPr txBox="1">
              <a:spLocks noChangeArrowheads="1"/>
            </p:cNvSpPr>
            <p:nvPr/>
          </p:nvSpPr>
          <p:spPr bwMode="auto">
            <a:xfrm>
              <a:off x="672" y="2070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rgbClr val="FF0000"/>
                  </a:solidFill>
                  <a:latin typeface="Courier New" panose="02070309020205020404" pitchFamily="49" charset="0"/>
                </a:rPr>
                <a:t>0</a:t>
              </a:r>
            </a:p>
          </p:txBody>
        </p:sp>
      </p:grpSp>
      <p:sp>
        <p:nvSpPr>
          <p:cNvPr id="21516" name="Line 18"/>
          <p:cNvSpPr>
            <a:spLocks noChangeShapeType="1"/>
          </p:cNvSpPr>
          <p:nvPr/>
        </p:nvSpPr>
        <p:spPr bwMode="auto">
          <a:xfrm>
            <a:off x="4365625" y="2743200"/>
            <a:ext cx="0" cy="1905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4495800" y="2362200"/>
            <a:ext cx="336550" cy="2235200"/>
            <a:chOff x="2832" y="1488"/>
            <a:chExt cx="212" cy="1408"/>
          </a:xfrm>
        </p:grpSpPr>
        <p:sp>
          <p:nvSpPr>
            <p:cNvPr id="21537" name="Text Box 20"/>
            <p:cNvSpPr txBox="1">
              <a:spLocks noChangeArrowheads="1"/>
            </p:cNvSpPr>
            <p:nvPr/>
          </p:nvSpPr>
          <p:spPr bwMode="auto">
            <a:xfrm>
              <a:off x="2832" y="1488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rgbClr val="FF0000"/>
                  </a:solidFill>
                  <a:latin typeface="Courier New" panose="02070309020205020404" pitchFamily="49" charset="0"/>
                </a:rPr>
                <a:t>0</a:t>
              </a:r>
            </a:p>
          </p:txBody>
        </p:sp>
        <p:sp>
          <p:nvSpPr>
            <p:cNvPr id="21538" name="Text Box 21"/>
            <p:cNvSpPr txBox="1">
              <a:spLocks noChangeArrowheads="1"/>
            </p:cNvSpPr>
            <p:nvPr/>
          </p:nvSpPr>
          <p:spPr bwMode="auto">
            <a:xfrm>
              <a:off x="2832" y="2064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rgbClr val="FF0000"/>
                  </a:solidFill>
                  <a:latin typeface="Courier New" panose="02070309020205020404" pitchFamily="49" charset="0"/>
                </a:rPr>
                <a:t>0</a:t>
              </a:r>
            </a:p>
          </p:txBody>
        </p:sp>
        <p:sp>
          <p:nvSpPr>
            <p:cNvPr id="21539" name="Text Box 22"/>
            <p:cNvSpPr txBox="1">
              <a:spLocks noChangeArrowheads="1"/>
            </p:cNvSpPr>
            <p:nvPr/>
          </p:nvSpPr>
          <p:spPr bwMode="auto">
            <a:xfrm>
              <a:off x="2832" y="2646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rgbClr val="FF0000"/>
                  </a:solidFill>
                  <a:latin typeface="Courier New" panose="02070309020205020404" pitchFamily="49" charset="0"/>
                </a:rPr>
                <a:t>0</a:t>
              </a:r>
            </a:p>
          </p:txBody>
        </p:sp>
      </p:grpSp>
      <p:grpSp>
        <p:nvGrpSpPr>
          <p:cNvPr id="4" name="Group 23"/>
          <p:cNvGrpSpPr>
            <a:grpSpLocks/>
          </p:cNvGrpSpPr>
          <p:nvPr/>
        </p:nvGrpSpPr>
        <p:grpSpPr bwMode="auto">
          <a:xfrm>
            <a:off x="2120900" y="2362200"/>
            <a:ext cx="349250" cy="2235200"/>
            <a:chOff x="1336" y="1488"/>
            <a:chExt cx="220" cy="1408"/>
          </a:xfrm>
        </p:grpSpPr>
        <p:sp>
          <p:nvSpPr>
            <p:cNvPr id="21534" name="Text Box 24"/>
            <p:cNvSpPr txBox="1">
              <a:spLocks noChangeArrowheads="1"/>
            </p:cNvSpPr>
            <p:nvPr/>
          </p:nvSpPr>
          <p:spPr bwMode="auto">
            <a:xfrm>
              <a:off x="1336" y="1488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rgbClr val="FF0000"/>
                  </a:solidFill>
                  <a:latin typeface="Courier New" panose="02070309020205020404" pitchFamily="49" charset="0"/>
                </a:rPr>
                <a:t>0</a:t>
              </a:r>
            </a:p>
          </p:txBody>
        </p:sp>
        <p:sp>
          <p:nvSpPr>
            <p:cNvPr id="21535" name="Text Box 25"/>
            <p:cNvSpPr txBox="1">
              <a:spLocks noChangeArrowheads="1"/>
            </p:cNvSpPr>
            <p:nvPr/>
          </p:nvSpPr>
          <p:spPr bwMode="auto">
            <a:xfrm>
              <a:off x="1336" y="2064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rgbClr val="FF0000"/>
                  </a:solidFill>
                  <a:latin typeface="Courier New" panose="02070309020205020404" pitchFamily="49" charset="0"/>
                </a:rPr>
                <a:t>0</a:t>
              </a:r>
            </a:p>
          </p:txBody>
        </p:sp>
        <p:sp>
          <p:nvSpPr>
            <p:cNvPr id="21536" name="Text Box 26"/>
            <p:cNvSpPr txBox="1">
              <a:spLocks noChangeArrowheads="1"/>
            </p:cNvSpPr>
            <p:nvPr/>
          </p:nvSpPr>
          <p:spPr bwMode="auto">
            <a:xfrm>
              <a:off x="1344" y="2646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rgbClr val="FF0000"/>
                  </a:solidFill>
                  <a:latin typeface="Courier New" panose="02070309020205020404" pitchFamily="49" charset="0"/>
                </a:rPr>
                <a:t>0</a:t>
              </a:r>
            </a:p>
          </p:txBody>
        </p:sp>
      </p:grpSp>
      <p:grpSp>
        <p:nvGrpSpPr>
          <p:cNvPr id="5" name="Group 27"/>
          <p:cNvGrpSpPr>
            <a:grpSpLocks/>
          </p:cNvGrpSpPr>
          <p:nvPr/>
        </p:nvGrpSpPr>
        <p:grpSpPr bwMode="auto">
          <a:xfrm>
            <a:off x="3244850" y="2362200"/>
            <a:ext cx="368300" cy="2235200"/>
            <a:chOff x="2044" y="1488"/>
            <a:chExt cx="232" cy="1408"/>
          </a:xfrm>
        </p:grpSpPr>
        <p:sp>
          <p:nvSpPr>
            <p:cNvPr id="21531" name="Text Box 28"/>
            <p:cNvSpPr txBox="1">
              <a:spLocks noChangeArrowheads="1"/>
            </p:cNvSpPr>
            <p:nvPr/>
          </p:nvSpPr>
          <p:spPr bwMode="auto">
            <a:xfrm>
              <a:off x="2064" y="2064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rgbClr val="FF0000"/>
                  </a:solidFill>
                  <a:latin typeface="Courier New" panose="02070309020205020404" pitchFamily="49" charset="0"/>
                </a:rPr>
                <a:t>0</a:t>
              </a:r>
            </a:p>
          </p:txBody>
        </p:sp>
        <p:sp>
          <p:nvSpPr>
            <p:cNvPr id="21532" name="Text Box 29"/>
            <p:cNvSpPr txBox="1">
              <a:spLocks noChangeArrowheads="1"/>
            </p:cNvSpPr>
            <p:nvPr/>
          </p:nvSpPr>
          <p:spPr bwMode="auto">
            <a:xfrm>
              <a:off x="2064" y="2646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rgbClr val="FF0000"/>
                  </a:solidFill>
                  <a:latin typeface="Courier New" panose="02070309020205020404" pitchFamily="49" charset="0"/>
                </a:rPr>
                <a:t>0</a:t>
              </a:r>
            </a:p>
          </p:txBody>
        </p:sp>
        <p:sp>
          <p:nvSpPr>
            <p:cNvPr id="21533" name="Text Box 30"/>
            <p:cNvSpPr txBox="1">
              <a:spLocks noChangeArrowheads="1"/>
            </p:cNvSpPr>
            <p:nvPr/>
          </p:nvSpPr>
          <p:spPr bwMode="auto">
            <a:xfrm>
              <a:off x="2044" y="1488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rgbClr val="FF0000"/>
                  </a:solidFill>
                  <a:latin typeface="Courier New" panose="02070309020205020404" pitchFamily="49" charset="0"/>
                </a:rPr>
                <a:t>0</a:t>
              </a:r>
            </a:p>
          </p:txBody>
        </p:sp>
      </p:grpSp>
      <p:sp>
        <p:nvSpPr>
          <p:cNvPr id="28703" name="Text Box 31"/>
          <p:cNvSpPr txBox="1">
            <a:spLocks noChangeArrowheads="1"/>
          </p:cNvSpPr>
          <p:nvPr/>
        </p:nvSpPr>
        <p:spPr bwMode="auto">
          <a:xfrm>
            <a:off x="6599238" y="2438400"/>
            <a:ext cx="641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rgbClr val="FF0000"/>
                </a:solidFill>
                <a:latin typeface="Courier New" panose="02070309020205020404" pitchFamily="49" charset="0"/>
              </a:rPr>
              <a:t>000</a:t>
            </a:r>
          </a:p>
        </p:txBody>
      </p:sp>
      <p:sp>
        <p:nvSpPr>
          <p:cNvPr id="28704" name="Text Box 32"/>
          <p:cNvSpPr txBox="1">
            <a:spLocks noChangeArrowheads="1"/>
          </p:cNvSpPr>
          <p:nvPr/>
        </p:nvSpPr>
        <p:spPr bwMode="auto">
          <a:xfrm>
            <a:off x="7740650" y="2438400"/>
            <a:ext cx="641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rgbClr val="FF0000"/>
                </a:solidFill>
                <a:latin typeface="Courier New" panose="02070309020205020404" pitchFamily="49" charset="0"/>
              </a:rPr>
              <a:t>000</a:t>
            </a:r>
          </a:p>
        </p:txBody>
      </p:sp>
      <p:grpSp>
        <p:nvGrpSpPr>
          <p:cNvPr id="21522" name="Group 33"/>
          <p:cNvGrpSpPr>
            <a:grpSpLocks/>
          </p:cNvGrpSpPr>
          <p:nvPr/>
        </p:nvGrpSpPr>
        <p:grpSpPr bwMode="auto">
          <a:xfrm>
            <a:off x="6462713" y="1905000"/>
            <a:ext cx="2147887" cy="2971800"/>
            <a:chOff x="4071" y="1200"/>
            <a:chExt cx="1353" cy="1872"/>
          </a:xfrm>
        </p:grpSpPr>
        <p:sp>
          <p:nvSpPr>
            <p:cNvPr id="21527" name="Text Box 34"/>
            <p:cNvSpPr txBox="1">
              <a:spLocks noChangeArrowheads="1"/>
            </p:cNvSpPr>
            <p:nvPr/>
          </p:nvSpPr>
          <p:spPr bwMode="auto">
            <a:xfrm>
              <a:off x="4071" y="1200"/>
              <a:ext cx="58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400">
                  <a:solidFill>
                    <a:srgbClr val="000000"/>
                  </a:solidFill>
                </a:rPr>
                <a:t>inputs</a:t>
              </a:r>
            </a:p>
          </p:txBody>
        </p:sp>
        <p:sp>
          <p:nvSpPr>
            <p:cNvPr id="21528" name="Text Box 35"/>
            <p:cNvSpPr txBox="1">
              <a:spLocks noChangeArrowheads="1"/>
            </p:cNvSpPr>
            <p:nvPr/>
          </p:nvSpPr>
          <p:spPr bwMode="auto">
            <a:xfrm>
              <a:off x="4743" y="1200"/>
              <a:ext cx="68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400">
                  <a:solidFill>
                    <a:srgbClr val="000000"/>
                  </a:solidFill>
                </a:rPr>
                <a:t>outputs</a:t>
              </a:r>
            </a:p>
          </p:txBody>
        </p:sp>
        <p:sp>
          <p:nvSpPr>
            <p:cNvPr id="21529" name="Line 36"/>
            <p:cNvSpPr>
              <a:spLocks noChangeShapeType="1"/>
            </p:cNvSpPr>
            <p:nvPr/>
          </p:nvSpPr>
          <p:spPr bwMode="auto">
            <a:xfrm>
              <a:off x="4704" y="1296"/>
              <a:ext cx="0" cy="17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1530" name="Line 37"/>
            <p:cNvSpPr>
              <a:spLocks noChangeShapeType="1"/>
            </p:cNvSpPr>
            <p:nvPr/>
          </p:nvSpPr>
          <p:spPr bwMode="auto">
            <a:xfrm>
              <a:off x="4080" y="1488"/>
              <a:ext cx="12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</p:grpSp>
      <p:sp>
        <p:nvSpPr>
          <p:cNvPr id="21523" name="Text Box 38"/>
          <p:cNvSpPr txBox="1">
            <a:spLocks noChangeArrowheads="1"/>
          </p:cNvSpPr>
          <p:nvPr/>
        </p:nvSpPr>
        <p:spPr bwMode="auto">
          <a:xfrm>
            <a:off x="1203325" y="5375275"/>
            <a:ext cx="39306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400">
                <a:solidFill>
                  <a:srgbClr val="006600"/>
                </a:solidFill>
              </a:rPr>
              <a:t>Try all possible </a:t>
            </a:r>
            <a:r>
              <a:rPr lang="en-US" sz="2400" b="1">
                <a:solidFill>
                  <a:srgbClr val="006600"/>
                </a:solidFill>
              </a:rPr>
              <a:t>0/1</a:t>
            </a:r>
            <a:r>
              <a:rPr lang="en-US" sz="2400">
                <a:solidFill>
                  <a:srgbClr val="006600"/>
                </a:solidFill>
              </a:rPr>
              <a:t> sequences.</a:t>
            </a:r>
          </a:p>
        </p:txBody>
      </p:sp>
      <p:sp>
        <p:nvSpPr>
          <p:cNvPr id="21524" name="Line 39"/>
          <p:cNvSpPr>
            <a:spLocks noChangeShapeType="1"/>
          </p:cNvSpPr>
          <p:nvPr/>
        </p:nvSpPr>
        <p:spPr bwMode="auto">
          <a:xfrm flipV="1">
            <a:off x="1371600" y="4573588"/>
            <a:ext cx="396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1525" name="Line 40"/>
          <p:cNvSpPr>
            <a:spLocks noChangeShapeType="1"/>
          </p:cNvSpPr>
          <p:nvPr/>
        </p:nvSpPr>
        <p:spPr bwMode="auto">
          <a:xfrm flipV="1">
            <a:off x="1371600" y="3657600"/>
            <a:ext cx="396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1526" name="Line 41"/>
          <p:cNvSpPr>
            <a:spLocks noChangeShapeType="1"/>
          </p:cNvSpPr>
          <p:nvPr/>
        </p:nvSpPr>
        <p:spPr bwMode="auto">
          <a:xfrm flipV="1">
            <a:off x="1371600" y="2743200"/>
            <a:ext cx="396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7322746"/>
      </p:ext>
    </p:extLst>
  </p:cSld>
  <p:clrMapOvr>
    <a:masterClrMapping/>
  </p:clrMapOvr>
  <p:transition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28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id="8" presetID="2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800"/>
                            </p:stCondLst>
                            <p:childTnLst>
                              <p:par>
                                <p:cTn id="1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300"/>
                            </p:stCondLst>
                            <p:childTnLst>
                              <p:par>
                                <p:cTn id="18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800"/>
                            </p:stCondLst>
                            <p:childTnLst>
                              <p:par>
                                <p:cTn id="2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33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28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03" grpId="0" autoUpdateAnimBg="0"/>
      <p:bldP spid="28704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smtClean="0">
                <a:ea typeface="ＭＳ Ｐゴシック" panose="020B0600070205080204" pitchFamily="34" charset="-128"/>
              </a:rPr>
              <a:t>Sorting Algorithms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709613" y="4737100"/>
            <a:ext cx="5526087" cy="457200"/>
            <a:chOff x="447" y="2984"/>
            <a:chExt cx="3481" cy="288"/>
          </a:xfrm>
        </p:grpSpPr>
        <p:graphicFrame>
          <p:nvGraphicFramePr>
            <p:cNvPr id="4112" name="Object 3"/>
            <p:cNvGraphicFramePr>
              <a:graphicFrameLocks noChangeAspect="1"/>
            </p:cNvGraphicFramePr>
            <p:nvPr/>
          </p:nvGraphicFramePr>
          <p:xfrm>
            <a:off x="447" y="3010"/>
            <a:ext cx="1025" cy="25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0354" name="Equation" r:id="rId3" imgW="825500" imgH="203200" progId="Equation.3">
                    <p:embed/>
                  </p:oleObj>
                </mc:Choice>
                <mc:Fallback>
                  <p:oleObj name="Equation" r:id="rId3" imgW="825500" imgH="203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7" y="3010"/>
                          <a:ext cx="1025" cy="25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113" name="Text Box 5"/>
            <p:cNvSpPr txBox="1">
              <a:spLocks noChangeArrowheads="1"/>
            </p:cNvSpPr>
            <p:nvPr/>
          </p:nvSpPr>
          <p:spPr bwMode="auto">
            <a:xfrm>
              <a:off x="1436" y="2984"/>
              <a:ext cx="249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400">
                  <a:solidFill>
                    <a:srgbClr val="000000"/>
                  </a:solidFill>
                </a:rPr>
                <a:t>comparisons to sort </a:t>
              </a:r>
              <a:r>
                <a:rPr lang="en-US" sz="2400" i="1">
                  <a:solidFill>
                    <a:srgbClr val="000000"/>
                  </a:solidFill>
                </a:rPr>
                <a:t>n</a:t>
              </a:r>
              <a:r>
                <a:rPr lang="en-US" sz="2400">
                  <a:solidFill>
                    <a:srgbClr val="000000"/>
                  </a:solidFill>
                </a:rPr>
                <a:t> elements</a:t>
              </a:r>
            </a:p>
          </p:txBody>
        </p:sp>
      </p:grp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965200" y="4267200"/>
            <a:ext cx="7416800" cy="457200"/>
            <a:chOff x="608" y="2688"/>
            <a:chExt cx="4672" cy="288"/>
          </a:xfrm>
        </p:grpSpPr>
        <p:graphicFrame>
          <p:nvGraphicFramePr>
            <p:cNvPr id="4110" name="Object 2"/>
            <p:cNvGraphicFramePr>
              <a:graphicFrameLocks noChangeAspect="1"/>
            </p:cNvGraphicFramePr>
            <p:nvPr/>
          </p:nvGraphicFramePr>
          <p:xfrm>
            <a:off x="608" y="2723"/>
            <a:ext cx="472" cy="25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0355" name="Equation" r:id="rId5" imgW="380835" imgH="203112" progId="Equation.3">
                    <p:embed/>
                  </p:oleObj>
                </mc:Choice>
                <mc:Fallback>
                  <p:oleObj name="Equation" r:id="rId5" imgW="380835" imgH="203112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08" y="2723"/>
                          <a:ext cx="472" cy="25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111" name="Text Box 8"/>
            <p:cNvSpPr txBox="1">
              <a:spLocks noChangeArrowheads="1"/>
            </p:cNvSpPr>
            <p:nvPr/>
          </p:nvSpPr>
          <p:spPr bwMode="auto">
            <a:xfrm>
              <a:off x="1040" y="2688"/>
              <a:ext cx="42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400">
                  <a:solidFill>
                    <a:srgbClr val="000000"/>
                  </a:solidFill>
                </a:rPr>
                <a:t>comparisons required to merge two arrays of size </a:t>
              </a:r>
              <a:r>
                <a:rPr lang="en-US" sz="2400" i="1">
                  <a:solidFill>
                    <a:srgbClr val="000000"/>
                  </a:solidFill>
                </a:rPr>
                <a:t>m</a:t>
              </a:r>
              <a:r>
                <a:rPr lang="en-US" sz="2400">
                  <a:solidFill>
                    <a:srgbClr val="000000"/>
                  </a:solidFill>
                </a:rPr>
                <a:t>/2</a:t>
              </a:r>
            </a:p>
          </p:txBody>
        </p:sp>
      </p:grpSp>
      <p:sp>
        <p:nvSpPr>
          <p:cNvPr id="86025" name="Text Box 9"/>
          <p:cNvSpPr txBox="1">
            <a:spLocks noChangeArrowheads="1"/>
          </p:cNvSpPr>
          <p:nvPr/>
        </p:nvSpPr>
        <p:spPr bwMode="auto">
          <a:xfrm>
            <a:off x="914400" y="5410200"/>
            <a:ext cx="5470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400">
                <a:solidFill>
                  <a:srgbClr val="FF0000"/>
                </a:solidFill>
              </a:rPr>
              <a:t>Order of comparisons not fixed in advance.</a:t>
            </a:r>
          </a:p>
        </p:txBody>
      </p: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1447800" y="2171700"/>
            <a:ext cx="6019800" cy="1905000"/>
            <a:chOff x="721" y="1440"/>
            <a:chExt cx="3792" cy="1200"/>
          </a:xfrm>
        </p:grpSpPr>
        <p:sp>
          <p:nvSpPr>
            <p:cNvPr id="4105" name="Text Box 11"/>
            <p:cNvSpPr txBox="1">
              <a:spLocks noChangeArrowheads="1"/>
            </p:cNvSpPr>
            <p:nvPr/>
          </p:nvSpPr>
          <p:spPr bwMode="auto">
            <a:xfrm>
              <a:off x="922" y="1562"/>
              <a:ext cx="3427" cy="9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1600" b="1">
                  <a:solidFill>
                    <a:srgbClr val="000000"/>
                  </a:solidFill>
                  <a:latin typeface="Courier New" panose="02070309020205020404" pitchFamily="49" charset="0"/>
                </a:rPr>
                <a:t>Mergesort(array[1,…,n] of Integers):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en-US" sz="1600" b="1">
                  <a:solidFill>
                    <a:srgbClr val="000000"/>
                  </a:solidFill>
                  <a:latin typeface="Courier New" panose="02070309020205020404" pitchFamily="49" charset="0"/>
                </a:rPr>
                <a:t>begin 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en-US" sz="1600" b="1">
                  <a:solidFill>
                    <a:srgbClr val="000000"/>
                  </a:solidFill>
                  <a:latin typeface="Courier New" panose="02070309020205020404" pitchFamily="49" charset="0"/>
                </a:rPr>
                <a:t>   Mergesort(array[1,…,n/2]);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en-US" sz="1600" b="1">
                  <a:solidFill>
                    <a:srgbClr val="000000"/>
                  </a:solidFill>
                  <a:latin typeface="Courier New" panose="02070309020205020404" pitchFamily="49" charset="0"/>
                </a:rPr>
                <a:t>   Mergesort(array[n/2+1,…,n]);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en-US" sz="1600" b="1">
                  <a:solidFill>
                    <a:srgbClr val="000000"/>
                  </a:solidFill>
                  <a:latin typeface="Courier New" panose="02070309020205020404" pitchFamily="49" charset="0"/>
                </a:rPr>
                <a:t>   Merge(array[1,…,n/2], array[n/2+1,…,n]);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en-US" sz="1600" b="1">
                  <a:solidFill>
                    <a:srgbClr val="000000"/>
                  </a:solidFill>
                  <a:latin typeface="Courier New" panose="02070309020205020404" pitchFamily="49" charset="0"/>
                </a:rPr>
                <a:t>end</a:t>
              </a:r>
            </a:p>
          </p:txBody>
        </p:sp>
        <p:sp>
          <p:nvSpPr>
            <p:cNvPr id="86028" name="Rectangle 12"/>
            <p:cNvSpPr>
              <a:spLocks noChangeArrowheads="1"/>
            </p:cNvSpPr>
            <p:nvPr/>
          </p:nvSpPr>
          <p:spPr bwMode="auto">
            <a:xfrm>
              <a:off x="721" y="1440"/>
              <a:ext cx="3791" cy="48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tint val="5372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ea typeface="ＭＳ Ｐゴシック" charset="-128"/>
              </a:endParaRPr>
            </a:p>
          </p:txBody>
        </p:sp>
        <p:sp>
          <p:nvSpPr>
            <p:cNvPr id="86029" name="Rectangle 13"/>
            <p:cNvSpPr>
              <a:spLocks noChangeArrowheads="1"/>
            </p:cNvSpPr>
            <p:nvPr/>
          </p:nvSpPr>
          <p:spPr bwMode="auto">
            <a:xfrm>
              <a:off x="768" y="2592"/>
              <a:ext cx="3744" cy="48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tint val="5372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ea typeface="ＭＳ Ｐゴシック" charset="-128"/>
              </a:endParaRPr>
            </a:p>
          </p:txBody>
        </p:sp>
        <p:sp>
          <p:nvSpPr>
            <p:cNvPr id="86030" name="Rectangle 14"/>
            <p:cNvSpPr>
              <a:spLocks noChangeArrowheads="1"/>
            </p:cNvSpPr>
            <p:nvPr/>
          </p:nvSpPr>
          <p:spPr bwMode="auto">
            <a:xfrm>
              <a:off x="721" y="1440"/>
              <a:ext cx="47" cy="120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tint val="5372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ea typeface="ＭＳ Ｐゴシック" charset="-128"/>
              </a:endParaRPr>
            </a:p>
          </p:txBody>
        </p:sp>
        <p:sp>
          <p:nvSpPr>
            <p:cNvPr id="86031" name="Rectangle 15"/>
            <p:cNvSpPr>
              <a:spLocks noChangeArrowheads="1"/>
            </p:cNvSpPr>
            <p:nvPr/>
          </p:nvSpPr>
          <p:spPr bwMode="auto">
            <a:xfrm flipH="1">
              <a:off x="4464" y="1440"/>
              <a:ext cx="49" cy="120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tint val="5372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ea typeface="ＭＳ Ｐゴシック" charset="-128"/>
              </a:endParaRPr>
            </a:p>
          </p:txBody>
        </p:sp>
      </p:grpSp>
      <p:sp>
        <p:nvSpPr>
          <p:cNvPr id="86032" name="Text Box 16"/>
          <p:cNvSpPr txBox="1">
            <a:spLocks noChangeArrowheads="1"/>
          </p:cNvSpPr>
          <p:nvPr/>
        </p:nvSpPr>
        <p:spPr bwMode="auto">
          <a:xfrm>
            <a:off x="914400" y="5791200"/>
            <a:ext cx="50434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400">
                <a:solidFill>
                  <a:srgbClr val="006600"/>
                </a:solidFill>
              </a:rPr>
              <a:t>Not readily implementable in hardware.</a:t>
            </a:r>
          </a:p>
        </p:txBody>
      </p:sp>
      <p:sp>
        <p:nvSpPr>
          <p:cNvPr id="86033" name="Text Box 17"/>
          <p:cNvSpPr txBox="1">
            <a:spLocks noChangeArrowheads="1"/>
          </p:cNvSpPr>
          <p:nvPr/>
        </p:nvSpPr>
        <p:spPr bwMode="auto">
          <a:xfrm>
            <a:off x="822325" y="1565275"/>
            <a:ext cx="12652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400">
                <a:solidFill>
                  <a:srgbClr val="000000"/>
                </a:solidFill>
              </a:rPr>
              <a:t>Example</a:t>
            </a:r>
          </a:p>
        </p:txBody>
      </p:sp>
    </p:spTree>
    <p:extLst>
      <p:ext uri="{BB962C8B-B14F-4D97-AF65-F5344CB8AC3E}">
        <p14:creationId xmlns:p14="http://schemas.microsoft.com/office/powerpoint/2010/main" val="299786902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60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60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60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60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60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60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25" grpId="0" autoUpdateAnimBg="0"/>
      <p:bldP spid="86032" grpId="0" autoUpdateAnimBg="0"/>
      <p:bldP spid="86033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anose="020B0600070205080204" pitchFamily="34" charset="-128"/>
              </a:rPr>
              <a:t>Sorting Arbitrary Numbers</a:t>
            </a:r>
          </a:p>
        </p:txBody>
      </p:sp>
      <p:sp>
        <p:nvSpPr>
          <p:cNvPr id="22531" name="Line 3"/>
          <p:cNvSpPr>
            <a:spLocks noChangeShapeType="1"/>
          </p:cNvSpPr>
          <p:nvPr/>
        </p:nvSpPr>
        <p:spPr bwMode="auto">
          <a:xfrm>
            <a:off x="1944688" y="2717800"/>
            <a:ext cx="1587" cy="9683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2532" name="Oval 4"/>
          <p:cNvSpPr>
            <a:spLocks noChangeArrowheads="1"/>
          </p:cNvSpPr>
          <p:nvPr/>
        </p:nvSpPr>
        <p:spPr bwMode="auto">
          <a:xfrm>
            <a:off x="1860550" y="3576638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22533" name="Oval 5"/>
          <p:cNvSpPr>
            <a:spLocks noChangeArrowheads="1"/>
          </p:cNvSpPr>
          <p:nvPr/>
        </p:nvSpPr>
        <p:spPr bwMode="auto">
          <a:xfrm>
            <a:off x="1868488" y="2641600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22534" name="Oval 8"/>
          <p:cNvSpPr>
            <a:spLocks noChangeArrowheads="1"/>
          </p:cNvSpPr>
          <p:nvPr/>
        </p:nvSpPr>
        <p:spPr bwMode="auto">
          <a:xfrm>
            <a:off x="4283075" y="4497388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22535" name="Oval 9"/>
          <p:cNvSpPr>
            <a:spLocks noChangeArrowheads="1"/>
          </p:cNvSpPr>
          <p:nvPr/>
        </p:nvSpPr>
        <p:spPr bwMode="auto">
          <a:xfrm>
            <a:off x="4283075" y="2646363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22536" name="Oval 10"/>
          <p:cNvSpPr>
            <a:spLocks noChangeArrowheads="1"/>
          </p:cNvSpPr>
          <p:nvPr/>
        </p:nvSpPr>
        <p:spPr bwMode="auto">
          <a:xfrm>
            <a:off x="3009900" y="4495800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22537" name="Oval 11"/>
          <p:cNvSpPr>
            <a:spLocks noChangeArrowheads="1"/>
          </p:cNvSpPr>
          <p:nvPr/>
        </p:nvSpPr>
        <p:spPr bwMode="auto">
          <a:xfrm>
            <a:off x="3009900" y="3576638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22538" name="Line 12"/>
          <p:cNvSpPr>
            <a:spLocks noChangeShapeType="1"/>
          </p:cNvSpPr>
          <p:nvPr/>
        </p:nvSpPr>
        <p:spPr bwMode="auto">
          <a:xfrm>
            <a:off x="3097213" y="3635375"/>
            <a:ext cx="1587" cy="9683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1066800" y="2371725"/>
            <a:ext cx="336550" cy="2235200"/>
            <a:chOff x="672" y="1494"/>
            <a:chExt cx="212" cy="1408"/>
          </a:xfrm>
        </p:grpSpPr>
        <p:sp>
          <p:nvSpPr>
            <p:cNvPr id="22565" name="Text Box 14"/>
            <p:cNvSpPr txBox="1">
              <a:spLocks noChangeArrowheads="1"/>
            </p:cNvSpPr>
            <p:nvPr/>
          </p:nvSpPr>
          <p:spPr bwMode="auto">
            <a:xfrm>
              <a:off x="672" y="1494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rgbClr val="FF0000"/>
                  </a:solidFill>
                  <a:latin typeface="Courier New" panose="02070309020205020404" pitchFamily="49" charset="0"/>
                </a:rPr>
                <a:t>0</a:t>
              </a:r>
            </a:p>
          </p:txBody>
        </p:sp>
        <p:sp>
          <p:nvSpPr>
            <p:cNvPr id="22566" name="Text Box 15"/>
            <p:cNvSpPr txBox="1">
              <a:spLocks noChangeArrowheads="1"/>
            </p:cNvSpPr>
            <p:nvPr/>
          </p:nvSpPr>
          <p:spPr bwMode="auto">
            <a:xfrm>
              <a:off x="672" y="2652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rgbClr val="FF0000"/>
                  </a:solidFill>
                  <a:latin typeface="Courier New" panose="02070309020205020404" pitchFamily="49" charset="0"/>
                </a:rPr>
                <a:t>1</a:t>
              </a:r>
            </a:p>
          </p:txBody>
        </p:sp>
        <p:sp>
          <p:nvSpPr>
            <p:cNvPr id="22567" name="Text Box 16"/>
            <p:cNvSpPr txBox="1">
              <a:spLocks noChangeArrowheads="1"/>
            </p:cNvSpPr>
            <p:nvPr/>
          </p:nvSpPr>
          <p:spPr bwMode="auto">
            <a:xfrm>
              <a:off x="672" y="2070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rgbClr val="FF0000"/>
                  </a:solidFill>
                  <a:latin typeface="Courier New" panose="02070309020205020404" pitchFamily="49" charset="0"/>
                </a:rPr>
                <a:t>0</a:t>
              </a:r>
            </a:p>
          </p:txBody>
        </p:sp>
      </p:grpSp>
      <p:sp>
        <p:nvSpPr>
          <p:cNvPr id="22540" name="Line 18"/>
          <p:cNvSpPr>
            <a:spLocks noChangeShapeType="1"/>
          </p:cNvSpPr>
          <p:nvPr/>
        </p:nvSpPr>
        <p:spPr bwMode="auto">
          <a:xfrm>
            <a:off x="4365625" y="2743200"/>
            <a:ext cx="0" cy="1905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4495800" y="2362200"/>
            <a:ext cx="336550" cy="2235200"/>
            <a:chOff x="2832" y="1488"/>
            <a:chExt cx="212" cy="1408"/>
          </a:xfrm>
        </p:grpSpPr>
        <p:sp>
          <p:nvSpPr>
            <p:cNvPr id="22562" name="Text Box 20"/>
            <p:cNvSpPr txBox="1">
              <a:spLocks noChangeArrowheads="1"/>
            </p:cNvSpPr>
            <p:nvPr/>
          </p:nvSpPr>
          <p:spPr bwMode="auto">
            <a:xfrm>
              <a:off x="2832" y="1488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rgbClr val="FF0000"/>
                  </a:solidFill>
                  <a:latin typeface="Courier New" panose="02070309020205020404" pitchFamily="49" charset="0"/>
                </a:rPr>
                <a:t>0</a:t>
              </a:r>
            </a:p>
          </p:txBody>
        </p:sp>
        <p:sp>
          <p:nvSpPr>
            <p:cNvPr id="22563" name="Text Box 21"/>
            <p:cNvSpPr txBox="1">
              <a:spLocks noChangeArrowheads="1"/>
            </p:cNvSpPr>
            <p:nvPr/>
          </p:nvSpPr>
          <p:spPr bwMode="auto">
            <a:xfrm>
              <a:off x="2832" y="2064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rgbClr val="FF0000"/>
                  </a:solidFill>
                  <a:latin typeface="Courier New" panose="02070309020205020404" pitchFamily="49" charset="0"/>
                </a:rPr>
                <a:t>0</a:t>
              </a:r>
            </a:p>
          </p:txBody>
        </p:sp>
        <p:sp>
          <p:nvSpPr>
            <p:cNvPr id="22564" name="Text Box 22"/>
            <p:cNvSpPr txBox="1">
              <a:spLocks noChangeArrowheads="1"/>
            </p:cNvSpPr>
            <p:nvPr/>
          </p:nvSpPr>
          <p:spPr bwMode="auto">
            <a:xfrm>
              <a:off x="2832" y="2646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rgbClr val="FF0000"/>
                  </a:solidFill>
                  <a:latin typeface="Courier New" panose="02070309020205020404" pitchFamily="49" charset="0"/>
                </a:rPr>
                <a:t>1</a:t>
              </a:r>
            </a:p>
          </p:txBody>
        </p:sp>
      </p:grpSp>
      <p:grpSp>
        <p:nvGrpSpPr>
          <p:cNvPr id="4" name="Group 23"/>
          <p:cNvGrpSpPr>
            <a:grpSpLocks/>
          </p:cNvGrpSpPr>
          <p:nvPr/>
        </p:nvGrpSpPr>
        <p:grpSpPr bwMode="auto">
          <a:xfrm>
            <a:off x="2120900" y="2362200"/>
            <a:ext cx="349250" cy="2235200"/>
            <a:chOff x="1336" y="1488"/>
            <a:chExt cx="220" cy="1408"/>
          </a:xfrm>
        </p:grpSpPr>
        <p:sp>
          <p:nvSpPr>
            <p:cNvPr id="22559" name="Text Box 24"/>
            <p:cNvSpPr txBox="1">
              <a:spLocks noChangeArrowheads="1"/>
            </p:cNvSpPr>
            <p:nvPr/>
          </p:nvSpPr>
          <p:spPr bwMode="auto">
            <a:xfrm>
              <a:off x="1336" y="1488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rgbClr val="FF0000"/>
                  </a:solidFill>
                  <a:latin typeface="Courier New" panose="02070309020205020404" pitchFamily="49" charset="0"/>
                </a:rPr>
                <a:t>0</a:t>
              </a:r>
            </a:p>
          </p:txBody>
        </p:sp>
        <p:sp>
          <p:nvSpPr>
            <p:cNvPr id="22560" name="Text Box 25"/>
            <p:cNvSpPr txBox="1">
              <a:spLocks noChangeArrowheads="1"/>
            </p:cNvSpPr>
            <p:nvPr/>
          </p:nvSpPr>
          <p:spPr bwMode="auto">
            <a:xfrm>
              <a:off x="1336" y="2064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rgbClr val="FF0000"/>
                  </a:solidFill>
                  <a:latin typeface="Courier New" panose="02070309020205020404" pitchFamily="49" charset="0"/>
                </a:rPr>
                <a:t>0</a:t>
              </a:r>
            </a:p>
          </p:txBody>
        </p:sp>
        <p:sp>
          <p:nvSpPr>
            <p:cNvPr id="22561" name="Text Box 26"/>
            <p:cNvSpPr txBox="1">
              <a:spLocks noChangeArrowheads="1"/>
            </p:cNvSpPr>
            <p:nvPr/>
          </p:nvSpPr>
          <p:spPr bwMode="auto">
            <a:xfrm>
              <a:off x="1344" y="2646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rgbClr val="FF0000"/>
                  </a:solidFill>
                  <a:latin typeface="Courier New" panose="02070309020205020404" pitchFamily="49" charset="0"/>
                </a:rPr>
                <a:t>1</a:t>
              </a:r>
            </a:p>
          </p:txBody>
        </p:sp>
      </p:grpSp>
      <p:grpSp>
        <p:nvGrpSpPr>
          <p:cNvPr id="5" name="Group 27"/>
          <p:cNvGrpSpPr>
            <a:grpSpLocks/>
          </p:cNvGrpSpPr>
          <p:nvPr/>
        </p:nvGrpSpPr>
        <p:grpSpPr bwMode="auto">
          <a:xfrm>
            <a:off x="3244850" y="2362200"/>
            <a:ext cx="368300" cy="2235200"/>
            <a:chOff x="2044" y="1488"/>
            <a:chExt cx="232" cy="1408"/>
          </a:xfrm>
        </p:grpSpPr>
        <p:sp>
          <p:nvSpPr>
            <p:cNvPr id="22556" name="Text Box 28"/>
            <p:cNvSpPr txBox="1">
              <a:spLocks noChangeArrowheads="1"/>
            </p:cNvSpPr>
            <p:nvPr/>
          </p:nvSpPr>
          <p:spPr bwMode="auto">
            <a:xfrm>
              <a:off x="2064" y="2064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rgbClr val="FF0000"/>
                  </a:solidFill>
                  <a:latin typeface="Courier New" panose="02070309020205020404" pitchFamily="49" charset="0"/>
                </a:rPr>
                <a:t>0</a:t>
              </a:r>
            </a:p>
          </p:txBody>
        </p:sp>
        <p:sp>
          <p:nvSpPr>
            <p:cNvPr id="22557" name="Text Box 29"/>
            <p:cNvSpPr txBox="1">
              <a:spLocks noChangeArrowheads="1"/>
            </p:cNvSpPr>
            <p:nvPr/>
          </p:nvSpPr>
          <p:spPr bwMode="auto">
            <a:xfrm>
              <a:off x="2064" y="2646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rgbClr val="FF0000"/>
                  </a:solidFill>
                  <a:latin typeface="Courier New" panose="02070309020205020404" pitchFamily="49" charset="0"/>
                </a:rPr>
                <a:t>1</a:t>
              </a:r>
            </a:p>
          </p:txBody>
        </p:sp>
        <p:sp>
          <p:nvSpPr>
            <p:cNvPr id="22558" name="Text Box 30"/>
            <p:cNvSpPr txBox="1">
              <a:spLocks noChangeArrowheads="1"/>
            </p:cNvSpPr>
            <p:nvPr/>
          </p:nvSpPr>
          <p:spPr bwMode="auto">
            <a:xfrm>
              <a:off x="2044" y="1488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rgbClr val="FF0000"/>
                  </a:solidFill>
                  <a:latin typeface="Courier New" panose="02070309020205020404" pitchFamily="49" charset="0"/>
                </a:rPr>
                <a:t>0</a:t>
              </a:r>
            </a:p>
          </p:txBody>
        </p:sp>
      </p:grpSp>
      <p:sp>
        <p:nvSpPr>
          <p:cNvPr id="22544" name="Text Box 31"/>
          <p:cNvSpPr txBox="1">
            <a:spLocks noChangeArrowheads="1"/>
          </p:cNvSpPr>
          <p:nvPr/>
        </p:nvSpPr>
        <p:spPr bwMode="auto">
          <a:xfrm>
            <a:off x="6462713" y="1905000"/>
            <a:ext cx="9286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400">
                <a:solidFill>
                  <a:srgbClr val="000000"/>
                </a:solidFill>
              </a:rPr>
              <a:t>inputs</a:t>
            </a:r>
          </a:p>
        </p:txBody>
      </p:sp>
      <p:sp>
        <p:nvSpPr>
          <p:cNvPr id="22545" name="Text Box 32"/>
          <p:cNvSpPr txBox="1">
            <a:spLocks noChangeArrowheads="1"/>
          </p:cNvSpPr>
          <p:nvPr/>
        </p:nvSpPr>
        <p:spPr bwMode="auto">
          <a:xfrm>
            <a:off x="7529513" y="1905000"/>
            <a:ext cx="10810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400">
                <a:solidFill>
                  <a:srgbClr val="000000"/>
                </a:solidFill>
              </a:rPr>
              <a:t>outputs</a:t>
            </a:r>
          </a:p>
        </p:txBody>
      </p:sp>
      <p:sp>
        <p:nvSpPr>
          <p:cNvPr id="22546" name="Line 33"/>
          <p:cNvSpPr>
            <a:spLocks noChangeShapeType="1"/>
          </p:cNvSpPr>
          <p:nvPr/>
        </p:nvSpPr>
        <p:spPr bwMode="auto">
          <a:xfrm>
            <a:off x="7467600" y="2057400"/>
            <a:ext cx="0" cy="2819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2547" name="Text Box 34"/>
          <p:cNvSpPr txBox="1">
            <a:spLocks noChangeArrowheads="1"/>
          </p:cNvSpPr>
          <p:nvPr/>
        </p:nvSpPr>
        <p:spPr bwMode="auto">
          <a:xfrm>
            <a:off x="6599238" y="2438400"/>
            <a:ext cx="641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rgbClr val="FF0000"/>
                </a:solidFill>
                <a:latin typeface="Courier New" panose="02070309020205020404" pitchFamily="49" charset="0"/>
              </a:rPr>
              <a:t>000</a:t>
            </a:r>
          </a:p>
        </p:txBody>
      </p:sp>
      <p:sp>
        <p:nvSpPr>
          <p:cNvPr id="22548" name="Text Box 35"/>
          <p:cNvSpPr txBox="1">
            <a:spLocks noChangeArrowheads="1"/>
          </p:cNvSpPr>
          <p:nvPr/>
        </p:nvSpPr>
        <p:spPr bwMode="auto">
          <a:xfrm>
            <a:off x="7740650" y="2438400"/>
            <a:ext cx="641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rgbClr val="FF0000"/>
                </a:solidFill>
                <a:latin typeface="Courier New" panose="02070309020205020404" pitchFamily="49" charset="0"/>
              </a:rPr>
              <a:t>000</a:t>
            </a:r>
          </a:p>
        </p:txBody>
      </p:sp>
      <p:sp>
        <p:nvSpPr>
          <p:cNvPr id="22549" name="Line 36"/>
          <p:cNvSpPr>
            <a:spLocks noChangeShapeType="1"/>
          </p:cNvSpPr>
          <p:nvPr/>
        </p:nvSpPr>
        <p:spPr bwMode="auto">
          <a:xfrm>
            <a:off x="6477000" y="23622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2550" name="Text Box 37"/>
          <p:cNvSpPr txBox="1">
            <a:spLocks noChangeArrowheads="1"/>
          </p:cNvSpPr>
          <p:nvPr/>
        </p:nvSpPr>
        <p:spPr bwMode="auto">
          <a:xfrm>
            <a:off x="1203325" y="5375275"/>
            <a:ext cx="39306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400">
                <a:solidFill>
                  <a:srgbClr val="006600"/>
                </a:solidFill>
              </a:rPr>
              <a:t>Try all possible </a:t>
            </a:r>
            <a:r>
              <a:rPr lang="en-US" sz="2400" b="1">
                <a:solidFill>
                  <a:srgbClr val="006600"/>
                </a:solidFill>
              </a:rPr>
              <a:t>0/1</a:t>
            </a:r>
            <a:r>
              <a:rPr lang="en-US" sz="2400">
                <a:solidFill>
                  <a:srgbClr val="006600"/>
                </a:solidFill>
              </a:rPr>
              <a:t> sequences.</a:t>
            </a:r>
          </a:p>
        </p:txBody>
      </p:sp>
      <p:sp>
        <p:nvSpPr>
          <p:cNvPr id="22551" name="Text Box 38"/>
          <p:cNvSpPr txBox="1">
            <a:spLocks noChangeArrowheads="1"/>
          </p:cNvSpPr>
          <p:nvPr/>
        </p:nvSpPr>
        <p:spPr bwMode="auto">
          <a:xfrm>
            <a:off x="6599238" y="2727325"/>
            <a:ext cx="641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rgbClr val="FF0000"/>
                </a:solidFill>
                <a:latin typeface="Courier New" panose="02070309020205020404" pitchFamily="49" charset="0"/>
              </a:rPr>
              <a:t>001</a:t>
            </a:r>
          </a:p>
        </p:txBody>
      </p:sp>
      <p:sp>
        <p:nvSpPr>
          <p:cNvPr id="25639" name="Text Box 39"/>
          <p:cNvSpPr txBox="1">
            <a:spLocks noChangeArrowheads="1"/>
          </p:cNvSpPr>
          <p:nvPr/>
        </p:nvSpPr>
        <p:spPr bwMode="auto">
          <a:xfrm>
            <a:off x="7740650" y="2727325"/>
            <a:ext cx="641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rgbClr val="FF0000"/>
                </a:solidFill>
                <a:latin typeface="Courier New" panose="02070309020205020404" pitchFamily="49" charset="0"/>
              </a:rPr>
              <a:t>001</a:t>
            </a:r>
          </a:p>
        </p:txBody>
      </p:sp>
      <p:sp>
        <p:nvSpPr>
          <p:cNvPr id="22553" name="Line 40"/>
          <p:cNvSpPr>
            <a:spLocks noChangeShapeType="1"/>
          </p:cNvSpPr>
          <p:nvPr/>
        </p:nvSpPr>
        <p:spPr bwMode="auto">
          <a:xfrm flipV="1">
            <a:off x="1371600" y="4573588"/>
            <a:ext cx="396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2554" name="Line 41"/>
          <p:cNvSpPr>
            <a:spLocks noChangeShapeType="1"/>
          </p:cNvSpPr>
          <p:nvPr/>
        </p:nvSpPr>
        <p:spPr bwMode="auto">
          <a:xfrm flipV="1">
            <a:off x="1371600" y="3657600"/>
            <a:ext cx="396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2555" name="Line 42"/>
          <p:cNvSpPr>
            <a:spLocks noChangeShapeType="1"/>
          </p:cNvSpPr>
          <p:nvPr/>
        </p:nvSpPr>
        <p:spPr bwMode="auto">
          <a:xfrm flipV="1">
            <a:off x="1371600" y="2743200"/>
            <a:ext cx="396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3995363"/>
      </p:ext>
    </p:extLst>
  </p:cSld>
  <p:clrMapOvr>
    <a:masterClrMapping/>
  </p:clrMapOvr>
  <p:transition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25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39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anose="020B0600070205080204" pitchFamily="34" charset="-128"/>
              </a:rPr>
              <a:t>Sorting Arbitrary Numbers</a:t>
            </a:r>
          </a:p>
        </p:txBody>
      </p:sp>
      <p:sp>
        <p:nvSpPr>
          <p:cNvPr id="23555" name="Line 3"/>
          <p:cNvSpPr>
            <a:spLocks noChangeShapeType="1"/>
          </p:cNvSpPr>
          <p:nvPr/>
        </p:nvSpPr>
        <p:spPr bwMode="auto">
          <a:xfrm>
            <a:off x="1944688" y="2717800"/>
            <a:ext cx="1587" cy="9683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3556" name="Oval 4"/>
          <p:cNvSpPr>
            <a:spLocks noChangeArrowheads="1"/>
          </p:cNvSpPr>
          <p:nvPr/>
        </p:nvSpPr>
        <p:spPr bwMode="auto">
          <a:xfrm>
            <a:off x="1860550" y="3576638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23557" name="Oval 5"/>
          <p:cNvSpPr>
            <a:spLocks noChangeArrowheads="1"/>
          </p:cNvSpPr>
          <p:nvPr/>
        </p:nvSpPr>
        <p:spPr bwMode="auto">
          <a:xfrm>
            <a:off x="1868488" y="2641600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23558" name="Oval 8"/>
          <p:cNvSpPr>
            <a:spLocks noChangeArrowheads="1"/>
          </p:cNvSpPr>
          <p:nvPr/>
        </p:nvSpPr>
        <p:spPr bwMode="auto">
          <a:xfrm>
            <a:off x="4283075" y="4497388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23559" name="Oval 9"/>
          <p:cNvSpPr>
            <a:spLocks noChangeArrowheads="1"/>
          </p:cNvSpPr>
          <p:nvPr/>
        </p:nvSpPr>
        <p:spPr bwMode="auto">
          <a:xfrm>
            <a:off x="4283075" y="2646363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23560" name="Oval 10"/>
          <p:cNvSpPr>
            <a:spLocks noChangeArrowheads="1"/>
          </p:cNvSpPr>
          <p:nvPr/>
        </p:nvSpPr>
        <p:spPr bwMode="auto">
          <a:xfrm>
            <a:off x="3009900" y="4495800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23561" name="Oval 11"/>
          <p:cNvSpPr>
            <a:spLocks noChangeArrowheads="1"/>
          </p:cNvSpPr>
          <p:nvPr/>
        </p:nvSpPr>
        <p:spPr bwMode="auto">
          <a:xfrm>
            <a:off x="3009900" y="3576638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23562" name="Line 12"/>
          <p:cNvSpPr>
            <a:spLocks noChangeShapeType="1"/>
          </p:cNvSpPr>
          <p:nvPr/>
        </p:nvSpPr>
        <p:spPr bwMode="auto">
          <a:xfrm>
            <a:off x="3097213" y="3635375"/>
            <a:ext cx="1587" cy="9683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1066800" y="2371725"/>
            <a:ext cx="336550" cy="2235200"/>
            <a:chOff x="672" y="1494"/>
            <a:chExt cx="212" cy="1408"/>
          </a:xfrm>
        </p:grpSpPr>
        <p:sp>
          <p:nvSpPr>
            <p:cNvPr id="23591" name="Text Box 14"/>
            <p:cNvSpPr txBox="1">
              <a:spLocks noChangeArrowheads="1"/>
            </p:cNvSpPr>
            <p:nvPr/>
          </p:nvSpPr>
          <p:spPr bwMode="auto">
            <a:xfrm>
              <a:off x="672" y="1494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rgbClr val="FF0000"/>
                  </a:solidFill>
                  <a:latin typeface="Courier New" panose="02070309020205020404" pitchFamily="49" charset="0"/>
                </a:rPr>
                <a:t>0</a:t>
              </a:r>
            </a:p>
          </p:txBody>
        </p:sp>
        <p:sp>
          <p:nvSpPr>
            <p:cNvPr id="23592" name="Text Box 15"/>
            <p:cNvSpPr txBox="1">
              <a:spLocks noChangeArrowheads="1"/>
            </p:cNvSpPr>
            <p:nvPr/>
          </p:nvSpPr>
          <p:spPr bwMode="auto">
            <a:xfrm>
              <a:off x="672" y="2652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rgbClr val="FF0000"/>
                  </a:solidFill>
                  <a:latin typeface="Courier New" panose="02070309020205020404" pitchFamily="49" charset="0"/>
                </a:rPr>
                <a:t>0</a:t>
              </a:r>
            </a:p>
          </p:txBody>
        </p:sp>
        <p:sp>
          <p:nvSpPr>
            <p:cNvPr id="23593" name="Text Box 16"/>
            <p:cNvSpPr txBox="1">
              <a:spLocks noChangeArrowheads="1"/>
            </p:cNvSpPr>
            <p:nvPr/>
          </p:nvSpPr>
          <p:spPr bwMode="auto">
            <a:xfrm>
              <a:off x="672" y="2070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rgbClr val="FF0000"/>
                  </a:solidFill>
                  <a:latin typeface="Courier New" panose="02070309020205020404" pitchFamily="49" charset="0"/>
                </a:rPr>
                <a:t>1</a:t>
              </a:r>
            </a:p>
          </p:txBody>
        </p:sp>
      </p:grpSp>
      <p:sp>
        <p:nvSpPr>
          <p:cNvPr id="23564" name="Line 18"/>
          <p:cNvSpPr>
            <a:spLocks noChangeShapeType="1"/>
          </p:cNvSpPr>
          <p:nvPr/>
        </p:nvSpPr>
        <p:spPr bwMode="auto">
          <a:xfrm>
            <a:off x="4365625" y="2743200"/>
            <a:ext cx="0" cy="1905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4495800" y="2362200"/>
            <a:ext cx="336550" cy="2235200"/>
            <a:chOff x="2832" y="1488"/>
            <a:chExt cx="212" cy="1408"/>
          </a:xfrm>
        </p:grpSpPr>
        <p:sp>
          <p:nvSpPr>
            <p:cNvPr id="23588" name="Text Box 20"/>
            <p:cNvSpPr txBox="1">
              <a:spLocks noChangeArrowheads="1"/>
            </p:cNvSpPr>
            <p:nvPr/>
          </p:nvSpPr>
          <p:spPr bwMode="auto">
            <a:xfrm>
              <a:off x="2832" y="1488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rgbClr val="FF0000"/>
                  </a:solidFill>
                  <a:latin typeface="Courier New" panose="02070309020205020404" pitchFamily="49" charset="0"/>
                </a:rPr>
                <a:t>0</a:t>
              </a:r>
            </a:p>
          </p:txBody>
        </p:sp>
        <p:sp>
          <p:nvSpPr>
            <p:cNvPr id="23589" name="Text Box 21"/>
            <p:cNvSpPr txBox="1">
              <a:spLocks noChangeArrowheads="1"/>
            </p:cNvSpPr>
            <p:nvPr/>
          </p:nvSpPr>
          <p:spPr bwMode="auto">
            <a:xfrm>
              <a:off x="2832" y="2064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rgbClr val="FF0000"/>
                  </a:solidFill>
                  <a:latin typeface="Courier New" panose="02070309020205020404" pitchFamily="49" charset="0"/>
                </a:rPr>
                <a:t>0</a:t>
              </a:r>
            </a:p>
          </p:txBody>
        </p:sp>
        <p:sp>
          <p:nvSpPr>
            <p:cNvPr id="23590" name="Text Box 22"/>
            <p:cNvSpPr txBox="1">
              <a:spLocks noChangeArrowheads="1"/>
            </p:cNvSpPr>
            <p:nvPr/>
          </p:nvSpPr>
          <p:spPr bwMode="auto">
            <a:xfrm>
              <a:off x="2832" y="2646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rgbClr val="FF0000"/>
                  </a:solidFill>
                  <a:latin typeface="Courier New" panose="02070309020205020404" pitchFamily="49" charset="0"/>
                </a:rPr>
                <a:t>1</a:t>
              </a:r>
            </a:p>
          </p:txBody>
        </p:sp>
      </p:grpSp>
      <p:grpSp>
        <p:nvGrpSpPr>
          <p:cNvPr id="4" name="Group 23"/>
          <p:cNvGrpSpPr>
            <a:grpSpLocks/>
          </p:cNvGrpSpPr>
          <p:nvPr/>
        </p:nvGrpSpPr>
        <p:grpSpPr bwMode="auto">
          <a:xfrm>
            <a:off x="2120900" y="2362200"/>
            <a:ext cx="349250" cy="2235200"/>
            <a:chOff x="1336" y="1488"/>
            <a:chExt cx="220" cy="1408"/>
          </a:xfrm>
        </p:grpSpPr>
        <p:sp>
          <p:nvSpPr>
            <p:cNvPr id="23585" name="Text Box 24"/>
            <p:cNvSpPr txBox="1">
              <a:spLocks noChangeArrowheads="1"/>
            </p:cNvSpPr>
            <p:nvPr/>
          </p:nvSpPr>
          <p:spPr bwMode="auto">
            <a:xfrm>
              <a:off x="1336" y="1488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rgbClr val="FF0000"/>
                  </a:solidFill>
                  <a:latin typeface="Courier New" panose="02070309020205020404" pitchFamily="49" charset="0"/>
                </a:rPr>
                <a:t>0</a:t>
              </a:r>
            </a:p>
          </p:txBody>
        </p:sp>
        <p:sp>
          <p:nvSpPr>
            <p:cNvPr id="23586" name="Text Box 25"/>
            <p:cNvSpPr txBox="1">
              <a:spLocks noChangeArrowheads="1"/>
            </p:cNvSpPr>
            <p:nvPr/>
          </p:nvSpPr>
          <p:spPr bwMode="auto">
            <a:xfrm>
              <a:off x="1336" y="2064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rgbClr val="FF0000"/>
                  </a:solidFill>
                  <a:latin typeface="Courier New" panose="02070309020205020404" pitchFamily="49" charset="0"/>
                </a:rPr>
                <a:t>1</a:t>
              </a:r>
            </a:p>
          </p:txBody>
        </p:sp>
        <p:sp>
          <p:nvSpPr>
            <p:cNvPr id="23587" name="Text Box 26"/>
            <p:cNvSpPr txBox="1">
              <a:spLocks noChangeArrowheads="1"/>
            </p:cNvSpPr>
            <p:nvPr/>
          </p:nvSpPr>
          <p:spPr bwMode="auto">
            <a:xfrm>
              <a:off x="1344" y="2646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rgbClr val="FF0000"/>
                  </a:solidFill>
                  <a:latin typeface="Courier New" panose="02070309020205020404" pitchFamily="49" charset="0"/>
                </a:rPr>
                <a:t>0</a:t>
              </a:r>
            </a:p>
          </p:txBody>
        </p:sp>
      </p:grpSp>
      <p:grpSp>
        <p:nvGrpSpPr>
          <p:cNvPr id="5" name="Group 27"/>
          <p:cNvGrpSpPr>
            <a:grpSpLocks/>
          </p:cNvGrpSpPr>
          <p:nvPr/>
        </p:nvGrpSpPr>
        <p:grpSpPr bwMode="auto">
          <a:xfrm>
            <a:off x="3244850" y="2362200"/>
            <a:ext cx="368300" cy="2235200"/>
            <a:chOff x="2044" y="1488"/>
            <a:chExt cx="232" cy="1408"/>
          </a:xfrm>
        </p:grpSpPr>
        <p:sp>
          <p:nvSpPr>
            <p:cNvPr id="23582" name="Text Box 28"/>
            <p:cNvSpPr txBox="1">
              <a:spLocks noChangeArrowheads="1"/>
            </p:cNvSpPr>
            <p:nvPr/>
          </p:nvSpPr>
          <p:spPr bwMode="auto">
            <a:xfrm>
              <a:off x="2064" y="2064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rgbClr val="FF0000"/>
                  </a:solidFill>
                  <a:latin typeface="Courier New" panose="02070309020205020404" pitchFamily="49" charset="0"/>
                </a:rPr>
                <a:t>0</a:t>
              </a:r>
            </a:p>
          </p:txBody>
        </p:sp>
        <p:sp>
          <p:nvSpPr>
            <p:cNvPr id="23583" name="Text Box 29"/>
            <p:cNvSpPr txBox="1">
              <a:spLocks noChangeArrowheads="1"/>
            </p:cNvSpPr>
            <p:nvPr/>
          </p:nvSpPr>
          <p:spPr bwMode="auto">
            <a:xfrm>
              <a:off x="2064" y="2646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rgbClr val="FF0000"/>
                  </a:solidFill>
                  <a:latin typeface="Courier New" panose="02070309020205020404" pitchFamily="49" charset="0"/>
                </a:rPr>
                <a:t>1</a:t>
              </a:r>
            </a:p>
          </p:txBody>
        </p:sp>
        <p:sp>
          <p:nvSpPr>
            <p:cNvPr id="23584" name="Text Box 30"/>
            <p:cNvSpPr txBox="1">
              <a:spLocks noChangeArrowheads="1"/>
            </p:cNvSpPr>
            <p:nvPr/>
          </p:nvSpPr>
          <p:spPr bwMode="auto">
            <a:xfrm>
              <a:off x="2044" y="1488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rgbClr val="FF0000"/>
                  </a:solidFill>
                  <a:latin typeface="Courier New" panose="02070309020205020404" pitchFamily="49" charset="0"/>
                </a:rPr>
                <a:t>0</a:t>
              </a:r>
            </a:p>
          </p:txBody>
        </p:sp>
      </p:grpSp>
      <p:sp>
        <p:nvSpPr>
          <p:cNvPr id="23568" name="Text Box 31"/>
          <p:cNvSpPr txBox="1">
            <a:spLocks noChangeArrowheads="1"/>
          </p:cNvSpPr>
          <p:nvPr/>
        </p:nvSpPr>
        <p:spPr bwMode="auto">
          <a:xfrm>
            <a:off x="6462713" y="1905000"/>
            <a:ext cx="9286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400">
                <a:solidFill>
                  <a:srgbClr val="000000"/>
                </a:solidFill>
              </a:rPr>
              <a:t>inputs</a:t>
            </a:r>
          </a:p>
        </p:txBody>
      </p:sp>
      <p:sp>
        <p:nvSpPr>
          <p:cNvPr id="23569" name="Text Box 32"/>
          <p:cNvSpPr txBox="1">
            <a:spLocks noChangeArrowheads="1"/>
          </p:cNvSpPr>
          <p:nvPr/>
        </p:nvSpPr>
        <p:spPr bwMode="auto">
          <a:xfrm>
            <a:off x="7529513" y="1905000"/>
            <a:ext cx="10810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400">
                <a:solidFill>
                  <a:srgbClr val="000000"/>
                </a:solidFill>
              </a:rPr>
              <a:t>outputs</a:t>
            </a:r>
          </a:p>
        </p:txBody>
      </p:sp>
      <p:sp>
        <p:nvSpPr>
          <p:cNvPr id="23570" name="Line 33"/>
          <p:cNvSpPr>
            <a:spLocks noChangeShapeType="1"/>
          </p:cNvSpPr>
          <p:nvPr/>
        </p:nvSpPr>
        <p:spPr bwMode="auto">
          <a:xfrm>
            <a:off x="7467600" y="2057400"/>
            <a:ext cx="0" cy="2819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3571" name="Text Box 34"/>
          <p:cNvSpPr txBox="1">
            <a:spLocks noChangeArrowheads="1"/>
          </p:cNvSpPr>
          <p:nvPr/>
        </p:nvSpPr>
        <p:spPr bwMode="auto">
          <a:xfrm>
            <a:off x="6599238" y="2438400"/>
            <a:ext cx="641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rgbClr val="FF0000"/>
                </a:solidFill>
                <a:latin typeface="Courier New" panose="02070309020205020404" pitchFamily="49" charset="0"/>
              </a:rPr>
              <a:t>000</a:t>
            </a:r>
          </a:p>
        </p:txBody>
      </p:sp>
      <p:sp>
        <p:nvSpPr>
          <p:cNvPr id="23572" name="Text Box 35"/>
          <p:cNvSpPr txBox="1">
            <a:spLocks noChangeArrowheads="1"/>
          </p:cNvSpPr>
          <p:nvPr/>
        </p:nvSpPr>
        <p:spPr bwMode="auto">
          <a:xfrm>
            <a:off x="7740650" y="2438400"/>
            <a:ext cx="641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rgbClr val="FF0000"/>
                </a:solidFill>
                <a:latin typeface="Courier New" panose="02070309020205020404" pitchFamily="49" charset="0"/>
              </a:rPr>
              <a:t>000</a:t>
            </a:r>
          </a:p>
        </p:txBody>
      </p:sp>
      <p:sp>
        <p:nvSpPr>
          <p:cNvPr id="23573" name="Line 36"/>
          <p:cNvSpPr>
            <a:spLocks noChangeShapeType="1"/>
          </p:cNvSpPr>
          <p:nvPr/>
        </p:nvSpPr>
        <p:spPr bwMode="auto">
          <a:xfrm>
            <a:off x="6477000" y="23622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3574" name="Text Box 37"/>
          <p:cNvSpPr txBox="1">
            <a:spLocks noChangeArrowheads="1"/>
          </p:cNvSpPr>
          <p:nvPr/>
        </p:nvSpPr>
        <p:spPr bwMode="auto">
          <a:xfrm>
            <a:off x="1203325" y="5375275"/>
            <a:ext cx="39306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400">
                <a:solidFill>
                  <a:srgbClr val="006600"/>
                </a:solidFill>
              </a:rPr>
              <a:t>Try all possible </a:t>
            </a:r>
            <a:r>
              <a:rPr lang="en-US" sz="2400" b="1">
                <a:solidFill>
                  <a:srgbClr val="006600"/>
                </a:solidFill>
              </a:rPr>
              <a:t>0/1</a:t>
            </a:r>
            <a:r>
              <a:rPr lang="en-US" sz="2400">
                <a:solidFill>
                  <a:srgbClr val="006600"/>
                </a:solidFill>
              </a:rPr>
              <a:t> sequences.</a:t>
            </a:r>
          </a:p>
        </p:txBody>
      </p:sp>
      <p:sp>
        <p:nvSpPr>
          <p:cNvPr id="23575" name="Text Box 38"/>
          <p:cNvSpPr txBox="1">
            <a:spLocks noChangeArrowheads="1"/>
          </p:cNvSpPr>
          <p:nvPr/>
        </p:nvSpPr>
        <p:spPr bwMode="auto">
          <a:xfrm>
            <a:off x="6599238" y="2727325"/>
            <a:ext cx="641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rgbClr val="FF0000"/>
                </a:solidFill>
                <a:latin typeface="Courier New" panose="02070309020205020404" pitchFamily="49" charset="0"/>
              </a:rPr>
              <a:t>001</a:t>
            </a:r>
          </a:p>
        </p:txBody>
      </p:sp>
      <p:sp>
        <p:nvSpPr>
          <p:cNvPr id="23576" name="Text Box 39"/>
          <p:cNvSpPr txBox="1">
            <a:spLocks noChangeArrowheads="1"/>
          </p:cNvSpPr>
          <p:nvPr/>
        </p:nvSpPr>
        <p:spPr bwMode="auto">
          <a:xfrm>
            <a:off x="7740650" y="2727325"/>
            <a:ext cx="641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rgbClr val="FF0000"/>
                </a:solidFill>
                <a:latin typeface="Courier New" panose="02070309020205020404" pitchFamily="49" charset="0"/>
              </a:rPr>
              <a:t>001</a:t>
            </a:r>
          </a:p>
        </p:txBody>
      </p:sp>
      <p:sp>
        <p:nvSpPr>
          <p:cNvPr id="23577" name="Text Box 40"/>
          <p:cNvSpPr txBox="1">
            <a:spLocks noChangeArrowheads="1"/>
          </p:cNvSpPr>
          <p:nvPr/>
        </p:nvSpPr>
        <p:spPr bwMode="auto">
          <a:xfrm>
            <a:off x="6599238" y="3048000"/>
            <a:ext cx="641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rgbClr val="FF0000"/>
                </a:solidFill>
                <a:latin typeface="Courier New" panose="02070309020205020404" pitchFamily="49" charset="0"/>
              </a:rPr>
              <a:t>010</a:t>
            </a:r>
          </a:p>
        </p:txBody>
      </p:sp>
      <p:sp>
        <p:nvSpPr>
          <p:cNvPr id="26665" name="Text Box 41"/>
          <p:cNvSpPr txBox="1">
            <a:spLocks noChangeArrowheads="1"/>
          </p:cNvSpPr>
          <p:nvPr/>
        </p:nvSpPr>
        <p:spPr bwMode="auto">
          <a:xfrm>
            <a:off x="7740650" y="3048000"/>
            <a:ext cx="641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rgbClr val="FF0000"/>
                </a:solidFill>
                <a:latin typeface="Courier New" panose="02070309020205020404" pitchFamily="49" charset="0"/>
              </a:rPr>
              <a:t>001</a:t>
            </a:r>
          </a:p>
        </p:txBody>
      </p:sp>
      <p:sp>
        <p:nvSpPr>
          <p:cNvPr id="23579" name="Line 42"/>
          <p:cNvSpPr>
            <a:spLocks noChangeShapeType="1"/>
          </p:cNvSpPr>
          <p:nvPr/>
        </p:nvSpPr>
        <p:spPr bwMode="auto">
          <a:xfrm flipV="1">
            <a:off x="1371600" y="4573588"/>
            <a:ext cx="396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3580" name="Line 43"/>
          <p:cNvSpPr>
            <a:spLocks noChangeShapeType="1"/>
          </p:cNvSpPr>
          <p:nvPr/>
        </p:nvSpPr>
        <p:spPr bwMode="auto">
          <a:xfrm flipV="1">
            <a:off x="1371600" y="3657600"/>
            <a:ext cx="396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3581" name="Line 44"/>
          <p:cNvSpPr>
            <a:spLocks noChangeShapeType="1"/>
          </p:cNvSpPr>
          <p:nvPr/>
        </p:nvSpPr>
        <p:spPr bwMode="auto">
          <a:xfrm flipV="1">
            <a:off x="1371600" y="2743200"/>
            <a:ext cx="396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9161445"/>
      </p:ext>
    </p:extLst>
  </p:cSld>
  <p:clrMapOvr>
    <a:masterClrMapping/>
  </p:clrMapOvr>
  <p:transition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26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65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anose="020B0600070205080204" pitchFamily="34" charset="-128"/>
              </a:rPr>
              <a:t>Sorting Arbitrary Numbers</a:t>
            </a:r>
          </a:p>
        </p:txBody>
      </p:sp>
      <p:sp>
        <p:nvSpPr>
          <p:cNvPr id="24579" name="Line 3"/>
          <p:cNvSpPr>
            <a:spLocks noChangeShapeType="1"/>
          </p:cNvSpPr>
          <p:nvPr/>
        </p:nvSpPr>
        <p:spPr bwMode="auto">
          <a:xfrm>
            <a:off x="1944688" y="2717800"/>
            <a:ext cx="1587" cy="9683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4580" name="Oval 4"/>
          <p:cNvSpPr>
            <a:spLocks noChangeArrowheads="1"/>
          </p:cNvSpPr>
          <p:nvPr/>
        </p:nvSpPr>
        <p:spPr bwMode="auto">
          <a:xfrm>
            <a:off x="1860550" y="3576638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24581" name="Oval 5"/>
          <p:cNvSpPr>
            <a:spLocks noChangeArrowheads="1"/>
          </p:cNvSpPr>
          <p:nvPr/>
        </p:nvSpPr>
        <p:spPr bwMode="auto">
          <a:xfrm>
            <a:off x="1868488" y="2641600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24582" name="Oval 8"/>
          <p:cNvSpPr>
            <a:spLocks noChangeArrowheads="1"/>
          </p:cNvSpPr>
          <p:nvPr/>
        </p:nvSpPr>
        <p:spPr bwMode="auto">
          <a:xfrm>
            <a:off x="4283075" y="4497388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24583" name="Oval 9"/>
          <p:cNvSpPr>
            <a:spLocks noChangeArrowheads="1"/>
          </p:cNvSpPr>
          <p:nvPr/>
        </p:nvSpPr>
        <p:spPr bwMode="auto">
          <a:xfrm>
            <a:off x="4283075" y="2646363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24584" name="Oval 10"/>
          <p:cNvSpPr>
            <a:spLocks noChangeArrowheads="1"/>
          </p:cNvSpPr>
          <p:nvPr/>
        </p:nvSpPr>
        <p:spPr bwMode="auto">
          <a:xfrm>
            <a:off x="3009900" y="4495800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24585" name="Oval 11"/>
          <p:cNvSpPr>
            <a:spLocks noChangeArrowheads="1"/>
          </p:cNvSpPr>
          <p:nvPr/>
        </p:nvSpPr>
        <p:spPr bwMode="auto">
          <a:xfrm>
            <a:off x="3009900" y="3576638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24586" name="Line 12"/>
          <p:cNvSpPr>
            <a:spLocks noChangeShapeType="1"/>
          </p:cNvSpPr>
          <p:nvPr/>
        </p:nvSpPr>
        <p:spPr bwMode="auto">
          <a:xfrm>
            <a:off x="3097213" y="3635375"/>
            <a:ext cx="1587" cy="9683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1066800" y="2371725"/>
            <a:ext cx="336550" cy="2235200"/>
            <a:chOff x="672" y="1494"/>
            <a:chExt cx="212" cy="1408"/>
          </a:xfrm>
        </p:grpSpPr>
        <p:sp>
          <p:nvSpPr>
            <p:cNvPr id="24617" name="Text Box 14"/>
            <p:cNvSpPr txBox="1">
              <a:spLocks noChangeArrowheads="1"/>
            </p:cNvSpPr>
            <p:nvPr/>
          </p:nvSpPr>
          <p:spPr bwMode="auto">
            <a:xfrm>
              <a:off x="672" y="1494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rgbClr val="FF0000"/>
                  </a:solidFill>
                  <a:latin typeface="Courier New" panose="02070309020205020404" pitchFamily="49" charset="0"/>
                </a:rPr>
                <a:t>0</a:t>
              </a:r>
            </a:p>
          </p:txBody>
        </p:sp>
        <p:sp>
          <p:nvSpPr>
            <p:cNvPr id="24618" name="Text Box 15"/>
            <p:cNvSpPr txBox="1">
              <a:spLocks noChangeArrowheads="1"/>
            </p:cNvSpPr>
            <p:nvPr/>
          </p:nvSpPr>
          <p:spPr bwMode="auto">
            <a:xfrm>
              <a:off x="672" y="2652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rgbClr val="FF0000"/>
                  </a:solidFill>
                  <a:latin typeface="Courier New" panose="02070309020205020404" pitchFamily="49" charset="0"/>
                </a:rPr>
                <a:t>1</a:t>
              </a:r>
            </a:p>
          </p:txBody>
        </p:sp>
        <p:sp>
          <p:nvSpPr>
            <p:cNvPr id="24619" name="Text Box 16"/>
            <p:cNvSpPr txBox="1">
              <a:spLocks noChangeArrowheads="1"/>
            </p:cNvSpPr>
            <p:nvPr/>
          </p:nvSpPr>
          <p:spPr bwMode="auto">
            <a:xfrm>
              <a:off x="672" y="2070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rgbClr val="FF0000"/>
                  </a:solidFill>
                  <a:latin typeface="Courier New" panose="02070309020205020404" pitchFamily="49" charset="0"/>
                </a:rPr>
                <a:t>1</a:t>
              </a:r>
            </a:p>
          </p:txBody>
        </p:sp>
      </p:grpSp>
      <p:sp>
        <p:nvSpPr>
          <p:cNvPr id="24588" name="Line 18"/>
          <p:cNvSpPr>
            <a:spLocks noChangeShapeType="1"/>
          </p:cNvSpPr>
          <p:nvPr/>
        </p:nvSpPr>
        <p:spPr bwMode="auto">
          <a:xfrm>
            <a:off x="4365625" y="2743200"/>
            <a:ext cx="0" cy="1905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4495800" y="2362200"/>
            <a:ext cx="336550" cy="2235200"/>
            <a:chOff x="2832" y="1488"/>
            <a:chExt cx="212" cy="1408"/>
          </a:xfrm>
        </p:grpSpPr>
        <p:sp>
          <p:nvSpPr>
            <p:cNvPr id="24614" name="Text Box 20"/>
            <p:cNvSpPr txBox="1">
              <a:spLocks noChangeArrowheads="1"/>
            </p:cNvSpPr>
            <p:nvPr/>
          </p:nvSpPr>
          <p:spPr bwMode="auto">
            <a:xfrm>
              <a:off x="2832" y="1488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rgbClr val="FF0000"/>
                  </a:solidFill>
                  <a:latin typeface="Courier New" panose="02070309020205020404" pitchFamily="49" charset="0"/>
                </a:rPr>
                <a:t>0</a:t>
              </a:r>
            </a:p>
          </p:txBody>
        </p:sp>
        <p:sp>
          <p:nvSpPr>
            <p:cNvPr id="24615" name="Text Box 21"/>
            <p:cNvSpPr txBox="1">
              <a:spLocks noChangeArrowheads="1"/>
            </p:cNvSpPr>
            <p:nvPr/>
          </p:nvSpPr>
          <p:spPr bwMode="auto">
            <a:xfrm>
              <a:off x="2832" y="2064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rgbClr val="FF0000"/>
                  </a:solidFill>
                  <a:latin typeface="Courier New" panose="02070309020205020404" pitchFamily="49" charset="0"/>
                </a:rPr>
                <a:t>1</a:t>
              </a:r>
            </a:p>
          </p:txBody>
        </p:sp>
        <p:sp>
          <p:nvSpPr>
            <p:cNvPr id="24616" name="Text Box 22"/>
            <p:cNvSpPr txBox="1">
              <a:spLocks noChangeArrowheads="1"/>
            </p:cNvSpPr>
            <p:nvPr/>
          </p:nvSpPr>
          <p:spPr bwMode="auto">
            <a:xfrm>
              <a:off x="2832" y="2646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rgbClr val="FF0000"/>
                  </a:solidFill>
                  <a:latin typeface="Courier New" panose="02070309020205020404" pitchFamily="49" charset="0"/>
                </a:rPr>
                <a:t>1</a:t>
              </a:r>
            </a:p>
          </p:txBody>
        </p:sp>
      </p:grpSp>
      <p:grpSp>
        <p:nvGrpSpPr>
          <p:cNvPr id="4" name="Group 23"/>
          <p:cNvGrpSpPr>
            <a:grpSpLocks/>
          </p:cNvGrpSpPr>
          <p:nvPr/>
        </p:nvGrpSpPr>
        <p:grpSpPr bwMode="auto">
          <a:xfrm>
            <a:off x="2120900" y="2362200"/>
            <a:ext cx="349250" cy="2235200"/>
            <a:chOff x="1336" y="1488"/>
            <a:chExt cx="220" cy="1408"/>
          </a:xfrm>
        </p:grpSpPr>
        <p:sp>
          <p:nvSpPr>
            <p:cNvPr id="24611" name="Text Box 24"/>
            <p:cNvSpPr txBox="1">
              <a:spLocks noChangeArrowheads="1"/>
            </p:cNvSpPr>
            <p:nvPr/>
          </p:nvSpPr>
          <p:spPr bwMode="auto">
            <a:xfrm>
              <a:off x="1336" y="1488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rgbClr val="FF0000"/>
                  </a:solidFill>
                  <a:latin typeface="Courier New" panose="02070309020205020404" pitchFamily="49" charset="0"/>
                </a:rPr>
                <a:t>0</a:t>
              </a:r>
            </a:p>
          </p:txBody>
        </p:sp>
        <p:sp>
          <p:nvSpPr>
            <p:cNvPr id="24612" name="Text Box 25"/>
            <p:cNvSpPr txBox="1">
              <a:spLocks noChangeArrowheads="1"/>
            </p:cNvSpPr>
            <p:nvPr/>
          </p:nvSpPr>
          <p:spPr bwMode="auto">
            <a:xfrm>
              <a:off x="1336" y="2064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rgbClr val="FF0000"/>
                  </a:solidFill>
                  <a:latin typeface="Courier New" panose="02070309020205020404" pitchFamily="49" charset="0"/>
                </a:rPr>
                <a:t>1</a:t>
              </a:r>
            </a:p>
          </p:txBody>
        </p:sp>
        <p:sp>
          <p:nvSpPr>
            <p:cNvPr id="24613" name="Text Box 26"/>
            <p:cNvSpPr txBox="1">
              <a:spLocks noChangeArrowheads="1"/>
            </p:cNvSpPr>
            <p:nvPr/>
          </p:nvSpPr>
          <p:spPr bwMode="auto">
            <a:xfrm>
              <a:off x="1344" y="2646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rgbClr val="FF0000"/>
                  </a:solidFill>
                  <a:latin typeface="Courier New" panose="02070309020205020404" pitchFamily="49" charset="0"/>
                </a:rPr>
                <a:t>1</a:t>
              </a:r>
            </a:p>
          </p:txBody>
        </p:sp>
      </p:grpSp>
      <p:grpSp>
        <p:nvGrpSpPr>
          <p:cNvPr id="5" name="Group 27"/>
          <p:cNvGrpSpPr>
            <a:grpSpLocks/>
          </p:cNvGrpSpPr>
          <p:nvPr/>
        </p:nvGrpSpPr>
        <p:grpSpPr bwMode="auto">
          <a:xfrm>
            <a:off x="3244850" y="2362200"/>
            <a:ext cx="368300" cy="2235200"/>
            <a:chOff x="2044" y="1488"/>
            <a:chExt cx="232" cy="1408"/>
          </a:xfrm>
        </p:grpSpPr>
        <p:sp>
          <p:nvSpPr>
            <p:cNvPr id="24608" name="Text Box 28"/>
            <p:cNvSpPr txBox="1">
              <a:spLocks noChangeArrowheads="1"/>
            </p:cNvSpPr>
            <p:nvPr/>
          </p:nvSpPr>
          <p:spPr bwMode="auto">
            <a:xfrm>
              <a:off x="2064" y="2064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rgbClr val="FF0000"/>
                  </a:solidFill>
                  <a:latin typeface="Courier New" panose="02070309020205020404" pitchFamily="49" charset="0"/>
                </a:rPr>
                <a:t>1</a:t>
              </a:r>
            </a:p>
          </p:txBody>
        </p:sp>
        <p:sp>
          <p:nvSpPr>
            <p:cNvPr id="24609" name="Text Box 29"/>
            <p:cNvSpPr txBox="1">
              <a:spLocks noChangeArrowheads="1"/>
            </p:cNvSpPr>
            <p:nvPr/>
          </p:nvSpPr>
          <p:spPr bwMode="auto">
            <a:xfrm>
              <a:off x="2064" y="2646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rgbClr val="FF0000"/>
                  </a:solidFill>
                  <a:latin typeface="Courier New" panose="02070309020205020404" pitchFamily="49" charset="0"/>
                </a:rPr>
                <a:t>1</a:t>
              </a:r>
            </a:p>
          </p:txBody>
        </p:sp>
        <p:sp>
          <p:nvSpPr>
            <p:cNvPr id="24610" name="Text Box 30"/>
            <p:cNvSpPr txBox="1">
              <a:spLocks noChangeArrowheads="1"/>
            </p:cNvSpPr>
            <p:nvPr/>
          </p:nvSpPr>
          <p:spPr bwMode="auto">
            <a:xfrm>
              <a:off x="2044" y="1488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rgbClr val="FF0000"/>
                  </a:solidFill>
                  <a:latin typeface="Courier New" panose="02070309020205020404" pitchFamily="49" charset="0"/>
                </a:rPr>
                <a:t>0</a:t>
              </a:r>
            </a:p>
          </p:txBody>
        </p:sp>
      </p:grpSp>
      <p:sp>
        <p:nvSpPr>
          <p:cNvPr id="24592" name="Text Box 31"/>
          <p:cNvSpPr txBox="1">
            <a:spLocks noChangeArrowheads="1"/>
          </p:cNvSpPr>
          <p:nvPr/>
        </p:nvSpPr>
        <p:spPr bwMode="auto">
          <a:xfrm>
            <a:off x="6462713" y="1905000"/>
            <a:ext cx="9286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400">
                <a:solidFill>
                  <a:srgbClr val="000000"/>
                </a:solidFill>
              </a:rPr>
              <a:t>inputs</a:t>
            </a:r>
          </a:p>
        </p:txBody>
      </p:sp>
      <p:sp>
        <p:nvSpPr>
          <p:cNvPr id="24593" name="Text Box 32"/>
          <p:cNvSpPr txBox="1">
            <a:spLocks noChangeArrowheads="1"/>
          </p:cNvSpPr>
          <p:nvPr/>
        </p:nvSpPr>
        <p:spPr bwMode="auto">
          <a:xfrm>
            <a:off x="7529513" y="1905000"/>
            <a:ext cx="10810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400">
                <a:solidFill>
                  <a:srgbClr val="000000"/>
                </a:solidFill>
              </a:rPr>
              <a:t>outputs</a:t>
            </a:r>
          </a:p>
        </p:txBody>
      </p:sp>
      <p:sp>
        <p:nvSpPr>
          <p:cNvPr id="24594" name="Line 33"/>
          <p:cNvSpPr>
            <a:spLocks noChangeShapeType="1"/>
          </p:cNvSpPr>
          <p:nvPr/>
        </p:nvSpPr>
        <p:spPr bwMode="auto">
          <a:xfrm>
            <a:off x="7467600" y="2057400"/>
            <a:ext cx="0" cy="2819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4595" name="Text Box 34"/>
          <p:cNvSpPr txBox="1">
            <a:spLocks noChangeArrowheads="1"/>
          </p:cNvSpPr>
          <p:nvPr/>
        </p:nvSpPr>
        <p:spPr bwMode="auto">
          <a:xfrm>
            <a:off x="6599238" y="2438400"/>
            <a:ext cx="641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rgbClr val="FF0000"/>
                </a:solidFill>
                <a:latin typeface="Courier New" panose="02070309020205020404" pitchFamily="49" charset="0"/>
              </a:rPr>
              <a:t>000</a:t>
            </a:r>
          </a:p>
        </p:txBody>
      </p:sp>
      <p:sp>
        <p:nvSpPr>
          <p:cNvPr id="24596" name="Text Box 35"/>
          <p:cNvSpPr txBox="1">
            <a:spLocks noChangeArrowheads="1"/>
          </p:cNvSpPr>
          <p:nvPr/>
        </p:nvSpPr>
        <p:spPr bwMode="auto">
          <a:xfrm>
            <a:off x="7740650" y="2438400"/>
            <a:ext cx="641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rgbClr val="FF0000"/>
                </a:solidFill>
                <a:latin typeface="Courier New" panose="02070309020205020404" pitchFamily="49" charset="0"/>
              </a:rPr>
              <a:t>000</a:t>
            </a:r>
          </a:p>
        </p:txBody>
      </p:sp>
      <p:sp>
        <p:nvSpPr>
          <p:cNvPr id="24597" name="Line 36"/>
          <p:cNvSpPr>
            <a:spLocks noChangeShapeType="1"/>
          </p:cNvSpPr>
          <p:nvPr/>
        </p:nvSpPr>
        <p:spPr bwMode="auto">
          <a:xfrm>
            <a:off x="6477000" y="23622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4598" name="Text Box 37"/>
          <p:cNvSpPr txBox="1">
            <a:spLocks noChangeArrowheads="1"/>
          </p:cNvSpPr>
          <p:nvPr/>
        </p:nvSpPr>
        <p:spPr bwMode="auto">
          <a:xfrm>
            <a:off x="1203325" y="5375275"/>
            <a:ext cx="39306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400">
                <a:solidFill>
                  <a:srgbClr val="006600"/>
                </a:solidFill>
              </a:rPr>
              <a:t>Try all possible </a:t>
            </a:r>
            <a:r>
              <a:rPr lang="en-US" sz="2400" b="1">
                <a:solidFill>
                  <a:srgbClr val="006600"/>
                </a:solidFill>
              </a:rPr>
              <a:t>0/1</a:t>
            </a:r>
            <a:r>
              <a:rPr lang="en-US" sz="2400">
                <a:solidFill>
                  <a:srgbClr val="006600"/>
                </a:solidFill>
              </a:rPr>
              <a:t> sequences.</a:t>
            </a:r>
          </a:p>
        </p:txBody>
      </p:sp>
      <p:sp>
        <p:nvSpPr>
          <p:cNvPr id="24599" name="Text Box 38"/>
          <p:cNvSpPr txBox="1">
            <a:spLocks noChangeArrowheads="1"/>
          </p:cNvSpPr>
          <p:nvPr/>
        </p:nvSpPr>
        <p:spPr bwMode="auto">
          <a:xfrm>
            <a:off x="6599238" y="2727325"/>
            <a:ext cx="641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rgbClr val="FF0000"/>
                </a:solidFill>
                <a:latin typeface="Courier New" panose="02070309020205020404" pitchFamily="49" charset="0"/>
              </a:rPr>
              <a:t>001</a:t>
            </a:r>
          </a:p>
        </p:txBody>
      </p:sp>
      <p:sp>
        <p:nvSpPr>
          <p:cNvPr id="24600" name="Text Box 39"/>
          <p:cNvSpPr txBox="1">
            <a:spLocks noChangeArrowheads="1"/>
          </p:cNvSpPr>
          <p:nvPr/>
        </p:nvSpPr>
        <p:spPr bwMode="auto">
          <a:xfrm>
            <a:off x="7740650" y="2727325"/>
            <a:ext cx="641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rgbClr val="FF0000"/>
                </a:solidFill>
                <a:latin typeface="Courier New" panose="02070309020205020404" pitchFamily="49" charset="0"/>
              </a:rPr>
              <a:t>001</a:t>
            </a:r>
          </a:p>
        </p:txBody>
      </p:sp>
      <p:sp>
        <p:nvSpPr>
          <p:cNvPr id="24601" name="Text Box 40"/>
          <p:cNvSpPr txBox="1">
            <a:spLocks noChangeArrowheads="1"/>
          </p:cNvSpPr>
          <p:nvPr/>
        </p:nvSpPr>
        <p:spPr bwMode="auto">
          <a:xfrm>
            <a:off x="6599238" y="3048000"/>
            <a:ext cx="641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rgbClr val="FF0000"/>
                </a:solidFill>
                <a:latin typeface="Courier New" panose="02070309020205020404" pitchFamily="49" charset="0"/>
              </a:rPr>
              <a:t>010</a:t>
            </a:r>
          </a:p>
        </p:txBody>
      </p:sp>
      <p:sp>
        <p:nvSpPr>
          <p:cNvPr id="24602" name="Text Box 41"/>
          <p:cNvSpPr txBox="1">
            <a:spLocks noChangeArrowheads="1"/>
          </p:cNvSpPr>
          <p:nvPr/>
        </p:nvSpPr>
        <p:spPr bwMode="auto">
          <a:xfrm>
            <a:off x="7740650" y="3048000"/>
            <a:ext cx="641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rgbClr val="FF0000"/>
                </a:solidFill>
                <a:latin typeface="Courier New" panose="02070309020205020404" pitchFamily="49" charset="0"/>
              </a:rPr>
              <a:t>001</a:t>
            </a:r>
          </a:p>
        </p:txBody>
      </p:sp>
      <p:sp>
        <p:nvSpPr>
          <p:cNvPr id="24603" name="Text Box 42"/>
          <p:cNvSpPr txBox="1">
            <a:spLocks noChangeArrowheads="1"/>
          </p:cNvSpPr>
          <p:nvPr/>
        </p:nvSpPr>
        <p:spPr bwMode="auto">
          <a:xfrm>
            <a:off x="6599238" y="3336925"/>
            <a:ext cx="641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rgbClr val="FF0000"/>
                </a:solidFill>
                <a:latin typeface="Courier New" panose="02070309020205020404" pitchFamily="49" charset="0"/>
              </a:rPr>
              <a:t>011</a:t>
            </a:r>
          </a:p>
        </p:txBody>
      </p:sp>
      <p:sp>
        <p:nvSpPr>
          <p:cNvPr id="27691" name="Text Box 43"/>
          <p:cNvSpPr txBox="1">
            <a:spLocks noChangeArrowheads="1"/>
          </p:cNvSpPr>
          <p:nvPr/>
        </p:nvSpPr>
        <p:spPr bwMode="auto">
          <a:xfrm>
            <a:off x="7740650" y="3336925"/>
            <a:ext cx="641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rgbClr val="FF0000"/>
                </a:solidFill>
                <a:latin typeface="Courier New" panose="02070309020205020404" pitchFamily="49" charset="0"/>
              </a:rPr>
              <a:t>011</a:t>
            </a:r>
          </a:p>
        </p:txBody>
      </p:sp>
      <p:sp>
        <p:nvSpPr>
          <p:cNvPr id="24605" name="Line 44"/>
          <p:cNvSpPr>
            <a:spLocks noChangeShapeType="1"/>
          </p:cNvSpPr>
          <p:nvPr/>
        </p:nvSpPr>
        <p:spPr bwMode="auto">
          <a:xfrm flipV="1">
            <a:off x="1371600" y="4573588"/>
            <a:ext cx="396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4606" name="Line 45"/>
          <p:cNvSpPr>
            <a:spLocks noChangeShapeType="1"/>
          </p:cNvSpPr>
          <p:nvPr/>
        </p:nvSpPr>
        <p:spPr bwMode="auto">
          <a:xfrm flipV="1">
            <a:off x="1371600" y="3657600"/>
            <a:ext cx="396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4607" name="Line 46"/>
          <p:cNvSpPr>
            <a:spLocks noChangeShapeType="1"/>
          </p:cNvSpPr>
          <p:nvPr/>
        </p:nvSpPr>
        <p:spPr bwMode="auto">
          <a:xfrm flipV="1">
            <a:off x="1371600" y="2743200"/>
            <a:ext cx="396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8014285"/>
      </p:ext>
    </p:extLst>
  </p:cSld>
  <p:clrMapOvr>
    <a:masterClrMapping/>
  </p:clrMapOvr>
  <p:transition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27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91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anose="020B0600070205080204" pitchFamily="34" charset="-128"/>
              </a:rPr>
              <a:t>Sorting Arbitrary Numbers</a:t>
            </a:r>
          </a:p>
        </p:txBody>
      </p:sp>
      <p:sp>
        <p:nvSpPr>
          <p:cNvPr id="25603" name="Line 3"/>
          <p:cNvSpPr>
            <a:spLocks noChangeShapeType="1"/>
          </p:cNvSpPr>
          <p:nvPr/>
        </p:nvSpPr>
        <p:spPr bwMode="auto">
          <a:xfrm>
            <a:off x="1944688" y="2717800"/>
            <a:ext cx="1587" cy="9683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5604" name="Oval 4"/>
          <p:cNvSpPr>
            <a:spLocks noChangeArrowheads="1"/>
          </p:cNvSpPr>
          <p:nvPr/>
        </p:nvSpPr>
        <p:spPr bwMode="auto">
          <a:xfrm>
            <a:off x="1860550" y="3576638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25605" name="Oval 5"/>
          <p:cNvSpPr>
            <a:spLocks noChangeArrowheads="1"/>
          </p:cNvSpPr>
          <p:nvPr/>
        </p:nvSpPr>
        <p:spPr bwMode="auto">
          <a:xfrm>
            <a:off x="1868488" y="2641600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25606" name="Oval 8"/>
          <p:cNvSpPr>
            <a:spLocks noChangeArrowheads="1"/>
          </p:cNvSpPr>
          <p:nvPr/>
        </p:nvSpPr>
        <p:spPr bwMode="auto">
          <a:xfrm>
            <a:off x="4283075" y="4497388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25607" name="Oval 9"/>
          <p:cNvSpPr>
            <a:spLocks noChangeArrowheads="1"/>
          </p:cNvSpPr>
          <p:nvPr/>
        </p:nvSpPr>
        <p:spPr bwMode="auto">
          <a:xfrm>
            <a:off x="4283075" y="2646363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25608" name="Oval 10"/>
          <p:cNvSpPr>
            <a:spLocks noChangeArrowheads="1"/>
          </p:cNvSpPr>
          <p:nvPr/>
        </p:nvSpPr>
        <p:spPr bwMode="auto">
          <a:xfrm>
            <a:off x="3009900" y="4495800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25609" name="Oval 11"/>
          <p:cNvSpPr>
            <a:spLocks noChangeArrowheads="1"/>
          </p:cNvSpPr>
          <p:nvPr/>
        </p:nvSpPr>
        <p:spPr bwMode="auto">
          <a:xfrm>
            <a:off x="3009900" y="3576638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25610" name="Line 12"/>
          <p:cNvSpPr>
            <a:spLocks noChangeShapeType="1"/>
          </p:cNvSpPr>
          <p:nvPr/>
        </p:nvSpPr>
        <p:spPr bwMode="auto">
          <a:xfrm>
            <a:off x="3097213" y="3635375"/>
            <a:ext cx="1587" cy="9683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1066800" y="2371725"/>
            <a:ext cx="336550" cy="2235200"/>
            <a:chOff x="672" y="1494"/>
            <a:chExt cx="212" cy="1408"/>
          </a:xfrm>
        </p:grpSpPr>
        <p:sp>
          <p:nvSpPr>
            <p:cNvPr id="25643" name="Text Box 14"/>
            <p:cNvSpPr txBox="1">
              <a:spLocks noChangeArrowheads="1"/>
            </p:cNvSpPr>
            <p:nvPr/>
          </p:nvSpPr>
          <p:spPr bwMode="auto">
            <a:xfrm>
              <a:off x="672" y="1494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rgbClr val="FF0000"/>
                  </a:solidFill>
                  <a:latin typeface="Courier New" panose="02070309020205020404" pitchFamily="49" charset="0"/>
                </a:rPr>
                <a:t>1</a:t>
              </a:r>
            </a:p>
          </p:txBody>
        </p:sp>
        <p:sp>
          <p:nvSpPr>
            <p:cNvPr id="25644" name="Text Box 15"/>
            <p:cNvSpPr txBox="1">
              <a:spLocks noChangeArrowheads="1"/>
            </p:cNvSpPr>
            <p:nvPr/>
          </p:nvSpPr>
          <p:spPr bwMode="auto">
            <a:xfrm>
              <a:off x="672" y="2652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rgbClr val="FF0000"/>
                  </a:solidFill>
                  <a:latin typeface="Courier New" panose="02070309020205020404" pitchFamily="49" charset="0"/>
                </a:rPr>
                <a:t>0</a:t>
              </a:r>
            </a:p>
          </p:txBody>
        </p:sp>
        <p:sp>
          <p:nvSpPr>
            <p:cNvPr id="25645" name="Text Box 16"/>
            <p:cNvSpPr txBox="1">
              <a:spLocks noChangeArrowheads="1"/>
            </p:cNvSpPr>
            <p:nvPr/>
          </p:nvSpPr>
          <p:spPr bwMode="auto">
            <a:xfrm>
              <a:off x="672" y="2070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rgbClr val="FF0000"/>
                  </a:solidFill>
                  <a:latin typeface="Courier New" panose="02070309020205020404" pitchFamily="49" charset="0"/>
                </a:rPr>
                <a:t>0</a:t>
              </a:r>
            </a:p>
          </p:txBody>
        </p:sp>
      </p:grpSp>
      <p:sp>
        <p:nvSpPr>
          <p:cNvPr id="25612" name="Line 18"/>
          <p:cNvSpPr>
            <a:spLocks noChangeShapeType="1"/>
          </p:cNvSpPr>
          <p:nvPr/>
        </p:nvSpPr>
        <p:spPr bwMode="auto">
          <a:xfrm>
            <a:off x="4365625" y="2743200"/>
            <a:ext cx="0" cy="1905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4495800" y="2362200"/>
            <a:ext cx="336550" cy="2235200"/>
            <a:chOff x="2832" y="1488"/>
            <a:chExt cx="212" cy="1408"/>
          </a:xfrm>
        </p:grpSpPr>
        <p:sp>
          <p:nvSpPr>
            <p:cNvPr id="25640" name="Text Box 20"/>
            <p:cNvSpPr txBox="1">
              <a:spLocks noChangeArrowheads="1"/>
            </p:cNvSpPr>
            <p:nvPr/>
          </p:nvSpPr>
          <p:spPr bwMode="auto">
            <a:xfrm>
              <a:off x="2832" y="1488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rgbClr val="FF0000"/>
                  </a:solidFill>
                  <a:latin typeface="Courier New" panose="02070309020205020404" pitchFamily="49" charset="0"/>
                </a:rPr>
                <a:t>0</a:t>
              </a:r>
            </a:p>
          </p:txBody>
        </p:sp>
        <p:sp>
          <p:nvSpPr>
            <p:cNvPr id="25641" name="Text Box 21"/>
            <p:cNvSpPr txBox="1">
              <a:spLocks noChangeArrowheads="1"/>
            </p:cNvSpPr>
            <p:nvPr/>
          </p:nvSpPr>
          <p:spPr bwMode="auto">
            <a:xfrm>
              <a:off x="2832" y="2064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rgbClr val="FF0000"/>
                  </a:solidFill>
                  <a:latin typeface="Courier New" panose="02070309020205020404" pitchFamily="49" charset="0"/>
                </a:rPr>
                <a:t>0</a:t>
              </a:r>
            </a:p>
          </p:txBody>
        </p:sp>
        <p:sp>
          <p:nvSpPr>
            <p:cNvPr id="25642" name="Text Box 22"/>
            <p:cNvSpPr txBox="1">
              <a:spLocks noChangeArrowheads="1"/>
            </p:cNvSpPr>
            <p:nvPr/>
          </p:nvSpPr>
          <p:spPr bwMode="auto">
            <a:xfrm>
              <a:off x="2832" y="2646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rgbClr val="FF0000"/>
                  </a:solidFill>
                  <a:latin typeface="Courier New" panose="02070309020205020404" pitchFamily="49" charset="0"/>
                </a:rPr>
                <a:t>1</a:t>
              </a:r>
            </a:p>
          </p:txBody>
        </p:sp>
      </p:grpSp>
      <p:grpSp>
        <p:nvGrpSpPr>
          <p:cNvPr id="4" name="Group 23"/>
          <p:cNvGrpSpPr>
            <a:grpSpLocks/>
          </p:cNvGrpSpPr>
          <p:nvPr/>
        </p:nvGrpSpPr>
        <p:grpSpPr bwMode="auto">
          <a:xfrm>
            <a:off x="2120900" y="2362200"/>
            <a:ext cx="349250" cy="2235200"/>
            <a:chOff x="1336" y="1488"/>
            <a:chExt cx="220" cy="1408"/>
          </a:xfrm>
        </p:grpSpPr>
        <p:sp>
          <p:nvSpPr>
            <p:cNvPr id="25637" name="Text Box 24"/>
            <p:cNvSpPr txBox="1">
              <a:spLocks noChangeArrowheads="1"/>
            </p:cNvSpPr>
            <p:nvPr/>
          </p:nvSpPr>
          <p:spPr bwMode="auto">
            <a:xfrm>
              <a:off x="1336" y="1488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rgbClr val="FF0000"/>
                  </a:solidFill>
                  <a:latin typeface="Courier New" panose="02070309020205020404" pitchFamily="49" charset="0"/>
                </a:rPr>
                <a:t>0</a:t>
              </a:r>
            </a:p>
          </p:txBody>
        </p:sp>
        <p:sp>
          <p:nvSpPr>
            <p:cNvPr id="25638" name="Text Box 25"/>
            <p:cNvSpPr txBox="1">
              <a:spLocks noChangeArrowheads="1"/>
            </p:cNvSpPr>
            <p:nvPr/>
          </p:nvSpPr>
          <p:spPr bwMode="auto">
            <a:xfrm>
              <a:off x="1336" y="2064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rgbClr val="FF0000"/>
                  </a:solidFill>
                  <a:latin typeface="Courier New" panose="02070309020205020404" pitchFamily="49" charset="0"/>
                </a:rPr>
                <a:t>1</a:t>
              </a:r>
            </a:p>
          </p:txBody>
        </p:sp>
        <p:sp>
          <p:nvSpPr>
            <p:cNvPr id="25639" name="Text Box 26"/>
            <p:cNvSpPr txBox="1">
              <a:spLocks noChangeArrowheads="1"/>
            </p:cNvSpPr>
            <p:nvPr/>
          </p:nvSpPr>
          <p:spPr bwMode="auto">
            <a:xfrm>
              <a:off x="1344" y="2646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rgbClr val="FF0000"/>
                  </a:solidFill>
                  <a:latin typeface="Courier New" panose="02070309020205020404" pitchFamily="49" charset="0"/>
                </a:rPr>
                <a:t>0</a:t>
              </a:r>
            </a:p>
          </p:txBody>
        </p:sp>
      </p:grpSp>
      <p:grpSp>
        <p:nvGrpSpPr>
          <p:cNvPr id="5" name="Group 27"/>
          <p:cNvGrpSpPr>
            <a:grpSpLocks/>
          </p:cNvGrpSpPr>
          <p:nvPr/>
        </p:nvGrpSpPr>
        <p:grpSpPr bwMode="auto">
          <a:xfrm>
            <a:off x="3244850" y="2362200"/>
            <a:ext cx="368300" cy="2235200"/>
            <a:chOff x="2044" y="1488"/>
            <a:chExt cx="232" cy="1408"/>
          </a:xfrm>
        </p:grpSpPr>
        <p:sp>
          <p:nvSpPr>
            <p:cNvPr id="25634" name="Text Box 28"/>
            <p:cNvSpPr txBox="1">
              <a:spLocks noChangeArrowheads="1"/>
            </p:cNvSpPr>
            <p:nvPr/>
          </p:nvSpPr>
          <p:spPr bwMode="auto">
            <a:xfrm>
              <a:off x="2064" y="2064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rgbClr val="FF0000"/>
                  </a:solidFill>
                  <a:latin typeface="Courier New" panose="02070309020205020404" pitchFamily="49" charset="0"/>
                </a:rPr>
                <a:t>0</a:t>
              </a:r>
            </a:p>
          </p:txBody>
        </p:sp>
        <p:sp>
          <p:nvSpPr>
            <p:cNvPr id="25635" name="Text Box 29"/>
            <p:cNvSpPr txBox="1">
              <a:spLocks noChangeArrowheads="1"/>
            </p:cNvSpPr>
            <p:nvPr/>
          </p:nvSpPr>
          <p:spPr bwMode="auto">
            <a:xfrm>
              <a:off x="2064" y="2646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rgbClr val="FF0000"/>
                  </a:solidFill>
                  <a:latin typeface="Courier New" panose="02070309020205020404" pitchFamily="49" charset="0"/>
                </a:rPr>
                <a:t>1</a:t>
              </a:r>
            </a:p>
          </p:txBody>
        </p:sp>
        <p:sp>
          <p:nvSpPr>
            <p:cNvPr id="25636" name="Text Box 30"/>
            <p:cNvSpPr txBox="1">
              <a:spLocks noChangeArrowheads="1"/>
            </p:cNvSpPr>
            <p:nvPr/>
          </p:nvSpPr>
          <p:spPr bwMode="auto">
            <a:xfrm>
              <a:off x="2044" y="1488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rgbClr val="FF0000"/>
                  </a:solidFill>
                  <a:latin typeface="Courier New" panose="02070309020205020404" pitchFamily="49" charset="0"/>
                </a:rPr>
                <a:t>0</a:t>
              </a:r>
            </a:p>
          </p:txBody>
        </p:sp>
      </p:grpSp>
      <p:sp>
        <p:nvSpPr>
          <p:cNvPr id="25616" name="Text Box 31"/>
          <p:cNvSpPr txBox="1">
            <a:spLocks noChangeArrowheads="1"/>
          </p:cNvSpPr>
          <p:nvPr/>
        </p:nvSpPr>
        <p:spPr bwMode="auto">
          <a:xfrm>
            <a:off x="6462713" y="1905000"/>
            <a:ext cx="9286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400">
                <a:solidFill>
                  <a:srgbClr val="000000"/>
                </a:solidFill>
              </a:rPr>
              <a:t>inputs</a:t>
            </a:r>
          </a:p>
        </p:txBody>
      </p:sp>
      <p:sp>
        <p:nvSpPr>
          <p:cNvPr id="25617" name="Text Box 32"/>
          <p:cNvSpPr txBox="1">
            <a:spLocks noChangeArrowheads="1"/>
          </p:cNvSpPr>
          <p:nvPr/>
        </p:nvSpPr>
        <p:spPr bwMode="auto">
          <a:xfrm>
            <a:off x="7529513" y="1905000"/>
            <a:ext cx="10810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400">
                <a:solidFill>
                  <a:srgbClr val="000000"/>
                </a:solidFill>
              </a:rPr>
              <a:t>outputs</a:t>
            </a:r>
          </a:p>
        </p:txBody>
      </p:sp>
      <p:sp>
        <p:nvSpPr>
          <p:cNvPr id="25618" name="Line 33"/>
          <p:cNvSpPr>
            <a:spLocks noChangeShapeType="1"/>
          </p:cNvSpPr>
          <p:nvPr/>
        </p:nvSpPr>
        <p:spPr bwMode="auto">
          <a:xfrm>
            <a:off x="7467600" y="2057400"/>
            <a:ext cx="0" cy="2819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5619" name="Text Box 34"/>
          <p:cNvSpPr txBox="1">
            <a:spLocks noChangeArrowheads="1"/>
          </p:cNvSpPr>
          <p:nvPr/>
        </p:nvSpPr>
        <p:spPr bwMode="auto">
          <a:xfrm>
            <a:off x="6599238" y="2438400"/>
            <a:ext cx="641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rgbClr val="FF0000"/>
                </a:solidFill>
                <a:latin typeface="Courier New" panose="02070309020205020404" pitchFamily="49" charset="0"/>
              </a:rPr>
              <a:t>000</a:t>
            </a:r>
          </a:p>
        </p:txBody>
      </p:sp>
      <p:sp>
        <p:nvSpPr>
          <p:cNvPr id="25620" name="Text Box 35"/>
          <p:cNvSpPr txBox="1">
            <a:spLocks noChangeArrowheads="1"/>
          </p:cNvSpPr>
          <p:nvPr/>
        </p:nvSpPr>
        <p:spPr bwMode="auto">
          <a:xfrm>
            <a:off x="7740650" y="2438400"/>
            <a:ext cx="641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rgbClr val="FF0000"/>
                </a:solidFill>
                <a:latin typeface="Courier New" panose="02070309020205020404" pitchFamily="49" charset="0"/>
              </a:rPr>
              <a:t>000</a:t>
            </a:r>
          </a:p>
        </p:txBody>
      </p:sp>
      <p:sp>
        <p:nvSpPr>
          <p:cNvPr id="25621" name="Line 36"/>
          <p:cNvSpPr>
            <a:spLocks noChangeShapeType="1"/>
          </p:cNvSpPr>
          <p:nvPr/>
        </p:nvSpPr>
        <p:spPr bwMode="auto">
          <a:xfrm>
            <a:off x="6477000" y="23622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5622" name="Text Box 37"/>
          <p:cNvSpPr txBox="1">
            <a:spLocks noChangeArrowheads="1"/>
          </p:cNvSpPr>
          <p:nvPr/>
        </p:nvSpPr>
        <p:spPr bwMode="auto">
          <a:xfrm>
            <a:off x="1203325" y="5375275"/>
            <a:ext cx="39306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400">
                <a:solidFill>
                  <a:srgbClr val="006600"/>
                </a:solidFill>
              </a:rPr>
              <a:t>Try all possible </a:t>
            </a:r>
            <a:r>
              <a:rPr lang="en-US" sz="2400" b="1">
                <a:solidFill>
                  <a:srgbClr val="006600"/>
                </a:solidFill>
              </a:rPr>
              <a:t>0/1</a:t>
            </a:r>
            <a:r>
              <a:rPr lang="en-US" sz="2400">
                <a:solidFill>
                  <a:srgbClr val="006600"/>
                </a:solidFill>
              </a:rPr>
              <a:t> sequences.</a:t>
            </a:r>
          </a:p>
        </p:txBody>
      </p:sp>
      <p:sp>
        <p:nvSpPr>
          <p:cNvPr id="25623" name="Text Box 38"/>
          <p:cNvSpPr txBox="1">
            <a:spLocks noChangeArrowheads="1"/>
          </p:cNvSpPr>
          <p:nvPr/>
        </p:nvSpPr>
        <p:spPr bwMode="auto">
          <a:xfrm>
            <a:off x="6599238" y="2727325"/>
            <a:ext cx="641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rgbClr val="FF0000"/>
                </a:solidFill>
                <a:latin typeface="Courier New" panose="02070309020205020404" pitchFamily="49" charset="0"/>
              </a:rPr>
              <a:t>001</a:t>
            </a:r>
          </a:p>
        </p:txBody>
      </p:sp>
      <p:sp>
        <p:nvSpPr>
          <p:cNvPr id="25624" name="Text Box 39"/>
          <p:cNvSpPr txBox="1">
            <a:spLocks noChangeArrowheads="1"/>
          </p:cNvSpPr>
          <p:nvPr/>
        </p:nvSpPr>
        <p:spPr bwMode="auto">
          <a:xfrm>
            <a:off x="7740650" y="2727325"/>
            <a:ext cx="641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rgbClr val="FF0000"/>
                </a:solidFill>
                <a:latin typeface="Courier New" panose="02070309020205020404" pitchFamily="49" charset="0"/>
              </a:rPr>
              <a:t>001</a:t>
            </a:r>
          </a:p>
        </p:txBody>
      </p:sp>
      <p:sp>
        <p:nvSpPr>
          <p:cNvPr id="25625" name="Text Box 40"/>
          <p:cNvSpPr txBox="1">
            <a:spLocks noChangeArrowheads="1"/>
          </p:cNvSpPr>
          <p:nvPr/>
        </p:nvSpPr>
        <p:spPr bwMode="auto">
          <a:xfrm>
            <a:off x="6599238" y="3048000"/>
            <a:ext cx="641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rgbClr val="FF0000"/>
                </a:solidFill>
                <a:latin typeface="Courier New" panose="02070309020205020404" pitchFamily="49" charset="0"/>
              </a:rPr>
              <a:t>010</a:t>
            </a:r>
          </a:p>
        </p:txBody>
      </p:sp>
      <p:sp>
        <p:nvSpPr>
          <p:cNvPr id="25626" name="Text Box 41"/>
          <p:cNvSpPr txBox="1">
            <a:spLocks noChangeArrowheads="1"/>
          </p:cNvSpPr>
          <p:nvPr/>
        </p:nvSpPr>
        <p:spPr bwMode="auto">
          <a:xfrm>
            <a:off x="7740650" y="3048000"/>
            <a:ext cx="641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rgbClr val="FF0000"/>
                </a:solidFill>
                <a:latin typeface="Courier New" panose="02070309020205020404" pitchFamily="49" charset="0"/>
              </a:rPr>
              <a:t>001</a:t>
            </a:r>
          </a:p>
        </p:txBody>
      </p:sp>
      <p:sp>
        <p:nvSpPr>
          <p:cNvPr id="25627" name="Text Box 42"/>
          <p:cNvSpPr txBox="1">
            <a:spLocks noChangeArrowheads="1"/>
          </p:cNvSpPr>
          <p:nvPr/>
        </p:nvSpPr>
        <p:spPr bwMode="auto">
          <a:xfrm>
            <a:off x="6599238" y="3336925"/>
            <a:ext cx="641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rgbClr val="FF0000"/>
                </a:solidFill>
                <a:latin typeface="Courier New" panose="02070309020205020404" pitchFamily="49" charset="0"/>
              </a:rPr>
              <a:t>011</a:t>
            </a:r>
          </a:p>
        </p:txBody>
      </p:sp>
      <p:sp>
        <p:nvSpPr>
          <p:cNvPr id="25628" name="Text Box 43"/>
          <p:cNvSpPr txBox="1">
            <a:spLocks noChangeArrowheads="1"/>
          </p:cNvSpPr>
          <p:nvPr/>
        </p:nvSpPr>
        <p:spPr bwMode="auto">
          <a:xfrm>
            <a:off x="7740650" y="3336925"/>
            <a:ext cx="641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rgbClr val="FF0000"/>
                </a:solidFill>
                <a:latin typeface="Courier New" panose="02070309020205020404" pitchFamily="49" charset="0"/>
              </a:rPr>
              <a:t>011</a:t>
            </a:r>
          </a:p>
        </p:txBody>
      </p:sp>
      <p:sp>
        <p:nvSpPr>
          <p:cNvPr id="25629" name="Text Box 44"/>
          <p:cNvSpPr txBox="1">
            <a:spLocks noChangeArrowheads="1"/>
          </p:cNvSpPr>
          <p:nvPr/>
        </p:nvSpPr>
        <p:spPr bwMode="auto">
          <a:xfrm>
            <a:off x="6599238" y="3657600"/>
            <a:ext cx="641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rgbClr val="FF0000"/>
                </a:solidFill>
                <a:latin typeface="Courier New" panose="02070309020205020404" pitchFamily="49" charset="0"/>
              </a:rPr>
              <a:t>100</a:t>
            </a:r>
          </a:p>
        </p:txBody>
      </p:sp>
      <p:sp>
        <p:nvSpPr>
          <p:cNvPr id="29741" name="Text Box 45"/>
          <p:cNvSpPr txBox="1">
            <a:spLocks noChangeArrowheads="1"/>
          </p:cNvSpPr>
          <p:nvPr/>
        </p:nvSpPr>
        <p:spPr bwMode="auto">
          <a:xfrm>
            <a:off x="7740650" y="3657600"/>
            <a:ext cx="641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rgbClr val="FF0000"/>
                </a:solidFill>
                <a:latin typeface="Courier New" panose="02070309020205020404" pitchFamily="49" charset="0"/>
              </a:rPr>
              <a:t>001</a:t>
            </a:r>
          </a:p>
        </p:txBody>
      </p:sp>
      <p:sp>
        <p:nvSpPr>
          <p:cNvPr id="25631" name="Line 46"/>
          <p:cNvSpPr>
            <a:spLocks noChangeShapeType="1"/>
          </p:cNvSpPr>
          <p:nvPr/>
        </p:nvSpPr>
        <p:spPr bwMode="auto">
          <a:xfrm flipV="1">
            <a:off x="1371600" y="4573588"/>
            <a:ext cx="396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5632" name="Line 47"/>
          <p:cNvSpPr>
            <a:spLocks noChangeShapeType="1"/>
          </p:cNvSpPr>
          <p:nvPr/>
        </p:nvSpPr>
        <p:spPr bwMode="auto">
          <a:xfrm flipV="1">
            <a:off x="1371600" y="3657600"/>
            <a:ext cx="396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5633" name="Line 48"/>
          <p:cNvSpPr>
            <a:spLocks noChangeShapeType="1"/>
          </p:cNvSpPr>
          <p:nvPr/>
        </p:nvSpPr>
        <p:spPr bwMode="auto">
          <a:xfrm flipV="1">
            <a:off x="1371600" y="2743200"/>
            <a:ext cx="396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101750"/>
      </p:ext>
    </p:extLst>
  </p:cSld>
  <p:clrMapOvr>
    <a:masterClrMapping/>
  </p:clrMapOvr>
  <p:transition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29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41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anose="020B0600070205080204" pitchFamily="34" charset="-128"/>
              </a:rPr>
              <a:t>Sorting Arbitrary Numbers</a:t>
            </a:r>
          </a:p>
        </p:txBody>
      </p:sp>
      <p:sp>
        <p:nvSpPr>
          <p:cNvPr id="26627" name="Line 3"/>
          <p:cNvSpPr>
            <a:spLocks noChangeShapeType="1"/>
          </p:cNvSpPr>
          <p:nvPr/>
        </p:nvSpPr>
        <p:spPr bwMode="auto">
          <a:xfrm>
            <a:off x="1944688" y="2717800"/>
            <a:ext cx="1587" cy="9683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6628" name="Oval 4"/>
          <p:cNvSpPr>
            <a:spLocks noChangeArrowheads="1"/>
          </p:cNvSpPr>
          <p:nvPr/>
        </p:nvSpPr>
        <p:spPr bwMode="auto">
          <a:xfrm>
            <a:off x="1860550" y="3576638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26629" name="Oval 5"/>
          <p:cNvSpPr>
            <a:spLocks noChangeArrowheads="1"/>
          </p:cNvSpPr>
          <p:nvPr/>
        </p:nvSpPr>
        <p:spPr bwMode="auto">
          <a:xfrm>
            <a:off x="1868488" y="2641600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26630" name="Oval 8"/>
          <p:cNvSpPr>
            <a:spLocks noChangeArrowheads="1"/>
          </p:cNvSpPr>
          <p:nvPr/>
        </p:nvSpPr>
        <p:spPr bwMode="auto">
          <a:xfrm>
            <a:off x="4283075" y="4497388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26631" name="Oval 9"/>
          <p:cNvSpPr>
            <a:spLocks noChangeArrowheads="1"/>
          </p:cNvSpPr>
          <p:nvPr/>
        </p:nvSpPr>
        <p:spPr bwMode="auto">
          <a:xfrm>
            <a:off x="4283075" y="2646363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26632" name="Oval 10"/>
          <p:cNvSpPr>
            <a:spLocks noChangeArrowheads="1"/>
          </p:cNvSpPr>
          <p:nvPr/>
        </p:nvSpPr>
        <p:spPr bwMode="auto">
          <a:xfrm>
            <a:off x="3009900" y="4495800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26633" name="Oval 11"/>
          <p:cNvSpPr>
            <a:spLocks noChangeArrowheads="1"/>
          </p:cNvSpPr>
          <p:nvPr/>
        </p:nvSpPr>
        <p:spPr bwMode="auto">
          <a:xfrm>
            <a:off x="3009900" y="3576638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26634" name="Line 12"/>
          <p:cNvSpPr>
            <a:spLocks noChangeShapeType="1"/>
          </p:cNvSpPr>
          <p:nvPr/>
        </p:nvSpPr>
        <p:spPr bwMode="auto">
          <a:xfrm>
            <a:off x="3097213" y="3635375"/>
            <a:ext cx="1587" cy="9683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1066800" y="2371725"/>
            <a:ext cx="336550" cy="2235200"/>
            <a:chOff x="672" y="1494"/>
            <a:chExt cx="212" cy="1408"/>
          </a:xfrm>
        </p:grpSpPr>
        <p:sp>
          <p:nvSpPr>
            <p:cNvPr id="26669" name="Text Box 14"/>
            <p:cNvSpPr txBox="1">
              <a:spLocks noChangeArrowheads="1"/>
            </p:cNvSpPr>
            <p:nvPr/>
          </p:nvSpPr>
          <p:spPr bwMode="auto">
            <a:xfrm>
              <a:off x="672" y="1494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rgbClr val="FF0000"/>
                  </a:solidFill>
                  <a:latin typeface="Courier New" panose="02070309020205020404" pitchFamily="49" charset="0"/>
                </a:rPr>
                <a:t>1</a:t>
              </a:r>
            </a:p>
          </p:txBody>
        </p:sp>
        <p:sp>
          <p:nvSpPr>
            <p:cNvPr id="26670" name="Text Box 15"/>
            <p:cNvSpPr txBox="1">
              <a:spLocks noChangeArrowheads="1"/>
            </p:cNvSpPr>
            <p:nvPr/>
          </p:nvSpPr>
          <p:spPr bwMode="auto">
            <a:xfrm>
              <a:off x="672" y="2652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rgbClr val="FF0000"/>
                  </a:solidFill>
                  <a:latin typeface="Courier New" panose="02070309020205020404" pitchFamily="49" charset="0"/>
                </a:rPr>
                <a:t>1</a:t>
              </a:r>
            </a:p>
          </p:txBody>
        </p:sp>
        <p:sp>
          <p:nvSpPr>
            <p:cNvPr id="26671" name="Text Box 16"/>
            <p:cNvSpPr txBox="1">
              <a:spLocks noChangeArrowheads="1"/>
            </p:cNvSpPr>
            <p:nvPr/>
          </p:nvSpPr>
          <p:spPr bwMode="auto">
            <a:xfrm>
              <a:off x="672" y="2070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rgbClr val="FF0000"/>
                  </a:solidFill>
                  <a:latin typeface="Courier New" panose="02070309020205020404" pitchFamily="49" charset="0"/>
                </a:rPr>
                <a:t>0</a:t>
              </a:r>
            </a:p>
          </p:txBody>
        </p:sp>
      </p:grpSp>
      <p:sp>
        <p:nvSpPr>
          <p:cNvPr id="26636" name="Line 18"/>
          <p:cNvSpPr>
            <a:spLocks noChangeShapeType="1"/>
          </p:cNvSpPr>
          <p:nvPr/>
        </p:nvSpPr>
        <p:spPr bwMode="auto">
          <a:xfrm>
            <a:off x="4365625" y="2743200"/>
            <a:ext cx="0" cy="1905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4495800" y="2362200"/>
            <a:ext cx="336550" cy="2235200"/>
            <a:chOff x="2832" y="1488"/>
            <a:chExt cx="212" cy="1408"/>
          </a:xfrm>
        </p:grpSpPr>
        <p:sp>
          <p:nvSpPr>
            <p:cNvPr id="26666" name="Text Box 20"/>
            <p:cNvSpPr txBox="1">
              <a:spLocks noChangeArrowheads="1"/>
            </p:cNvSpPr>
            <p:nvPr/>
          </p:nvSpPr>
          <p:spPr bwMode="auto">
            <a:xfrm>
              <a:off x="2832" y="1488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rgbClr val="FF0000"/>
                  </a:solidFill>
                  <a:latin typeface="Courier New" panose="02070309020205020404" pitchFamily="49" charset="0"/>
                </a:rPr>
                <a:t>0</a:t>
              </a:r>
            </a:p>
          </p:txBody>
        </p:sp>
        <p:sp>
          <p:nvSpPr>
            <p:cNvPr id="26667" name="Text Box 21"/>
            <p:cNvSpPr txBox="1">
              <a:spLocks noChangeArrowheads="1"/>
            </p:cNvSpPr>
            <p:nvPr/>
          </p:nvSpPr>
          <p:spPr bwMode="auto">
            <a:xfrm>
              <a:off x="2832" y="2064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rgbClr val="FF0000"/>
                  </a:solidFill>
                  <a:latin typeface="Courier New" panose="02070309020205020404" pitchFamily="49" charset="0"/>
                </a:rPr>
                <a:t>1</a:t>
              </a:r>
            </a:p>
          </p:txBody>
        </p:sp>
        <p:sp>
          <p:nvSpPr>
            <p:cNvPr id="26668" name="Text Box 22"/>
            <p:cNvSpPr txBox="1">
              <a:spLocks noChangeArrowheads="1"/>
            </p:cNvSpPr>
            <p:nvPr/>
          </p:nvSpPr>
          <p:spPr bwMode="auto">
            <a:xfrm>
              <a:off x="2832" y="2646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rgbClr val="FF0000"/>
                  </a:solidFill>
                  <a:latin typeface="Courier New" panose="02070309020205020404" pitchFamily="49" charset="0"/>
                </a:rPr>
                <a:t>1</a:t>
              </a:r>
            </a:p>
          </p:txBody>
        </p:sp>
      </p:grpSp>
      <p:grpSp>
        <p:nvGrpSpPr>
          <p:cNvPr id="4" name="Group 23"/>
          <p:cNvGrpSpPr>
            <a:grpSpLocks/>
          </p:cNvGrpSpPr>
          <p:nvPr/>
        </p:nvGrpSpPr>
        <p:grpSpPr bwMode="auto">
          <a:xfrm>
            <a:off x="2120900" y="2362200"/>
            <a:ext cx="349250" cy="2235200"/>
            <a:chOff x="1336" y="1488"/>
            <a:chExt cx="220" cy="1408"/>
          </a:xfrm>
        </p:grpSpPr>
        <p:sp>
          <p:nvSpPr>
            <p:cNvPr id="26663" name="Text Box 24"/>
            <p:cNvSpPr txBox="1">
              <a:spLocks noChangeArrowheads="1"/>
            </p:cNvSpPr>
            <p:nvPr/>
          </p:nvSpPr>
          <p:spPr bwMode="auto">
            <a:xfrm>
              <a:off x="1336" y="1488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rgbClr val="FF0000"/>
                  </a:solidFill>
                  <a:latin typeface="Courier New" panose="02070309020205020404" pitchFamily="49" charset="0"/>
                </a:rPr>
                <a:t>0</a:t>
              </a:r>
            </a:p>
          </p:txBody>
        </p:sp>
        <p:sp>
          <p:nvSpPr>
            <p:cNvPr id="26664" name="Text Box 25"/>
            <p:cNvSpPr txBox="1">
              <a:spLocks noChangeArrowheads="1"/>
            </p:cNvSpPr>
            <p:nvPr/>
          </p:nvSpPr>
          <p:spPr bwMode="auto">
            <a:xfrm>
              <a:off x="1336" y="2064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rgbClr val="FF0000"/>
                  </a:solidFill>
                  <a:latin typeface="Courier New" panose="02070309020205020404" pitchFamily="49" charset="0"/>
                </a:rPr>
                <a:t>1</a:t>
              </a:r>
            </a:p>
          </p:txBody>
        </p:sp>
        <p:sp>
          <p:nvSpPr>
            <p:cNvPr id="26665" name="Text Box 26"/>
            <p:cNvSpPr txBox="1">
              <a:spLocks noChangeArrowheads="1"/>
            </p:cNvSpPr>
            <p:nvPr/>
          </p:nvSpPr>
          <p:spPr bwMode="auto">
            <a:xfrm>
              <a:off x="1344" y="2646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rgbClr val="FF0000"/>
                  </a:solidFill>
                  <a:latin typeface="Courier New" panose="02070309020205020404" pitchFamily="49" charset="0"/>
                </a:rPr>
                <a:t>1</a:t>
              </a:r>
            </a:p>
          </p:txBody>
        </p:sp>
      </p:grpSp>
      <p:grpSp>
        <p:nvGrpSpPr>
          <p:cNvPr id="5" name="Group 27"/>
          <p:cNvGrpSpPr>
            <a:grpSpLocks/>
          </p:cNvGrpSpPr>
          <p:nvPr/>
        </p:nvGrpSpPr>
        <p:grpSpPr bwMode="auto">
          <a:xfrm>
            <a:off x="3244850" y="2362200"/>
            <a:ext cx="368300" cy="2235200"/>
            <a:chOff x="2044" y="1488"/>
            <a:chExt cx="232" cy="1408"/>
          </a:xfrm>
        </p:grpSpPr>
        <p:sp>
          <p:nvSpPr>
            <p:cNvPr id="26660" name="Text Box 28"/>
            <p:cNvSpPr txBox="1">
              <a:spLocks noChangeArrowheads="1"/>
            </p:cNvSpPr>
            <p:nvPr/>
          </p:nvSpPr>
          <p:spPr bwMode="auto">
            <a:xfrm>
              <a:off x="2064" y="2064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rgbClr val="FF0000"/>
                  </a:solidFill>
                  <a:latin typeface="Courier New" panose="02070309020205020404" pitchFamily="49" charset="0"/>
                </a:rPr>
                <a:t>1</a:t>
              </a:r>
            </a:p>
          </p:txBody>
        </p:sp>
        <p:sp>
          <p:nvSpPr>
            <p:cNvPr id="26661" name="Text Box 29"/>
            <p:cNvSpPr txBox="1">
              <a:spLocks noChangeArrowheads="1"/>
            </p:cNvSpPr>
            <p:nvPr/>
          </p:nvSpPr>
          <p:spPr bwMode="auto">
            <a:xfrm>
              <a:off x="2064" y="2646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rgbClr val="FF0000"/>
                  </a:solidFill>
                  <a:latin typeface="Courier New" panose="02070309020205020404" pitchFamily="49" charset="0"/>
                </a:rPr>
                <a:t>1</a:t>
              </a:r>
            </a:p>
          </p:txBody>
        </p:sp>
        <p:sp>
          <p:nvSpPr>
            <p:cNvPr id="26662" name="Text Box 30"/>
            <p:cNvSpPr txBox="1">
              <a:spLocks noChangeArrowheads="1"/>
            </p:cNvSpPr>
            <p:nvPr/>
          </p:nvSpPr>
          <p:spPr bwMode="auto">
            <a:xfrm>
              <a:off x="2044" y="1488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rgbClr val="FF0000"/>
                  </a:solidFill>
                  <a:latin typeface="Courier New" panose="02070309020205020404" pitchFamily="49" charset="0"/>
                </a:rPr>
                <a:t>0</a:t>
              </a:r>
            </a:p>
          </p:txBody>
        </p:sp>
      </p:grpSp>
      <p:sp>
        <p:nvSpPr>
          <p:cNvPr id="26640" name="Text Box 31"/>
          <p:cNvSpPr txBox="1">
            <a:spLocks noChangeArrowheads="1"/>
          </p:cNvSpPr>
          <p:nvPr/>
        </p:nvSpPr>
        <p:spPr bwMode="auto">
          <a:xfrm>
            <a:off x="6462713" y="1905000"/>
            <a:ext cx="9286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400">
                <a:solidFill>
                  <a:srgbClr val="000000"/>
                </a:solidFill>
              </a:rPr>
              <a:t>inputs</a:t>
            </a:r>
          </a:p>
        </p:txBody>
      </p:sp>
      <p:sp>
        <p:nvSpPr>
          <p:cNvPr id="26641" name="Text Box 32"/>
          <p:cNvSpPr txBox="1">
            <a:spLocks noChangeArrowheads="1"/>
          </p:cNvSpPr>
          <p:nvPr/>
        </p:nvSpPr>
        <p:spPr bwMode="auto">
          <a:xfrm>
            <a:off x="7529513" y="1905000"/>
            <a:ext cx="10810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400">
                <a:solidFill>
                  <a:srgbClr val="000000"/>
                </a:solidFill>
              </a:rPr>
              <a:t>outputs</a:t>
            </a:r>
          </a:p>
        </p:txBody>
      </p:sp>
      <p:sp>
        <p:nvSpPr>
          <p:cNvPr id="26642" name="Line 33"/>
          <p:cNvSpPr>
            <a:spLocks noChangeShapeType="1"/>
          </p:cNvSpPr>
          <p:nvPr/>
        </p:nvSpPr>
        <p:spPr bwMode="auto">
          <a:xfrm>
            <a:off x="7467600" y="2057400"/>
            <a:ext cx="0" cy="2819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6643" name="Text Box 34"/>
          <p:cNvSpPr txBox="1">
            <a:spLocks noChangeArrowheads="1"/>
          </p:cNvSpPr>
          <p:nvPr/>
        </p:nvSpPr>
        <p:spPr bwMode="auto">
          <a:xfrm>
            <a:off x="6599238" y="2438400"/>
            <a:ext cx="641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rgbClr val="FF0000"/>
                </a:solidFill>
                <a:latin typeface="Courier New" panose="02070309020205020404" pitchFamily="49" charset="0"/>
              </a:rPr>
              <a:t>000</a:t>
            </a:r>
          </a:p>
        </p:txBody>
      </p:sp>
      <p:sp>
        <p:nvSpPr>
          <p:cNvPr id="26644" name="Text Box 35"/>
          <p:cNvSpPr txBox="1">
            <a:spLocks noChangeArrowheads="1"/>
          </p:cNvSpPr>
          <p:nvPr/>
        </p:nvSpPr>
        <p:spPr bwMode="auto">
          <a:xfrm>
            <a:off x="7740650" y="2438400"/>
            <a:ext cx="641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rgbClr val="FF0000"/>
                </a:solidFill>
                <a:latin typeface="Courier New" panose="02070309020205020404" pitchFamily="49" charset="0"/>
              </a:rPr>
              <a:t>000</a:t>
            </a:r>
          </a:p>
        </p:txBody>
      </p:sp>
      <p:sp>
        <p:nvSpPr>
          <p:cNvPr id="26645" name="Line 36"/>
          <p:cNvSpPr>
            <a:spLocks noChangeShapeType="1"/>
          </p:cNvSpPr>
          <p:nvPr/>
        </p:nvSpPr>
        <p:spPr bwMode="auto">
          <a:xfrm>
            <a:off x="6477000" y="23622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6646" name="Text Box 37"/>
          <p:cNvSpPr txBox="1">
            <a:spLocks noChangeArrowheads="1"/>
          </p:cNvSpPr>
          <p:nvPr/>
        </p:nvSpPr>
        <p:spPr bwMode="auto">
          <a:xfrm>
            <a:off x="1203325" y="5375275"/>
            <a:ext cx="39306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400">
                <a:solidFill>
                  <a:srgbClr val="006600"/>
                </a:solidFill>
              </a:rPr>
              <a:t>Try all possible </a:t>
            </a:r>
            <a:r>
              <a:rPr lang="en-US" sz="2400" b="1">
                <a:solidFill>
                  <a:srgbClr val="006600"/>
                </a:solidFill>
              </a:rPr>
              <a:t>0/1</a:t>
            </a:r>
            <a:r>
              <a:rPr lang="en-US" sz="2400">
                <a:solidFill>
                  <a:srgbClr val="006600"/>
                </a:solidFill>
              </a:rPr>
              <a:t> sequences.</a:t>
            </a:r>
          </a:p>
        </p:txBody>
      </p:sp>
      <p:sp>
        <p:nvSpPr>
          <p:cNvPr id="26647" name="Text Box 38"/>
          <p:cNvSpPr txBox="1">
            <a:spLocks noChangeArrowheads="1"/>
          </p:cNvSpPr>
          <p:nvPr/>
        </p:nvSpPr>
        <p:spPr bwMode="auto">
          <a:xfrm>
            <a:off x="6599238" y="2727325"/>
            <a:ext cx="641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rgbClr val="FF0000"/>
                </a:solidFill>
                <a:latin typeface="Courier New" panose="02070309020205020404" pitchFamily="49" charset="0"/>
              </a:rPr>
              <a:t>001</a:t>
            </a:r>
          </a:p>
        </p:txBody>
      </p:sp>
      <p:sp>
        <p:nvSpPr>
          <p:cNvPr id="26648" name="Text Box 39"/>
          <p:cNvSpPr txBox="1">
            <a:spLocks noChangeArrowheads="1"/>
          </p:cNvSpPr>
          <p:nvPr/>
        </p:nvSpPr>
        <p:spPr bwMode="auto">
          <a:xfrm>
            <a:off x="7740650" y="2727325"/>
            <a:ext cx="641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rgbClr val="FF0000"/>
                </a:solidFill>
                <a:latin typeface="Courier New" panose="02070309020205020404" pitchFamily="49" charset="0"/>
              </a:rPr>
              <a:t>001</a:t>
            </a:r>
          </a:p>
        </p:txBody>
      </p:sp>
      <p:sp>
        <p:nvSpPr>
          <p:cNvPr id="26649" name="Text Box 40"/>
          <p:cNvSpPr txBox="1">
            <a:spLocks noChangeArrowheads="1"/>
          </p:cNvSpPr>
          <p:nvPr/>
        </p:nvSpPr>
        <p:spPr bwMode="auto">
          <a:xfrm>
            <a:off x="6599238" y="3048000"/>
            <a:ext cx="641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rgbClr val="FF0000"/>
                </a:solidFill>
                <a:latin typeface="Courier New" panose="02070309020205020404" pitchFamily="49" charset="0"/>
              </a:rPr>
              <a:t>010</a:t>
            </a:r>
          </a:p>
        </p:txBody>
      </p:sp>
      <p:sp>
        <p:nvSpPr>
          <p:cNvPr id="26650" name="Text Box 41"/>
          <p:cNvSpPr txBox="1">
            <a:spLocks noChangeArrowheads="1"/>
          </p:cNvSpPr>
          <p:nvPr/>
        </p:nvSpPr>
        <p:spPr bwMode="auto">
          <a:xfrm>
            <a:off x="7740650" y="3048000"/>
            <a:ext cx="641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rgbClr val="FF0000"/>
                </a:solidFill>
                <a:latin typeface="Courier New" panose="02070309020205020404" pitchFamily="49" charset="0"/>
              </a:rPr>
              <a:t>001</a:t>
            </a:r>
          </a:p>
        </p:txBody>
      </p:sp>
      <p:sp>
        <p:nvSpPr>
          <p:cNvPr id="26651" name="Text Box 42"/>
          <p:cNvSpPr txBox="1">
            <a:spLocks noChangeArrowheads="1"/>
          </p:cNvSpPr>
          <p:nvPr/>
        </p:nvSpPr>
        <p:spPr bwMode="auto">
          <a:xfrm>
            <a:off x="6599238" y="3336925"/>
            <a:ext cx="641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rgbClr val="FF0000"/>
                </a:solidFill>
                <a:latin typeface="Courier New" panose="02070309020205020404" pitchFamily="49" charset="0"/>
              </a:rPr>
              <a:t>011</a:t>
            </a:r>
          </a:p>
        </p:txBody>
      </p:sp>
      <p:sp>
        <p:nvSpPr>
          <p:cNvPr id="26652" name="Text Box 43"/>
          <p:cNvSpPr txBox="1">
            <a:spLocks noChangeArrowheads="1"/>
          </p:cNvSpPr>
          <p:nvPr/>
        </p:nvSpPr>
        <p:spPr bwMode="auto">
          <a:xfrm>
            <a:off x="7740650" y="3336925"/>
            <a:ext cx="641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rgbClr val="FF0000"/>
                </a:solidFill>
                <a:latin typeface="Courier New" panose="02070309020205020404" pitchFamily="49" charset="0"/>
              </a:rPr>
              <a:t>011</a:t>
            </a:r>
          </a:p>
        </p:txBody>
      </p:sp>
      <p:sp>
        <p:nvSpPr>
          <p:cNvPr id="26653" name="Text Box 44"/>
          <p:cNvSpPr txBox="1">
            <a:spLocks noChangeArrowheads="1"/>
          </p:cNvSpPr>
          <p:nvPr/>
        </p:nvSpPr>
        <p:spPr bwMode="auto">
          <a:xfrm>
            <a:off x="6599238" y="3657600"/>
            <a:ext cx="641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rgbClr val="FF0000"/>
                </a:solidFill>
                <a:latin typeface="Courier New" panose="02070309020205020404" pitchFamily="49" charset="0"/>
              </a:rPr>
              <a:t>100</a:t>
            </a:r>
          </a:p>
        </p:txBody>
      </p:sp>
      <p:sp>
        <p:nvSpPr>
          <p:cNvPr id="26654" name="Text Box 45"/>
          <p:cNvSpPr txBox="1">
            <a:spLocks noChangeArrowheads="1"/>
          </p:cNvSpPr>
          <p:nvPr/>
        </p:nvSpPr>
        <p:spPr bwMode="auto">
          <a:xfrm>
            <a:off x="7740650" y="3657600"/>
            <a:ext cx="641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rgbClr val="FF0000"/>
                </a:solidFill>
                <a:latin typeface="Courier New" panose="02070309020205020404" pitchFamily="49" charset="0"/>
              </a:rPr>
              <a:t>001</a:t>
            </a:r>
          </a:p>
        </p:txBody>
      </p:sp>
      <p:sp>
        <p:nvSpPr>
          <p:cNvPr id="26655" name="Text Box 46"/>
          <p:cNvSpPr txBox="1">
            <a:spLocks noChangeArrowheads="1"/>
          </p:cNvSpPr>
          <p:nvPr/>
        </p:nvSpPr>
        <p:spPr bwMode="auto">
          <a:xfrm>
            <a:off x="6599238" y="3946525"/>
            <a:ext cx="641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rgbClr val="FF0000"/>
                </a:solidFill>
                <a:latin typeface="Courier New" panose="02070309020205020404" pitchFamily="49" charset="0"/>
              </a:rPr>
              <a:t>101</a:t>
            </a:r>
          </a:p>
        </p:txBody>
      </p:sp>
      <p:sp>
        <p:nvSpPr>
          <p:cNvPr id="30767" name="Text Box 47"/>
          <p:cNvSpPr txBox="1">
            <a:spLocks noChangeArrowheads="1"/>
          </p:cNvSpPr>
          <p:nvPr/>
        </p:nvSpPr>
        <p:spPr bwMode="auto">
          <a:xfrm>
            <a:off x="7740650" y="3946525"/>
            <a:ext cx="641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rgbClr val="FF0000"/>
                </a:solidFill>
                <a:latin typeface="Courier New" panose="02070309020205020404" pitchFamily="49" charset="0"/>
              </a:rPr>
              <a:t>011</a:t>
            </a:r>
          </a:p>
        </p:txBody>
      </p:sp>
      <p:sp>
        <p:nvSpPr>
          <p:cNvPr id="26657" name="Line 48"/>
          <p:cNvSpPr>
            <a:spLocks noChangeShapeType="1"/>
          </p:cNvSpPr>
          <p:nvPr/>
        </p:nvSpPr>
        <p:spPr bwMode="auto">
          <a:xfrm flipV="1">
            <a:off x="1371600" y="4573588"/>
            <a:ext cx="396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6658" name="Line 49"/>
          <p:cNvSpPr>
            <a:spLocks noChangeShapeType="1"/>
          </p:cNvSpPr>
          <p:nvPr/>
        </p:nvSpPr>
        <p:spPr bwMode="auto">
          <a:xfrm flipV="1">
            <a:off x="1371600" y="3657600"/>
            <a:ext cx="396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6659" name="Line 50"/>
          <p:cNvSpPr>
            <a:spLocks noChangeShapeType="1"/>
          </p:cNvSpPr>
          <p:nvPr/>
        </p:nvSpPr>
        <p:spPr bwMode="auto">
          <a:xfrm flipV="1">
            <a:off x="1371600" y="2743200"/>
            <a:ext cx="396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9611418"/>
      </p:ext>
    </p:extLst>
  </p:cSld>
  <p:clrMapOvr>
    <a:masterClrMapping/>
  </p:clrMapOvr>
  <p:transition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30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300"/>
                            </p:stCondLst>
                            <p:childTnLst>
                              <p:par>
                                <p:cTn id="2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7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anose="020B0600070205080204" pitchFamily="34" charset="-128"/>
              </a:rPr>
              <a:t>Sorting Arbitrary Numbers</a:t>
            </a:r>
          </a:p>
        </p:txBody>
      </p:sp>
      <p:sp>
        <p:nvSpPr>
          <p:cNvPr id="27651" name="Line 3"/>
          <p:cNvSpPr>
            <a:spLocks noChangeShapeType="1"/>
          </p:cNvSpPr>
          <p:nvPr/>
        </p:nvSpPr>
        <p:spPr bwMode="auto">
          <a:xfrm>
            <a:off x="1944688" y="2717800"/>
            <a:ext cx="1587" cy="9683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7652" name="Oval 4"/>
          <p:cNvSpPr>
            <a:spLocks noChangeArrowheads="1"/>
          </p:cNvSpPr>
          <p:nvPr/>
        </p:nvSpPr>
        <p:spPr bwMode="auto">
          <a:xfrm>
            <a:off x="1860550" y="3576638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27653" name="Oval 5"/>
          <p:cNvSpPr>
            <a:spLocks noChangeArrowheads="1"/>
          </p:cNvSpPr>
          <p:nvPr/>
        </p:nvSpPr>
        <p:spPr bwMode="auto">
          <a:xfrm>
            <a:off x="1868488" y="2641600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27654" name="Oval 8"/>
          <p:cNvSpPr>
            <a:spLocks noChangeArrowheads="1"/>
          </p:cNvSpPr>
          <p:nvPr/>
        </p:nvSpPr>
        <p:spPr bwMode="auto">
          <a:xfrm>
            <a:off x="4283075" y="4497388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27655" name="Oval 9"/>
          <p:cNvSpPr>
            <a:spLocks noChangeArrowheads="1"/>
          </p:cNvSpPr>
          <p:nvPr/>
        </p:nvSpPr>
        <p:spPr bwMode="auto">
          <a:xfrm>
            <a:off x="4283075" y="2646363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27656" name="Oval 10"/>
          <p:cNvSpPr>
            <a:spLocks noChangeArrowheads="1"/>
          </p:cNvSpPr>
          <p:nvPr/>
        </p:nvSpPr>
        <p:spPr bwMode="auto">
          <a:xfrm>
            <a:off x="3009900" y="4495800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27657" name="Oval 11"/>
          <p:cNvSpPr>
            <a:spLocks noChangeArrowheads="1"/>
          </p:cNvSpPr>
          <p:nvPr/>
        </p:nvSpPr>
        <p:spPr bwMode="auto">
          <a:xfrm>
            <a:off x="3009900" y="3576638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27658" name="Line 12"/>
          <p:cNvSpPr>
            <a:spLocks noChangeShapeType="1"/>
          </p:cNvSpPr>
          <p:nvPr/>
        </p:nvSpPr>
        <p:spPr bwMode="auto">
          <a:xfrm>
            <a:off x="3097213" y="3635375"/>
            <a:ext cx="1587" cy="9683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1066800" y="2371725"/>
            <a:ext cx="336550" cy="2235200"/>
            <a:chOff x="672" y="1494"/>
            <a:chExt cx="212" cy="1408"/>
          </a:xfrm>
        </p:grpSpPr>
        <p:sp>
          <p:nvSpPr>
            <p:cNvPr id="27698" name="Text Box 14"/>
            <p:cNvSpPr txBox="1">
              <a:spLocks noChangeArrowheads="1"/>
            </p:cNvSpPr>
            <p:nvPr/>
          </p:nvSpPr>
          <p:spPr bwMode="auto">
            <a:xfrm>
              <a:off x="672" y="1494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rgbClr val="FF0000"/>
                  </a:solidFill>
                  <a:latin typeface="Courier New" panose="02070309020205020404" pitchFamily="49" charset="0"/>
                </a:rPr>
                <a:t>1</a:t>
              </a:r>
            </a:p>
          </p:txBody>
        </p:sp>
        <p:sp>
          <p:nvSpPr>
            <p:cNvPr id="27699" name="Text Box 15"/>
            <p:cNvSpPr txBox="1">
              <a:spLocks noChangeArrowheads="1"/>
            </p:cNvSpPr>
            <p:nvPr/>
          </p:nvSpPr>
          <p:spPr bwMode="auto">
            <a:xfrm>
              <a:off x="672" y="2652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rgbClr val="FF0000"/>
                  </a:solidFill>
                  <a:latin typeface="Courier New" panose="02070309020205020404" pitchFamily="49" charset="0"/>
                </a:rPr>
                <a:t>0</a:t>
              </a:r>
            </a:p>
          </p:txBody>
        </p:sp>
        <p:sp>
          <p:nvSpPr>
            <p:cNvPr id="27700" name="Text Box 16"/>
            <p:cNvSpPr txBox="1">
              <a:spLocks noChangeArrowheads="1"/>
            </p:cNvSpPr>
            <p:nvPr/>
          </p:nvSpPr>
          <p:spPr bwMode="auto">
            <a:xfrm>
              <a:off x="672" y="2070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rgbClr val="FF0000"/>
                  </a:solidFill>
                  <a:latin typeface="Courier New" panose="02070309020205020404" pitchFamily="49" charset="0"/>
                </a:rPr>
                <a:t>1</a:t>
              </a:r>
            </a:p>
          </p:txBody>
        </p:sp>
      </p:grpSp>
      <p:sp>
        <p:nvSpPr>
          <p:cNvPr id="27660" name="Line 18"/>
          <p:cNvSpPr>
            <a:spLocks noChangeShapeType="1"/>
          </p:cNvSpPr>
          <p:nvPr/>
        </p:nvSpPr>
        <p:spPr bwMode="auto">
          <a:xfrm>
            <a:off x="4365625" y="2743200"/>
            <a:ext cx="0" cy="1905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4495800" y="2362200"/>
            <a:ext cx="336550" cy="2235200"/>
            <a:chOff x="2832" y="1488"/>
            <a:chExt cx="212" cy="1408"/>
          </a:xfrm>
        </p:grpSpPr>
        <p:sp>
          <p:nvSpPr>
            <p:cNvPr id="27695" name="Text Box 20"/>
            <p:cNvSpPr txBox="1">
              <a:spLocks noChangeArrowheads="1"/>
            </p:cNvSpPr>
            <p:nvPr/>
          </p:nvSpPr>
          <p:spPr bwMode="auto">
            <a:xfrm>
              <a:off x="2832" y="1488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rgbClr val="FF0000"/>
                  </a:solidFill>
                  <a:latin typeface="Courier New" panose="02070309020205020404" pitchFamily="49" charset="0"/>
                </a:rPr>
                <a:t>1</a:t>
              </a:r>
            </a:p>
          </p:txBody>
        </p:sp>
        <p:sp>
          <p:nvSpPr>
            <p:cNvPr id="27696" name="Text Box 21"/>
            <p:cNvSpPr txBox="1">
              <a:spLocks noChangeArrowheads="1"/>
            </p:cNvSpPr>
            <p:nvPr/>
          </p:nvSpPr>
          <p:spPr bwMode="auto">
            <a:xfrm>
              <a:off x="2832" y="2064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rgbClr val="FF0000"/>
                  </a:solidFill>
                  <a:latin typeface="Courier New" panose="02070309020205020404" pitchFamily="49" charset="0"/>
                </a:rPr>
                <a:t>0</a:t>
              </a:r>
            </a:p>
          </p:txBody>
        </p:sp>
        <p:sp>
          <p:nvSpPr>
            <p:cNvPr id="27697" name="Text Box 22"/>
            <p:cNvSpPr txBox="1">
              <a:spLocks noChangeArrowheads="1"/>
            </p:cNvSpPr>
            <p:nvPr/>
          </p:nvSpPr>
          <p:spPr bwMode="auto">
            <a:xfrm>
              <a:off x="2832" y="2646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rgbClr val="FF0000"/>
                  </a:solidFill>
                  <a:latin typeface="Courier New" panose="02070309020205020404" pitchFamily="49" charset="0"/>
                </a:rPr>
                <a:t>1</a:t>
              </a:r>
            </a:p>
          </p:txBody>
        </p:sp>
      </p:grpSp>
      <p:grpSp>
        <p:nvGrpSpPr>
          <p:cNvPr id="4" name="Group 23"/>
          <p:cNvGrpSpPr>
            <a:grpSpLocks/>
          </p:cNvGrpSpPr>
          <p:nvPr/>
        </p:nvGrpSpPr>
        <p:grpSpPr bwMode="auto">
          <a:xfrm>
            <a:off x="2120900" y="2362200"/>
            <a:ext cx="349250" cy="2235200"/>
            <a:chOff x="1336" y="1488"/>
            <a:chExt cx="220" cy="1408"/>
          </a:xfrm>
        </p:grpSpPr>
        <p:sp>
          <p:nvSpPr>
            <p:cNvPr id="27692" name="Text Box 24"/>
            <p:cNvSpPr txBox="1">
              <a:spLocks noChangeArrowheads="1"/>
            </p:cNvSpPr>
            <p:nvPr/>
          </p:nvSpPr>
          <p:spPr bwMode="auto">
            <a:xfrm>
              <a:off x="1336" y="1488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rgbClr val="FF0000"/>
                  </a:solidFill>
                  <a:latin typeface="Courier New" panose="02070309020205020404" pitchFamily="49" charset="0"/>
                </a:rPr>
                <a:t>1</a:t>
              </a:r>
            </a:p>
          </p:txBody>
        </p:sp>
        <p:sp>
          <p:nvSpPr>
            <p:cNvPr id="27693" name="Text Box 25"/>
            <p:cNvSpPr txBox="1">
              <a:spLocks noChangeArrowheads="1"/>
            </p:cNvSpPr>
            <p:nvPr/>
          </p:nvSpPr>
          <p:spPr bwMode="auto">
            <a:xfrm>
              <a:off x="1336" y="2064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rgbClr val="FF0000"/>
                  </a:solidFill>
                  <a:latin typeface="Courier New" panose="02070309020205020404" pitchFamily="49" charset="0"/>
                </a:rPr>
                <a:t>1</a:t>
              </a:r>
            </a:p>
          </p:txBody>
        </p:sp>
        <p:sp>
          <p:nvSpPr>
            <p:cNvPr id="27694" name="Text Box 26"/>
            <p:cNvSpPr txBox="1">
              <a:spLocks noChangeArrowheads="1"/>
            </p:cNvSpPr>
            <p:nvPr/>
          </p:nvSpPr>
          <p:spPr bwMode="auto">
            <a:xfrm>
              <a:off x="1344" y="2646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rgbClr val="FF0000"/>
                  </a:solidFill>
                  <a:latin typeface="Courier New" panose="02070309020205020404" pitchFamily="49" charset="0"/>
                </a:rPr>
                <a:t>0</a:t>
              </a:r>
            </a:p>
          </p:txBody>
        </p:sp>
      </p:grpSp>
      <p:grpSp>
        <p:nvGrpSpPr>
          <p:cNvPr id="5" name="Group 27"/>
          <p:cNvGrpSpPr>
            <a:grpSpLocks/>
          </p:cNvGrpSpPr>
          <p:nvPr/>
        </p:nvGrpSpPr>
        <p:grpSpPr bwMode="auto">
          <a:xfrm>
            <a:off x="3244850" y="2362200"/>
            <a:ext cx="368300" cy="2235200"/>
            <a:chOff x="2044" y="1488"/>
            <a:chExt cx="232" cy="1408"/>
          </a:xfrm>
        </p:grpSpPr>
        <p:sp>
          <p:nvSpPr>
            <p:cNvPr id="27689" name="Text Box 28"/>
            <p:cNvSpPr txBox="1">
              <a:spLocks noChangeArrowheads="1"/>
            </p:cNvSpPr>
            <p:nvPr/>
          </p:nvSpPr>
          <p:spPr bwMode="auto">
            <a:xfrm>
              <a:off x="2064" y="2064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rgbClr val="FF0000"/>
                  </a:solidFill>
                  <a:latin typeface="Courier New" panose="02070309020205020404" pitchFamily="49" charset="0"/>
                </a:rPr>
                <a:t>0</a:t>
              </a:r>
            </a:p>
          </p:txBody>
        </p:sp>
        <p:sp>
          <p:nvSpPr>
            <p:cNvPr id="27690" name="Text Box 29"/>
            <p:cNvSpPr txBox="1">
              <a:spLocks noChangeArrowheads="1"/>
            </p:cNvSpPr>
            <p:nvPr/>
          </p:nvSpPr>
          <p:spPr bwMode="auto">
            <a:xfrm>
              <a:off x="2064" y="2646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rgbClr val="FF0000"/>
                  </a:solidFill>
                  <a:latin typeface="Courier New" panose="02070309020205020404" pitchFamily="49" charset="0"/>
                </a:rPr>
                <a:t>1</a:t>
              </a:r>
            </a:p>
          </p:txBody>
        </p:sp>
        <p:sp>
          <p:nvSpPr>
            <p:cNvPr id="27691" name="Text Box 30"/>
            <p:cNvSpPr txBox="1">
              <a:spLocks noChangeArrowheads="1"/>
            </p:cNvSpPr>
            <p:nvPr/>
          </p:nvSpPr>
          <p:spPr bwMode="auto">
            <a:xfrm>
              <a:off x="2044" y="1488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rgbClr val="FF0000"/>
                  </a:solidFill>
                  <a:latin typeface="Courier New" panose="02070309020205020404" pitchFamily="49" charset="0"/>
                </a:rPr>
                <a:t>1</a:t>
              </a:r>
            </a:p>
          </p:txBody>
        </p:sp>
      </p:grpSp>
      <p:sp>
        <p:nvSpPr>
          <p:cNvPr id="27664" name="Text Box 31"/>
          <p:cNvSpPr txBox="1">
            <a:spLocks noChangeArrowheads="1"/>
          </p:cNvSpPr>
          <p:nvPr/>
        </p:nvSpPr>
        <p:spPr bwMode="auto">
          <a:xfrm>
            <a:off x="6462713" y="1905000"/>
            <a:ext cx="9286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400">
                <a:solidFill>
                  <a:srgbClr val="000000"/>
                </a:solidFill>
              </a:rPr>
              <a:t>inputs</a:t>
            </a:r>
          </a:p>
        </p:txBody>
      </p:sp>
      <p:sp>
        <p:nvSpPr>
          <p:cNvPr id="27665" name="Text Box 32"/>
          <p:cNvSpPr txBox="1">
            <a:spLocks noChangeArrowheads="1"/>
          </p:cNvSpPr>
          <p:nvPr/>
        </p:nvSpPr>
        <p:spPr bwMode="auto">
          <a:xfrm>
            <a:off x="7529513" y="1905000"/>
            <a:ext cx="10810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400">
                <a:solidFill>
                  <a:srgbClr val="000000"/>
                </a:solidFill>
              </a:rPr>
              <a:t>outputs</a:t>
            </a:r>
          </a:p>
        </p:txBody>
      </p:sp>
      <p:sp>
        <p:nvSpPr>
          <p:cNvPr id="27666" name="Line 33"/>
          <p:cNvSpPr>
            <a:spLocks noChangeShapeType="1"/>
          </p:cNvSpPr>
          <p:nvPr/>
        </p:nvSpPr>
        <p:spPr bwMode="auto">
          <a:xfrm>
            <a:off x="7467600" y="2057400"/>
            <a:ext cx="0" cy="2819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7667" name="Text Box 34"/>
          <p:cNvSpPr txBox="1">
            <a:spLocks noChangeArrowheads="1"/>
          </p:cNvSpPr>
          <p:nvPr/>
        </p:nvSpPr>
        <p:spPr bwMode="auto">
          <a:xfrm>
            <a:off x="6599238" y="2438400"/>
            <a:ext cx="641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rgbClr val="FF0000"/>
                </a:solidFill>
                <a:latin typeface="Courier New" panose="02070309020205020404" pitchFamily="49" charset="0"/>
              </a:rPr>
              <a:t>000</a:t>
            </a:r>
          </a:p>
        </p:txBody>
      </p:sp>
      <p:sp>
        <p:nvSpPr>
          <p:cNvPr id="27668" name="Text Box 35"/>
          <p:cNvSpPr txBox="1">
            <a:spLocks noChangeArrowheads="1"/>
          </p:cNvSpPr>
          <p:nvPr/>
        </p:nvSpPr>
        <p:spPr bwMode="auto">
          <a:xfrm>
            <a:off x="7740650" y="2438400"/>
            <a:ext cx="641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rgbClr val="FF0000"/>
                </a:solidFill>
                <a:latin typeface="Courier New" panose="02070309020205020404" pitchFamily="49" charset="0"/>
              </a:rPr>
              <a:t>000</a:t>
            </a:r>
          </a:p>
        </p:txBody>
      </p:sp>
      <p:sp>
        <p:nvSpPr>
          <p:cNvPr id="27669" name="Line 36"/>
          <p:cNvSpPr>
            <a:spLocks noChangeShapeType="1"/>
          </p:cNvSpPr>
          <p:nvPr/>
        </p:nvSpPr>
        <p:spPr bwMode="auto">
          <a:xfrm>
            <a:off x="6477000" y="23622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7670" name="Text Box 37"/>
          <p:cNvSpPr txBox="1">
            <a:spLocks noChangeArrowheads="1"/>
          </p:cNvSpPr>
          <p:nvPr/>
        </p:nvSpPr>
        <p:spPr bwMode="auto">
          <a:xfrm>
            <a:off x="1203325" y="5375275"/>
            <a:ext cx="39306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400">
                <a:solidFill>
                  <a:srgbClr val="006600"/>
                </a:solidFill>
              </a:rPr>
              <a:t>Try all possible </a:t>
            </a:r>
            <a:r>
              <a:rPr lang="en-US" sz="2400" b="1">
                <a:solidFill>
                  <a:srgbClr val="006600"/>
                </a:solidFill>
              </a:rPr>
              <a:t>0/1</a:t>
            </a:r>
            <a:r>
              <a:rPr lang="en-US" sz="2400">
                <a:solidFill>
                  <a:srgbClr val="006600"/>
                </a:solidFill>
              </a:rPr>
              <a:t> sequences.</a:t>
            </a:r>
          </a:p>
        </p:txBody>
      </p:sp>
      <p:sp>
        <p:nvSpPr>
          <p:cNvPr id="27671" name="Text Box 38"/>
          <p:cNvSpPr txBox="1">
            <a:spLocks noChangeArrowheads="1"/>
          </p:cNvSpPr>
          <p:nvPr/>
        </p:nvSpPr>
        <p:spPr bwMode="auto">
          <a:xfrm>
            <a:off x="6599238" y="2727325"/>
            <a:ext cx="641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rgbClr val="FF0000"/>
                </a:solidFill>
                <a:latin typeface="Courier New" panose="02070309020205020404" pitchFamily="49" charset="0"/>
              </a:rPr>
              <a:t>001</a:t>
            </a:r>
          </a:p>
        </p:txBody>
      </p:sp>
      <p:sp>
        <p:nvSpPr>
          <p:cNvPr id="27672" name="Text Box 39"/>
          <p:cNvSpPr txBox="1">
            <a:spLocks noChangeArrowheads="1"/>
          </p:cNvSpPr>
          <p:nvPr/>
        </p:nvSpPr>
        <p:spPr bwMode="auto">
          <a:xfrm>
            <a:off x="7740650" y="2727325"/>
            <a:ext cx="641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rgbClr val="FF0000"/>
                </a:solidFill>
                <a:latin typeface="Courier New" panose="02070309020205020404" pitchFamily="49" charset="0"/>
              </a:rPr>
              <a:t>001</a:t>
            </a:r>
          </a:p>
        </p:txBody>
      </p:sp>
      <p:sp>
        <p:nvSpPr>
          <p:cNvPr id="27673" name="Text Box 40"/>
          <p:cNvSpPr txBox="1">
            <a:spLocks noChangeArrowheads="1"/>
          </p:cNvSpPr>
          <p:nvPr/>
        </p:nvSpPr>
        <p:spPr bwMode="auto">
          <a:xfrm>
            <a:off x="6599238" y="3048000"/>
            <a:ext cx="641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rgbClr val="FF0000"/>
                </a:solidFill>
                <a:latin typeface="Courier New" panose="02070309020205020404" pitchFamily="49" charset="0"/>
              </a:rPr>
              <a:t>010</a:t>
            </a:r>
          </a:p>
        </p:txBody>
      </p:sp>
      <p:sp>
        <p:nvSpPr>
          <p:cNvPr id="27674" name="Text Box 41"/>
          <p:cNvSpPr txBox="1">
            <a:spLocks noChangeArrowheads="1"/>
          </p:cNvSpPr>
          <p:nvPr/>
        </p:nvSpPr>
        <p:spPr bwMode="auto">
          <a:xfrm>
            <a:off x="7740650" y="3048000"/>
            <a:ext cx="641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rgbClr val="FF0000"/>
                </a:solidFill>
                <a:latin typeface="Courier New" panose="02070309020205020404" pitchFamily="49" charset="0"/>
              </a:rPr>
              <a:t>001</a:t>
            </a:r>
          </a:p>
        </p:txBody>
      </p:sp>
      <p:sp>
        <p:nvSpPr>
          <p:cNvPr id="27675" name="Text Box 42"/>
          <p:cNvSpPr txBox="1">
            <a:spLocks noChangeArrowheads="1"/>
          </p:cNvSpPr>
          <p:nvPr/>
        </p:nvSpPr>
        <p:spPr bwMode="auto">
          <a:xfrm>
            <a:off x="6599238" y="3336925"/>
            <a:ext cx="641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rgbClr val="FF0000"/>
                </a:solidFill>
                <a:latin typeface="Courier New" panose="02070309020205020404" pitchFamily="49" charset="0"/>
              </a:rPr>
              <a:t>011</a:t>
            </a:r>
          </a:p>
        </p:txBody>
      </p:sp>
      <p:sp>
        <p:nvSpPr>
          <p:cNvPr id="27676" name="Text Box 43"/>
          <p:cNvSpPr txBox="1">
            <a:spLocks noChangeArrowheads="1"/>
          </p:cNvSpPr>
          <p:nvPr/>
        </p:nvSpPr>
        <p:spPr bwMode="auto">
          <a:xfrm>
            <a:off x="7740650" y="3336925"/>
            <a:ext cx="641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rgbClr val="FF0000"/>
                </a:solidFill>
                <a:latin typeface="Courier New" panose="02070309020205020404" pitchFamily="49" charset="0"/>
              </a:rPr>
              <a:t>011</a:t>
            </a:r>
          </a:p>
        </p:txBody>
      </p:sp>
      <p:sp>
        <p:nvSpPr>
          <p:cNvPr id="27677" name="Text Box 44"/>
          <p:cNvSpPr txBox="1">
            <a:spLocks noChangeArrowheads="1"/>
          </p:cNvSpPr>
          <p:nvPr/>
        </p:nvSpPr>
        <p:spPr bwMode="auto">
          <a:xfrm>
            <a:off x="6599238" y="3657600"/>
            <a:ext cx="641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rgbClr val="FF0000"/>
                </a:solidFill>
                <a:latin typeface="Courier New" panose="02070309020205020404" pitchFamily="49" charset="0"/>
              </a:rPr>
              <a:t>100</a:t>
            </a:r>
          </a:p>
        </p:txBody>
      </p:sp>
      <p:sp>
        <p:nvSpPr>
          <p:cNvPr id="27678" name="Text Box 45"/>
          <p:cNvSpPr txBox="1">
            <a:spLocks noChangeArrowheads="1"/>
          </p:cNvSpPr>
          <p:nvPr/>
        </p:nvSpPr>
        <p:spPr bwMode="auto">
          <a:xfrm>
            <a:off x="7740650" y="3657600"/>
            <a:ext cx="641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rgbClr val="FF0000"/>
                </a:solidFill>
                <a:latin typeface="Courier New" panose="02070309020205020404" pitchFamily="49" charset="0"/>
              </a:rPr>
              <a:t>001</a:t>
            </a:r>
          </a:p>
        </p:txBody>
      </p:sp>
      <p:sp>
        <p:nvSpPr>
          <p:cNvPr id="27679" name="Text Box 46"/>
          <p:cNvSpPr txBox="1">
            <a:spLocks noChangeArrowheads="1"/>
          </p:cNvSpPr>
          <p:nvPr/>
        </p:nvSpPr>
        <p:spPr bwMode="auto">
          <a:xfrm>
            <a:off x="6599238" y="3946525"/>
            <a:ext cx="641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rgbClr val="FF0000"/>
                </a:solidFill>
                <a:latin typeface="Courier New" panose="02070309020205020404" pitchFamily="49" charset="0"/>
              </a:rPr>
              <a:t>101</a:t>
            </a:r>
          </a:p>
        </p:txBody>
      </p:sp>
      <p:sp>
        <p:nvSpPr>
          <p:cNvPr id="27680" name="Text Box 47"/>
          <p:cNvSpPr txBox="1">
            <a:spLocks noChangeArrowheads="1"/>
          </p:cNvSpPr>
          <p:nvPr/>
        </p:nvSpPr>
        <p:spPr bwMode="auto">
          <a:xfrm>
            <a:off x="7740650" y="3946525"/>
            <a:ext cx="641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rgbClr val="FF0000"/>
                </a:solidFill>
                <a:latin typeface="Courier New" panose="02070309020205020404" pitchFamily="49" charset="0"/>
              </a:rPr>
              <a:t>011</a:t>
            </a:r>
          </a:p>
        </p:txBody>
      </p:sp>
      <p:sp>
        <p:nvSpPr>
          <p:cNvPr id="27681" name="Text Box 48"/>
          <p:cNvSpPr txBox="1">
            <a:spLocks noChangeArrowheads="1"/>
          </p:cNvSpPr>
          <p:nvPr/>
        </p:nvSpPr>
        <p:spPr bwMode="auto">
          <a:xfrm>
            <a:off x="6599238" y="4267200"/>
            <a:ext cx="641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rgbClr val="FF0000"/>
                </a:solidFill>
                <a:latin typeface="Courier New" panose="02070309020205020404" pitchFamily="49" charset="0"/>
              </a:rPr>
              <a:t>110</a:t>
            </a:r>
          </a:p>
        </p:txBody>
      </p:sp>
      <p:sp>
        <p:nvSpPr>
          <p:cNvPr id="31793" name="Text Box 49"/>
          <p:cNvSpPr txBox="1">
            <a:spLocks noChangeArrowheads="1"/>
          </p:cNvSpPr>
          <p:nvPr/>
        </p:nvSpPr>
        <p:spPr bwMode="auto">
          <a:xfrm>
            <a:off x="7740650" y="4267200"/>
            <a:ext cx="641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rgbClr val="FF0000"/>
                </a:solidFill>
                <a:latin typeface="Courier New" panose="02070309020205020404" pitchFamily="49" charset="0"/>
              </a:rPr>
              <a:t>101</a:t>
            </a:r>
          </a:p>
        </p:txBody>
      </p:sp>
      <p:grpSp>
        <p:nvGrpSpPr>
          <p:cNvPr id="6" name="Group 54"/>
          <p:cNvGrpSpPr>
            <a:grpSpLocks/>
          </p:cNvGrpSpPr>
          <p:nvPr/>
        </p:nvGrpSpPr>
        <p:grpSpPr bwMode="auto">
          <a:xfrm>
            <a:off x="7223125" y="4465638"/>
            <a:ext cx="1598613" cy="1366837"/>
            <a:chOff x="4550" y="2813"/>
            <a:chExt cx="1007" cy="861"/>
          </a:xfrm>
        </p:grpSpPr>
        <p:cxnSp>
          <p:nvCxnSpPr>
            <p:cNvPr id="27687" name="AutoShape 51"/>
            <p:cNvCxnSpPr>
              <a:cxnSpLocks noChangeShapeType="1"/>
              <a:stCxn id="31793" idx="3"/>
            </p:cNvCxnSpPr>
            <p:nvPr/>
          </p:nvCxnSpPr>
          <p:spPr bwMode="auto">
            <a:xfrm flipH="1">
              <a:off x="4992" y="2813"/>
              <a:ext cx="288" cy="595"/>
            </a:xfrm>
            <a:prstGeom prst="bentConnector4">
              <a:avLst>
                <a:gd name="adj1" fmla="val -50000"/>
                <a:gd name="adj2" fmla="val 60505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7688" name="Text Box 52"/>
            <p:cNvSpPr txBox="1">
              <a:spLocks noChangeArrowheads="1"/>
            </p:cNvSpPr>
            <p:nvPr/>
          </p:nvSpPr>
          <p:spPr bwMode="auto">
            <a:xfrm>
              <a:off x="4550" y="3386"/>
              <a:ext cx="100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400" b="1" u="sng">
                  <a:solidFill>
                    <a:srgbClr val="006600"/>
                  </a:solidFill>
                </a:rPr>
                <a:t>not sorted!</a:t>
              </a:r>
            </a:p>
          </p:txBody>
        </p:sp>
      </p:grpSp>
      <p:sp>
        <p:nvSpPr>
          <p:cNvPr id="27684" name="Line 55"/>
          <p:cNvSpPr>
            <a:spLocks noChangeShapeType="1"/>
          </p:cNvSpPr>
          <p:nvPr/>
        </p:nvSpPr>
        <p:spPr bwMode="auto">
          <a:xfrm flipV="1">
            <a:off x="1371600" y="4573588"/>
            <a:ext cx="396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7685" name="Line 56"/>
          <p:cNvSpPr>
            <a:spLocks noChangeShapeType="1"/>
          </p:cNvSpPr>
          <p:nvPr/>
        </p:nvSpPr>
        <p:spPr bwMode="auto">
          <a:xfrm flipV="1">
            <a:off x="1371600" y="3657600"/>
            <a:ext cx="396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7686" name="Line 57"/>
          <p:cNvSpPr>
            <a:spLocks noChangeShapeType="1"/>
          </p:cNvSpPr>
          <p:nvPr/>
        </p:nvSpPr>
        <p:spPr bwMode="auto">
          <a:xfrm flipV="1">
            <a:off x="1371600" y="2743200"/>
            <a:ext cx="396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839815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31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300"/>
                            </p:stCondLst>
                            <p:childTnLst>
                              <p:par>
                                <p:cTn id="2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3800"/>
                            </p:stCondLst>
                            <p:childTnLst>
                              <p:par>
                                <p:cTn id="28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93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anose="020B0600070205080204" pitchFamily="34" charset="-128"/>
              </a:rPr>
              <a:t>Sorting Arbitrary Numbers</a:t>
            </a:r>
          </a:p>
        </p:txBody>
      </p:sp>
      <p:sp>
        <p:nvSpPr>
          <p:cNvPr id="28675" name="Line 3"/>
          <p:cNvSpPr>
            <a:spLocks noChangeShapeType="1"/>
          </p:cNvSpPr>
          <p:nvPr/>
        </p:nvSpPr>
        <p:spPr bwMode="auto">
          <a:xfrm>
            <a:off x="1944688" y="2717800"/>
            <a:ext cx="1587" cy="9683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8676" name="Oval 4"/>
          <p:cNvSpPr>
            <a:spLocks noChangeArrowheads="1"/>
          </p:cNvSpPr>
          <p:nvPr/>
        </p:nvSpPr>
        <p:spPr bwMode="auto">
          <a:xfrm>
            <a:off x="1860550" y="3576638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28677" name="Oval 5"/>
          <p:cNvSpPr>
            <a:spLocks noChangeArrowheads="1"/>
          </p:cNvSpPr>
          <p:nvPr/>
        </p:nvSpPr>
        <p:spPr bwMode="auto">
          <a:xfrm>
            <a:off x="1868488" y="2641600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28678" name="Oval 8"/>
          <p:cNvSpPr>
            <a:spLocks noChangeArrowheads="1"/>
          </p:cNvSpPr>
          <p:nvPr/>
        </p:nvSpPr>
        <p:spPr bwMode="auto">
          <a:xfrm>
            <a:off x="4283075" y="4497388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28679" name="Oval 9"/>
          <p:cNvSpPr>
            <a:spLocks noChangeArrowheads="1"/>
          </p:cNvSpPr>
          <p:nvPr/>
        </p:nvSpPr>
        <p:spPr bwMode="auto">
          <a:xfrm>
            <a:off x="4283075" y="2646363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28680" name="Oval 10"/>
          <p:cNvSpPr>
            <a:spLocks noChangeArrowheads="1"/>
          </p:cNvSpPr>
          <p:nvPr/>
        </p:nvSpPr>
        <p:spPr bwMode="auto">
          <a:xfrm>
            <a:off x="3009900" y="4495800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28681" name="Oval 11"/>
          <p:cNvSpPr>
            <a:spLocks noChangeArrowheads="1"/>
          </p:cNvSpPr>
          <p:nvPr/>
        </p:nvSpPr>
        <p:spPr bwMode="auto">
          <a:xfrm>
            <a:off x="3009900" y="3576638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28682" name="Line 12"/>
          <p:cNvSpPr>
            <a:spLocks noChangeShapeType="1"/>
          </p:cNvSpPr>
          <p:nvPr/>
        </p:nvSpPr>
        <p:spPr bwMode="auto">
          <a:xfrm>
            <a:off x="3097213" y="3635375"/>
            <a:ext cx="1587" cy="9683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1066800" y="2371725"/>
            <a:ext cx="336550" cy="2235200"/>
            <a:chOff x="672" y="1494"/>
            <a:chExt cx="212" cy="1408"/>
          </a:xfrm>
        </p:grpSpPr>
        <p:sp>
          <p:nvSpPr>
            <p:cNvPr id="28724" name="Text Box 14"/>
            <p:cNvSpPr txBox="1">
              <a:spLocks noChangeArrowheads="1"/>
            </p:cNvSpPr>
            <p:nvPr/>
          </p:nvSpPr>
          <p:spPr bwMode="auto">
            <a:xfrm>
              <a:off x="672" y="1494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rgbClr val="FF0000"/>
                  </a:solidFill>
                  <a:latin typeface="Courier New" panose="02070309020205020404" pitchFamily="49" charset="0"/>
                </a:rPr>
                <a:t>1</a:t>
              </a:r>
            </a:p>
          </p:txBody>
        </p:sp>
        <p:sp>
          <p:nvSpPr>
            <p:cNvPr id="28725" name="Text Box 15"/>
            <p:cNvSpPr txBox="1">
              <a:spLocks noChangeArrowheads="1"/>
            </p:cNvSpPr>
            <p:nvPr/>
          </p:nvSpPr>
          <p:spPr bwMode="auto">
            <a:xfrm>
              <a:off x="672" y="2652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rgbClr val="FF0000"/>
                  </a:solidFill>
                  <a:latin typeface="Courier New" panose="02070309020205020404" pitchFamily="49" charset="0"/>
                </a:rPr>
                <a:t>1</a:t>
              </a:r>
            </a:p>
          </p:txBody>
        </p:sp>
        <p:sp>
          <p:nvSpPr>
            <p:cNvPr id="28726" name="Text Box 16"/>
            <p:cNvSpPr txBox="1">
              <a:spLocks noChangeArrowheads="1"/>
            </p:cNvSpPr>
            <p:nvPr/>
          </p:nvSpPr>
          <p:spPr bwMode="auto">
            <a:xfrm>
              <a:off x="672" y="2070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rgbClr val="FF0000"/>
                  </a:solidFill>
                  <a:latin typeface="Courier New" panose="02070309020205020404" pitchFamily="49" charset="0"/>
                </a:rPr>
                <a:t>1</a:t>
              </a:r>
            </a:p>
          </p:txBody>
        </p:sp>
      </p:grpSp>
      <p:sp>
        <p:nvSpPr>
          <p:cNvPr id="28684" name="Line 18"/>
          <p:cNvSpPr>
            <a:spLocks noChangeShapeType="1"/>
          </p:cNvSpPr>
          <p:nvPr/>
        </p:nvSpPr>
        <p:spPr bwMode="auto">
          <a:xfrm>
            <a:off x="4365625" y="2743200"/>
            <a:ext cx="0" cy="1905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4495800" y="2362200"/>
            <a:ext cx="336550" cy="2235200"/>
            <a:chOff x="2832" y="1488"/>
            <a:chExt cx="212" cy="1408"/>
          </a:xfrm>
        </p:grpSpPr>
        <p:sp>
          <p:nvSpPr>
            <p:cNvPr id="28721" name="Text Box 20"/>
            <p:cNvSpPr txBox="1">
              <a:spLocks noChangeArrowheads="1"/>
            </p:cNvSpPr>
            <p:nvPr/>
          </p:nvSpPr>
          <p:spPr bwMode="auto">
            <a:xfrm>
              <a:off x="2832" y="1488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rgbClr val="FF0000"/>
                  </a:solidFill>
                  <a:latin typeface="Courier New" panose="02070309020205020404" pitchFamily="49" charset="0"/>
                </a:rPr>
                <a:t>1</a:t>
              </a:r>
            </a:p>
          </p:txBody>
        </p:sp>
        <p:sp>
          <p:nvSpPr>
            <p:cNvPr id="28722" name="Text Box 21"/>
            <p:cNvSpPr txBox="1">
              <a:spLocks noChangeArrowheads="1"/>
            </p:cNvSpPr>
            <p:nvPr/>
          </p:nvSpPr>
          <p:spPr bwMode="auto">
            <a:xfrm>
              <a:off x="2832" y="2064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rgbClr val="FF0000"/>
                  </a:solidFill>
                  <a:latin typeface="Courier New" panose="02070309020205020404" pitchFamily="49" charset="0"/>
                </a:rPr>
                <a:t>1</a:t>
              </a:r>
            </a:p>
          </p:txBody>
        </p:sp>
        <p:sp>
          <p:nvSpPr>
            <p:cNvPr id="28723" name="Text Box 22"/>
            <p:cNvSpPr txBox="1">
              <a:spLocks noChangeArrowheads="1"/>
            </p:cNvSpPr>
            <p:nvPr/>
          </p:nvSpPr>
          <p:spPr bwMode="auto">
            <a:xfrm>
              <a:off x="2832" y="2646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rgbClr val="FF0000"/>
                  </a:solidFill>
                  <a:latin typeface="Courier New" panose="02070309020205020404" pitchFamily="49" charset="0"/>
                </a:rPr>
                <a:t>1</a:t>
              </a:r>
            </a:p>
          </p:txBody>
        </p:sp>
      </p:grpSp>
      <p:grpSp>
        <p:nvGrpSpPr>
          <p:cNvPr id="4" name="Group 23"/>
          <p:cNvGrpSpPr>
            <a:grpSpLocks/>
          </p:cNvGrpSpPr>
          <p:nvPr/>
        </p:nvGrpSpPr>
        <p:grpSpPr bwMode="auto">
          <a:xfrm>
            <a:off x="2120900" y="2362200"/>
            <a:ext cx="349250" cy="2235200"/>
            <a:chOff x="1336" y="1488"/>
            <a:chExt cx="220" cy="1408"/>
          </a:xfrm>
        </p:grpSpPr>
        <p:sp>
          <p:nvSpPr>
            <p:cNvPr id="28718" name="Text Box 24"/>
            <p:cNvSpPr txBox="1">
              <a:spLocks noChangeArrowheads="1"/>
            </p:cNvSpPr>
            <p:nvPr/>
          </p:nvSpPr>
          <p:spPr bwMode="auto">
            <a:xfrm>
              <a:off x="1336" y="1488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rgbClr val="FF0000"/>
                  </a:solidFill>
                  <a:latin typeface="Courier New" panose="02070309020205020404" pitchFamily="49" charset="0"/>
                </a:rPr>
                <a:t>1</a:t>
              </a:r>
            </a:p>
          </p:txBody>
        </p:sp>
        <p:sp>
          <p:nvSpPr>
            <p:cNvPr id="28719" name="Text Box 25"/>
            <p:cNvSpPr txBox="1">
              <a:spLocks noChangeArrowheads="1"/>
            </p:cNvSpPr>
            <p:nvPr/>
          </p:nvSpPr>
          <p:spPr bwMode="auto">
            <a:xfrm>
              <a:off x="1336" y="2064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rgbClr val="FF0000"/>
                  </a:solidFill>
                  <a:latin typeface="Courier New" panose="02070309020205020404" pitchFamily="49" charset="0"/>
                </a:rPr>
                <a:t>1</a:t>
              </a:r>
            </a:p>
          </p:txBody>
        </p:sp>
        <p:sp>
          <p:nvSpPr>
            <p:cNvPr id="28720" name="Text Box 26"/>
            <p:cNvSpPr txBox="1">
              <a:spLocks noChangeArrowheads="1"/>
            </p:cNvSpPr>
            <p:nvPr/>
          </p:nvSpPr>
          <p:spPr bwMode="auto">
            <a:xfrm>
              <a:off x="1344" y="2646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rgbClr val="FF0000"/>
                  </a:solidFill>
                  <a:latin typeface="Courier New" panose="02070309020205020404" pitchFamily="49" charset="0"/>
                </a:rPr>
                <a:t>1</a:t>
              </a:r>
            </a:p>
          </p:txBody>
        </p:sp>
      </p:grpSp>
      <p:grpSp>
        <p:nvGrpSpPr>
          <p:cNvPr id="5" name="Group 27"/>
          <p:cNvGrpSpPr>
            <a:grpSpLocks/>
          </p:cNvGrpSpPr>
          <p:nvPr/>
        </p:nvGrpSpPr>
        <p:grpSpPr bwMode="auto">
          <a:xfrm>
            <a:off x="3244850" y="2362200"/>
            <a:ext cx="368300" cy="2235200"/>
            <a:chOff x="2044" y="1488"/>
            <a:chExt cx="232" cy="1408"/>
          </a:xfrm>
        </p:grpSpPr>
        <p:sp>
          <p:nvSpPr>
            <p:cNvPr id="28715" name="Text Box 28"/>
            <p:cNvSpPr txBox="1">
              <a:spLocks noChangeArrowheads="1"/>
            </p:cNvSpPr>
            <p:nvPr/>
          </p:nvSpPr>
          <p:spPr bwMode="auto">
            <a:xfrm>
              <a:off x="2064" y="2064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rgbClr val="FF0000"/>
                  </a:solidFill>
                  <a:latin typeface="Courier New" panose="02070309020205020404" pitchFamily="49" charset="0"/>
                </a:rPr>
                <a:t>1</a:t>
              </a:r>
            </a:p>
          </p:txBody>
        </p:sp>
        <p:sp>
          <p:nvSpPr>
            <p:cNvPr id="28716" name="Text Box 29"/>
            <p:cNvSpPr txBox="1">
              <a:spLocks noChangeArrowheads="1"/>
            </p:cNvSpPr>
            <p:nvPr/>
          </p:nvSpPr>
          <p:spPr bwMode="auto">
            <a:xfrm>
              <a:off x="2064" y="2646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rgbClr val="FF0000"/>
                  </a:solidFill>
                  <a:latin typeface="Courier New" panose="02070309020205020404" pitchFamily="49" charset="0"/>
                </a:rPr>
                <a:t>1</a:t>
              </a:r>
            </a:p>
          </p:txBody>
        </p:sp>
        <p:sp>
          <p:nvSpPr>
            <p:cNvPr id="28717" name="Text Box 30"/>
            <p:cNvSpPr txBox="1">
              <a:spLocks noChangeArrowheads="1"/>
            </p:cNvSpPr>
            <p:nvPr/>
          </p:nvSpPr>
          <p:spPr bwMode="auto">
            <a:xfrm>
              <a:off x="2044" y="1488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rgbClr val="FF0000"/>
                  </a:solidFill>
                  <a:latin typeface="Courier New" panose="02070309020205020404" pitchFamily="49" charset="0"/>
                </a:rPr>
                <a:t>1</a:t>
              </a:r>
            </a:p>
          </p:txBody>
        </p:sp>
      </p:grpSp>
      <p:sp>
        <p:nvSpPr>
          <p:cNvPr id="28688" name="Text Box 31"/>
          <p:cNvSpPr txBox="1">
            <a:spLocks noChangeArrowheads="1"/>
          </p:cNvSpPr>
          <p:nvPr/>
        </p:nvSpPr>
        <p:spPr bwMode="auto">
          <a:xfrm>
            <a:off x="6462713" y="1905000"/>
            <a:ext cx="9286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400">
                <a:solidFill>
                  <a:srgbClr val="000000"/>
                </a:solidFill>
              </a:rPr>
              <a:t>inputs</a:t>
            </a:r>
          </a:p>
        </p:txBody>
      </p:sp>
      <p:sp>
        <p:nvSpPr>
          <p:cNvPr id="28689" name="Text Box 32"/>
          <p:cNvSpPr txBox="1">
            <a:spLocks noChangeArrowheads="1"/>
          </p:cNvSpPr>
          <p:nvPr/>
        </p:nvSpPr>
        <p:spPr bwMode="auto">
          <a:xfrm>
            <a:off x="7529513" y="1905000"/>
            <a:ext cx="10810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400">
                <a:solidFill>
                  <a:srgbClr val="000000"/>
                </a:solidFill>
              </a:rPr>
              <a:t>outputs</a:t>
            </a:r>
          </a:p>
        </p:txBody>
      </p:sp>
      <p:sp>
        <p:nvSpPr>
          <p:cNvPr id="28690" name="Line 33"/>
          <p:cNvSpPr>
            <a:spLocks noChangeShapeType="1"/>
          </p:cNvSpPr>
          <p:nvPr/>
        </p:nvSpPr>
        <p:spPr bwMode="auto">
          <a:xfrm>
            <a:off x="7467600" y="2057400"/>
            <a:ext cx="0" cy="2819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8691" name="Text Box 34"/>
          <p:cNvSpPr txBox="1">
            <a:spLocks noChangeArrowheads="1"/>
          </p:cNvSpPr>
          <p:nvPr/>
        </p:nvSpPr>
        <p:spPr bwMode="auto">
          <a:xfrm>
            <a:off x="6599238" y="2438400"/>
            <a:ext cx="641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rgbClr val="FF0000"/>
                </a:solidFill>
                <a:latin typeface="Courier New" panose="02070309020205020404" pitchFamily="49" charset="0"/>
              </a:rPr>
              <a:t>000</a:t>
            </a:r>
          </a:p>
        </p:txBody>
      </p:sp>
      <p:sp>
        <p:nvSpPr>
          <p:cNvPr id="28692" name="Text Box 35"/>
          <p:cNvSpPr txBox="1">
            <a:spLocks noChangeArrowheads="1"/>
          </p:cNvSpPr>
          <p:nvPr/>
        </p:nvSpPr>
        <p:spPr bwMode="auto">
          <a:xfrm>
            <a:off x="7740650" y="2438400"/>
            <a:ext cx="641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rgbClr val="FF0000"/>
                </a:solidFill>
                <a:latin typeface="Courier New" panose="02070309020205020404" pitchFamily="49" charset="0"/>
              </a:rPr>
              <a:t>000</a:t>
            </a:r>
          </a:p>
        </p:txBody>
      </p:sp>
      <p:sp>
        <p:nvSpPr>
          <p:cNvPr id="28693" name="Line 36"/>
          <p:cNvSpPr>
            <a:spLocks noChangeShapeType="1"/>
          </p:cNvSpPr>
          <p:nvPr/>
        </p:nvSpPr>
        <p:spPr bwMode="auto">
          <a:xfrm>
            <a:off x="6477000" y="23622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8694" name="Text Box 37"/>
          <p:cNvSpPr txBox="1">
            <a:spLocks noChangeArrowheads="1"/>
          </p:cNvSpPr>
          <p:nvPr/>
        </p:nvSpPr>
        <p:spPr bwMode="auto">
          <a:xfrm>
            <a:off x="1203325" y="5375275"/>
            <a:ext cx="39306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400">
                <a:solidFill>
                  <a:srgbClr val="006600"/>
                </a:solidFill>
              </a:rPr>
              <a:t>Try all possible </a:t>
            </a:r>
            <a:r>
              <a:rPr lang="en-US" sz="2400" b="1">
                <a:solidFill>
                  <a:srgbClr val="006600"/>
                </a:solidFill>
              </a:rPr>
              <a:t>0/1</a:t>
            </a:r>
            <a:r>
              <a:rPr lang="en-US" sz="2400">
                <a:solidFill>
                  <a:srgbClr val="006600"/>
                </a:solidFill>
              </a:rPr>
              <a:t> sequences.</a:t>
            </a:r>
          </a:p>
        </p:txBody>
      </p:sp>
      <p:sp>
        <p:nvSpPr>
          <p:cNvPr id="28695" name="Text Box 38"/>
          <p:cNvSpPr txBox="1">
            <a:spLocks noChangeArrowheads="1"/>
          </p:cNvSpPr>
          <p:nvPr/>
        </p:nvSpPr>
        <p:spPr bwMode="auto">
          <a:xfrm>
            <a:off x="6599238" y="2727325"/>
            <a:ext cx="641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rgbClr val="FF0000"/>
                </a:solidFill>
                <a:latin typeface="Courier New" panose="02070309020205020404" pitchFamily="49" charset="0"/>
              </a:rPr>
              <a:t>001</a:t>
            </a:r>
          </a:p>
        </p:txBody>
      </p:sp>
      <p:sp>
        <p:nvSpPr>
          <p:cNvPr id="28696" name="Text Box 39"/>
          <p:cNvSpPr txBox="1">
            <a:spLocks noChangeArrowheads="1"/>
          </p:cNvSpPr>
          <p:nvPr/>
        </p:nvSpPr>
        <p:spPr bwMode="auto">
          <a:xfrm>
            <a:off x="7740650" y="2727325"/>
            <a:ext cx="641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rgbClr val="FF0000"/>
                </a:solidFill>
                <a:latin typeface="Courier New" panose="02070309020205020404" pitchFamily="49" charset="0"/>
              </a:rPr>
              <a:t>001</a:t>
            </a:r>
          </a:p>
        </p:txBody>
      </p:sp>
      <p:sp>
        <p:nvSpPr>
          <p:cNvPr id="28697" name="Text Box 40"/>
          <p:cNvSpPr txBox="1">
            <a:spLocks noChangeArrowheads="1"/>
          </p:cNvSpPr>
          <p:nvPr/>
        </p:nvSpPr>
        <p:spPr bwMode="auto">
          <a:xfrm>
            <a:off x="6599238" y="3048000"/>
            <a:ext cx="641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rgbClr val="FF0000"/>
                </a:solidFill>
                <a:latin typeface="Courier New" panose="02070309020205020404" pitchFamily="49" charset="0"/>
              </a:rPr>
              <a:t>010</a:t>
            </a:r>
          </a:p>
        </p:txBody>
      </p:sp>
      <p:sp>
        <p:nvSpPr>
          <p:cNvPr id="28698" name="Text Box 41"/>
          <p:cNvSpPr txBox="1">
            <a:spLocks noChangeArrowheads="1"/>
          </p:cNvSpPr>
          <p:nvPr/>
        </p:nvSpPr>
        <p:spPr bwMode="auto">
          <a:xfrm>
            <a:off x="7740650" y="3048000"/>
            <a:ext cx="641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rgbClr val="FF0000"/>
                </a:solidFill>
                <a:latin typeface="Courier New" panose="02070309020205020404" pitchFamily="49" charset="0"/>
              </a:rPr>
              <a:t>001</a:t>
            </a:r>
          </a:p>
        </p:txBody>
      </p:sp>
      <p:sp>
        <p:nvSpPr>
          <p:cNvPr id="28699" name="Text Box 42"/>
          <p:cNvSpPr txBox="1">
            <a:spLocks noChangeArrowheads="1"/>
          </p:cNvSpPr>
          <p:nvPr/>
        </p:nvSpPr>
        <p:spPr bwMode="auto">
          <a:xfrm>
            <a:off x="6599238" y="3336925"/>
            <a:ext cx="641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rgbClr val="FF0000"/>
                </a:solidFill>
                <a:latin typeface="Courier New" panose="02070309020205020404" pitchFamily="49" charset="0"/>
              </a:rPr>
              <a:t>011</a:t>
            </a:r>
          </a:p>
        </p:txBody>
      </p:sp>
      <p:sp>
        <p:nvSpPr>
          <p:cNvPr id="28700" name="Text Box 43"/>
          <p:cNvSpPr txBox="1">
            <a:spLocks noChangeArrowheads="1"/>
          </p:cNvSpPr>
          <p:nvPr/>
        </p:nvSpPr>
        <p:spPr bwMode="auto">
          <a:xfrm>
            <a:off x="7740650" y="3336925"/>
            <a:ext cx="641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rgbClr val="FF0000"/>
                </a:solidFill>
                <a:latin typeface="Courier New" panose="02070309020205020404" pitchFamily="49" charset="0"/>
              </a:rPr>
              <a:t>011</a:t>
            </a:r>
          </a:p>
        </p:txBody>
      </p:sp>
      <p:sp>
        <p:nvSpPr>
          <p:cNvPr id="28701" name="Text Box 44"/>
          <p:cNvSpPr txBox="1">
            <a:spLocks noChangeArrowheads="1"/>
          </p:cNvSpPr>
          <p:nvPr/>
        </p:nvSpPr>
        <p:spPr bwMode="auto">
          <a:xfrm>
            <a:off x="6599238" y="3657600"/>
            <a:ext cx="641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rgbClr val="FF0000"/>
                </a:solidFill>
                <a:latin typeface="Courier New" panose="02070309020205020404" pitchFamily="49" charset="0"/>
              </a:rPr>
              <a:t>100</a:t>
            </a:r>
          </a:p>
        </p:txBody>
      </p:sp>
      <p:sp>
        <p:nvSpPr>
          <p:cNvPr id="28702" name="Text Box 45"/>
          <p:cNvSpPr txBox="1">
            <a:spLocks noChangeArrowheads="1"/>
          </p:cNvSpPr>
          <p:nvPr/>
        </p:nvSpPr>
        <p:spPr bwMode="auto">
          <a:xfrm>
            <a:off x="7740650" y="3657600"/>
            <a:ext cx="641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rgbClr val="FF0000"/>
                </a:solidFill>
                <a:latin typeface="Courier New" panose="02070309020205020404" pitchFamily="49" charset="0"/>
              </a:rPr>
              <a:t>001</a:t>
            </a:r>
          </a:p>
        </p:txBody>
      </p:sp>
      <p:sp>
        <p:nvSpPr>
          <p:cNvPr id="28703" name="Text Box 46"/>
          <p:cNvSpPr txBox="1">
            <a:spLocks noChangeArrowheads="1"/>
          </p:cNvSpPr>
          <p:nvPr/>
        </p:nvSpPr>
        <p:spPr bwMode="auto">
          <a:xfrm>
            <a:off x="6599238" y="3946525"/>
            <a:ext cx="641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rgbClr val="FF0000"/>
                </a:solidFill>
                <a:latin typeface="Courier New" panose="02070309020205020404" pitchFamily="49" charset="0"/>
              </a:rPr>
              <a:t>101</a:t>
            </a:r>
          </a:p>
        </p:txBody>
      </p:sp>
      <p:sp>
        <p:nvSpPr>
          <p:cNvPr id="28704" name="Text Box 47"/>
          <p:cNvSpPr txBox="1">
            <a:spLocks noChangeArrowheads="1"/>
          </p:cNvSpPr>
          <p:nvPr/>
        </p:nvSpPr>
        <p:spPr bwMode="auto">
          <a:xfrm>
            <a:off x="7740650" y="3946525"/>
            <a:ext cx="641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rgbClr val="FF0000"/>
                </a:solidFill>
                <a:latin typeface="Courier New" panose="02070309020205020404" pitchFamily="49" charset="0"/>
              </a:rPr>
              <a:t>011</a:t>
            </a:r>
          </a:p>
        </p:txBody>
      </p:sp>
      <p:sp>
        <p:nvSpPr>
          <p:cNvPr id="28705" name="Text Box 48"/>
          <p:cNvSpPr txBox="1">
            <a:spLocks noChangeArrowheads="1"/>
          </p:cNvSpPr>
          <p:nvPr/>
        </p:nvSpPr>
        <p:spPr bwMode="auto">
          <a:xfrm>
            <a:off x="6599238" y="4267200"/>
            <a:ext cx="641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rgbClr val="FF0000"/>
                </a:solidFill>
                <a:latin typeface="Courier New" panose="02070309020205020404" pitchFamily="49" charset="0"/>
              </a:rPr>
              <a:t>110</a:t>
            </a:r>
          </a:p>
        </p:txBody>
      </p:sp>
      <p:sp>
        <p:nvSpPr>
          <p:cNvPr id="28706" name="Text Box 49"/>
          <p:cNvSpPr txBox="1">
            <a:spLocks noChangeArrowheads="1"/>
          </p:cNvSpPr>
          <p:nvPr/>
        </p:nvSpPr>
        <p:spPr bwMode="auto">
          <a:xfrm>
            <a:off x="7740650" y="4267200"/>
            <a:ext cx="641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rgbClr val="FF0000"/>
                </a:solidFill>
                <a:latin typeface="Courier New" panose="02070309020205020404" pitchFamily="49" charset="0"/>
              </a:rPr>
              <a:t>101</a:t>
            </a:r>
          </a:p>
        </p:txBody>
      </p:sp>
      <p:sp>
        <p:nvSpPr>
          <p:cNvPr id="28707" name="Text Box 50"/>
          <p:cNvSpPr txBox="1">
            <a:spLocks noChangeArrowheads="1"/>
          </p:cNvSpPr>
          <p:nvPr/>
        </p:nvSpPr>
        <p:spPr bwMode="auto">
          <a:xfrm>
            <a:off x="6599238" y="4556125"/>
            <a:ext cx="641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rgbClr val="FF0000"/>
                </a:solidFill>
                <a:latin typeface="Courier New" panose="02070309020205020404" pitchFamily="49" charset="0"/>
              </a:rPr>
              <a:t>111</a:t>
            </a:r>
          </a:p>
        </p:txBody>
      </p:sp>
      <p:sp>
        <p:nvSpPr>
          <p:cNvPr id="32819" name="Text Box 51"/>
          <p:cNvSpPr txBox="1">
            <a:spLocks noChangeArrowheads="1"/>
          </p:cNvSpPr>
          <p:nvPr/>
        </p:nvSpPr>
        <p:spPr bwMode="auto">
          <a:xfrm>
            <a:off x="7740650" y="4556125"/>
            <a:ext cx="641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rgbClr val="FF0000"/>
                </a:solidFill>
                <a:latin typeface="Courier New" panose="02070309020205020404" pitchFamily="49" charset="0"/>
              </a:rPr>
              <a:t>111</a:t>
            </a:r>
          </a:p>
        </p:txBody>
      </p:sp>
      <p:grpSp>
        <p:nvGrpSpPr>
          <p:cNvPr id="28709" name="Group 52"/>
          <p:cNvGrpSpPr>
            <a:grpSpLocks/>
          </p:cNvGrpSpPr>
          <p:nvPr/>
        </p:nvGrpSpPr>
        <p:grpSpPr bwMode="auto">
          <a:xfrm>
            <a:off x="7223125" y="4465638"/>
            <a:ext cx="1598613" cy="1366837"/>
            <a:chOff x="4550" y="2813"/>
            <a:chExt cx="1007" cy="861"/>
          </a:xfrm>
        </p:grpSpPr>
        <p:cxnSp>
          <p:nvCxnSpPr>
            <p:cNvPr id="28713" name="AutoShape 53"/>
            <p:cNvCxnSpPr>
              <a:cxnSpLocks noChangeShapeType="1"/>
            </p:cNvCxnSpPr>
            <p:nvPr/>
          </p:nvCxnSpPr>
          <p:spPr bwMode="auto">
            <a:xfrm flipH="1">
              <a:off x="4992" y="2813"/>
              <a:ext cx="288" cy="595"/>
            </a:xfrm>
            <a:prstGeom prst="bentConnector4">
              <a:avLst>
                <a:gd name="adj1" fmla="val -50000"/>
                <a:gd name="adj2" fmla="val 60505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8714" name="Text Box 54"/>
            <p:cNvSpPr txBox="1">
              <a:spLocks noChangeArrowheads="1"/>
            </p:cNvSpPr>
            <p:nvPr/>
          </p:nvSpPr>
          <p:spPr bwMode="auto">
            <a:xfrm>
              <a:off x="4550" y="3386"/>
              <a:ext cx="100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400" b="1" u="sng">
                  <a:solidFill>
                    <a:srgbClr val="006600"/>
                  </a:solidFill>
                </a:rPr>
                <a:t>not sorted!</a:t>
              </a:r>
            </a:p>
          </p:txBody>
        </p:sp>
      </p:grpSp>
      <p:sp>
        <p:nvSpPr>
          <p:cNvPr id="28710" name="Line 55"/>
          <p:cNvSpPr>
            <a:spLocks noChangeShapeType="1"/>
          </p:cNvSpPr>
          <p:nvPr/>
        </p:nvSpPr>
        <p:spPr bwMode="auto">
          <a:xfrm flipV="1">
            <a:off x="1371600" y="4573588"/>
            <a:ext cx="396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8711" name="Line 56"/>
          <p:cNvSpPr>
            <a:spLocks noChangeShapeType="1"/>
          </p:cNvSpPr>
          <p:nvPr/>
        </p:nvSpPr>
        <p:spPr bwMode="auto">
          <a:xfrm flipV="1">
            <a:off x="1371600" y="3657600"/>
            <a:ext cx="396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8712" name="Line 57"/>
          <p:cNvSpPr>
            <a:spLocks noChangeShapeType="1"/>
          </p:cNvSpPr>
          <p:nvPr/>
        </p:nvSpPr>
        <p:spPr bwMode="auto">
          <a:xfrm flipV="1">
            <a:off x="1371600" y="2743200"/>
            <a:ext cx="396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619964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32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300"/>
                            </p:stCondLst>
                            <p:childTnLst>
                              <p:par>
                                <p:cTn id="2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819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anose="020B0600070205080204" pitchFamily="34" charset="-128"/>
              </a:rPr>
              <a:t>Sorting Arbitrary Numbers</a:t>
            </a:r>
          </a:p>
        </p:txBody>
      </p:sp>
      <p:grpSp>
        <p:nvGrpSpPr>
          <p:cNvPr id="2" name="Group 31"/>
          <p:cNvGrpSpPr>
            <a:grpSpLocks/>
          </p:cNvGrpSpPr>
          <p:nvPr/>
        </p:nvGrpSpPr>
        <p:grpSpPr bwMode="auto">
          <a:xfrm>
            <a:off x="1371600" y="2641600"/>
            <a:ext cx="3962400" cy="2017713"/>
            <a:chOff x="864" y="1664"/>
            <a:chExt cx="2496" cy="1271"/>
          </a:xfrm>
        </p:grpSpPr>
        <p:sp>
          <p:nvSpPr>
            <p:cNvPr id="29700" name="Line 3"/>
            <p:cNvSpPr>
              <a:spLocks noChangeShapeType="1"/>
            </p:cNvSpPr>
            <p:nvPr/>
          </p:nvSpPr>
          <p:spPr bwMode="auto">
            <a:xfrm>
              <a:off x="1225" y="1712"/>
              <a:ext cx="1" cy="61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9701" name="Oval 4"/>
            <p:cNvSpPr>
              <a:spLocks noChangeArrowheads="1"/>
            </p:cNvSpPr>
            <p:nvPr/>
          </p:nvSpPr>
          <p:spPr bwMode="auto">
            <a:xfrm>
              <a:off x="1172" y="2253"/>
              <a:ext cx="104" cy="10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29702" name="Oval 5"/>
            <p:cNvSpPr>
              <a:spLocks noChangeArrowheads="1"/>
            </p:cNvSpPr>
            <p:nvPr/>
          </p:nvSpPr>
          <p:spPr bwMode="auto">
            <a:xfrm>
              <a:off x="1177" y="1664"/>
              <a:ext cx="104" cy="10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29703" name="Oval 21"/>
            <p:cNvSpPr>
              <a:spLocks noChangeArrowheads="1"/>
            </p:cNvSpPr>
            <p:nvPr/>
          </p:nvSpPr>
          <p:spPr bwMode="auto">
            <a:xfrm>
              <a:off x="1912" y="2833"/>
              <a:ext cx="104" cy="10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29704" name="Oval 22"/>
            <p:cNvSpPr>
              <a:spLocks noChangeArrowheads="1"/>
            </p:cNvSpPr>
            <p:nvPr/>
          </p:nvSpPr>
          <p:spPr bwMode="auto">
            <a:xfrm>
              <a:off x="1912" y="1667"/>
              <a:ext cx="104" cy="10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29705" name="Oval 23"/>
            <p:cNvSpPr>
              <a:spLocks noChangeArrowheads="1"/>
            </p:cNvSpPr>
            <p:nvPr/>
          </p:nvSpPr>
          <p:spPr bwMode="auto">
            <a:xfrm>
              <a:off x="2633" y="2832"/>
              <a:ext cx="104" cy="10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29706" name="Oval 24"/>
            <p:cNvSpPr>
              <a:spLocks noChangeArrowheads="1"/>
            </p:cNvSpPr>
            <p:nvPr/>
          </p:nvSpPr>
          <p:spPr bwMode="auto">
            <a:xfrm>
              <a:off x="2633" y="2267"/>
              <a:ext cx="104" cy="10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29707" name="Line 25"/>
            <p:cNvSpPr>
              <a:spLocks noChangeShapeType="1"/>
            </p:cNvSpPr>
            <p:nvPr/>
          </p:nvSpPr>
          <p:spPr bwMode="auto">
            <a:xfrm>
              <a:off x="2688" y="2304"/>
              <a:ext cx="1" cy="61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9708" name="Line 26"/>
            <p:cNvSpPr>
              <a:spLocks noChangeShapeType="1"/>
            </p:cNvSpPr>
            <p:nvPr/>
          </p:nvSpPr>
          <p:spPr bwMode="auto">
            <a:xfrm>
              <a:off x="1964" y="1728"/>
              <a:ext cx="0" cy="12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9709" name="Line 27"/>
            <p:cNvSpPr>
              <a:spLocks noChangeShapeType="1"/>
            </p:cNvSpPr>
            <p:nvPr/>
          </p:nvSpPr>
          <p:spPr bwMode="auto">
            <a:xfrm flipV="1">
              <a:off x="864" y="2881"/>
              <a:ext cx="24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9710" name="Line 28"/>
            <p:cNvSpPr>
              <a:spLocks noChangeShapeType="1"/>
            </p:cNvSpPr>
            <p:nvPr/>
          </p:nvSpPr>
          <p:spPr bwMode="auto">
            <a:xfrm flipV="1">
              <a:off x="864" y="2304"/>
              <a:ext cx="24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9711" name="Line 29"/>
            <p:cNvSpPr>
              <a:spLocks noChangeShapeType="1"/>
            </p:cNvSpPr>
            <p:nvPr/>
          </p:nvSpPr>
          <p:spPr bwMode="auto">
            <a:xfrm flipV="1">
              <a:off x="864" y="1728"/>
              <a:ext cx="24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3256186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anose="020B0600070205080204" pitchFamily="34" charset="-128"/>
              </a:rPr>
              <a:t>Sorting Arbitrary Numbers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6462713" y="1905000"/>
            <a:ext cx="2147887" cy="2971800"/>
            <a:chOff x="4071" y="1200"/>
            <a:chExt cx="1353" cy="1872"/>
          </a:xfrm>
        </p:grpSpPr>
        <p:sp>
          <p:nvSpPr>
            <p:cNvPr id="30738" name="Text Box 4"/>
            <p:cNvSpPr txBox="1">
              <a:spLocks noChangeArrowheads="1"/>
            </p:cNvSpPr>
            <p:nvPr/>
          </p:nvSpPr>
          <p:spPr bwMode="auto">
            <a:xfrm>
              <a:off x="4071" y="1200"/>
              <a:ext cx="58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400">
                  <a:solidFill>
                    <a:srgbClr val="000000"/>
                  </a:solidFill>
                </a:rPr>
                <a:t>inputs</a:t>
              </a:r>
            </a:p>
          </p:txBody>
        </p:sp>
        <p:sp>
          <p:nvSpPr>
            <p:cNvPr id="30739" name="Text Box 5"/>
            <p:cNvSpPr txBox="1">
              <a:spLocks noChangeArrowheads="1"/>
            </p:cNvSpPr>
            <p:nvPr/>
          </p:nvSpPr>
          <p:spPr bwMode="auto">
            <a:xfrm>
              <a:off x="4743" y="1200"/>
              <a:ext cx="68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400">
                  <a:solidFill>
                    <a:srgbClr val="000000"/>
                  </a:solidFill>
                </a:rPr>
                <a:t>outputs</a:t>
              </a:r>
            </a:p>
          </p:txBody>
        </p:sp>
        <p:sp>
          <p:nvSpPr>
            <p:cNvPr id="30740" name="Line 6"/>
            <p:cNvSpPr>
              <a:spLocks noChangeShapeType="1"/>
            </p:cNvSpPr>
            <p:nvPr/>
          </p:nvSpPr>
          <p:spPr bwMode="auto">
            <a:xfrm>
              <a:off x="4704" y="1296"/>
              <a:ext cx="0" cy="17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30741" name="Line 7"/>
            <p:cNvSpPr>
              <a:spLocks noChangeShapeType="1"/>
            </p:cNvSpPr>
            <p:nvPr/>
          </p:nvSpPr>
          <p:spPr bwMode="auto">
            <a:xfrm>
              <a:off x="4080" y="1488"/>
              <a:ext cx="12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</p:grpSp>
      <p:sp>
        <p:nvSpPr>
          <p:cNvPr id="117768" name="Text Box 8"/>
          <p:cNvSpPr txBox="1">
            <a:spLocks noChangeArrowheads="1"/>
          </p:cNvSpPr>
          <p:nvPr/>
        </p:nvSpPr>
        <p:spPr bwMode="auto">
          <a:xfrm>
            <a:off x="1203325" y="5375275"/>
            <a:ext cx="39306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400">
                <a:solidFill>
                  <a:srgbClr val="006600"/>
                </a:solidFill>
              </a:rPr>
              <a:t>Try all possible </a:t>
            </a:r>
            <a:r>
              <a:rPr lang="en-US" sz="2400" b="1">
                <a:solidFill>
                  <a:srgbClr val="006600"/>
                </a:solidFill>
              </a:rPr>
              <a:t>0/1</a:t>
            </a:r>
            <a:r>
              <a:rPr lang="en-US" sz="2400">
                <a:solidFill>
                  <a:srgbClr val="006600"/>
                </a:solidFill>
              </a:rPr>
              <a:t> sequences.</a:t>
            </a:r>
          </a:p>
        </p:txBody>
      </p:sp>
      <p:grpSp>
        <p:nvGrpSpPr>
          <p:cNvPr id="30725" name="Group 9"/>
          <p:cNvGrpSpPr>
            <a:grpSpLocks/>
          </p:cNvGrpSpPr>
          <p:nvPr/>
        </p:nvGrpSpPr>
        <p:grpSpPr bwMode="auto">
          <a:xfrm>
            <a:off x="1371600" y="2641600"/>
            <a:ext cx="3962400" cy="2017713"/>
            <a:chOff x="864" y="1664"/>
            <a:chExt cx="2496" cy="1271"/>
          </a:xfrm>
        </p:grpSpPr>
        <p:sp>
          <p:nvSpPr>
            <p:cNvPr id="30726" name="Line 10"/>
            <p:cNvSpPr>
              <a:spLocks noChangeShapeType="1"/>
            </p:cNvSpPr>
            <p:nvPr/>
          </p:nvSpPr>
          <p:spPr bwMode="auto">
            <a:xfrm>
              <a:off x="1225" y="1712"/>
              <a:ext cx="1" cy="61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30727" name="Oval 11"/>
            <p:cNvSpPr>
              <a:spLocks noChangeArrowheads="1"/>
            </p:cNvSpPr>
            <p:nvPr/>
          </p:nvSpPr>
          <p:spPr bwMode="auto">
            <a:xfrm>
              <a:off x="1172" y="2253"/>
              <a:ext cx="104" cy="10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30728" name="Oval 12"/>
            <p:cNvSpPr>
              <a:spLocks noChangeArrowheads="1"/>
            </p:cNvSpPr>
            <p:nvPr/>
          </p:nvSpPr>
          <p:spPr bwMode="auto">
            <a:xfrm>
              <a:off x="1177" y="1664"/>
              <a:ext cx="104" cy="10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30729" name="Oval 13"/>
            <p:cNvSpPr>
              <a:spLocks noChangeArrowheads="1"/>
            </p:cNvSpPr>
            <p:nvPr/>
          </p:nvSpPr>
          <p:spPr bwMode="auto">
            <a:xfrm>
              <a:off x="1912" y="2833"/>
              <a:ext cx="104" cy="10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30730" name="Oval 14"/>
            <p:cNvSpPr>
              <a:spLocks noChangeArrowheads="1"/>
            </p:cNvSpPr>
            <p:nvPr/>
          </p:nvSpPr>
          <p:spPr bwMode="auto">
            <a:xfrm>
              <a:off x="1912" y="1667"/>
              <a:ext cx="104" cy="10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30731" name="Oval 15"/>
            <p:cNvSpPr>
              <a:spLocks noChangeArrowheads="1"/>
            </p:cNvSpPr>
            <p:nvPr/>
          </p:nvSpPr>
          <p:spPr bwMode="auto">
            <a:xfrm>
              <a:off x="2633" y="2832"/>
              <a:ext cx="104" cy="10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30732" name="Oval 16"/>
            <p:cNvSpPr>
              <a:spLocks noChangeArrowheads="1"/>
            </p:cNvSpPr>
            <p:nvPr/>
          </p:nvSpPr>
          <p:spPr bwMode="auto">
            <a:xfrm>
              <a:off x="2633" y="2267"/>
              <a:ext cx="104" cy="10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30733" name="Line 17"/>
            <p:cNvSpPr>
              <a:spLocks noChangeShapeType="1"/>
            </p:cNvSpPr>
            <p:nvPr/>
          </p:nvSpPr>
          <p:spPr bwMode="auto">
            <a:xfrm>
              <a:off x="2688" y="2304"/>
              <a:ext cx="1" cy="61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30734" name="Line 18"/>
            <p:cNvSpPr>
              <a:spLocks noChangeShapeType="1"/>
            </p:cNvSpPr>
            <p:nvPr/>
          </p:nvSpPr>
          <p:spPr bwMode="auto">
            <a:xfrm>
              <a:off x="1964" y="1728"/>
              <a:ext cx="0" cy="12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30735" name="Line 19"/>
            <p:cNvSpPr>
              <a:spLocks noChangeShapeType="1"/>
            </p:cNvSpPr>
            <p:nvPr/>
          </p:nvSpPr>
          <p:spPr bwMode="auto">
            <a:xfrm flipV="1">
              <a:off x="864" y="2881"/>
              <a:ext cx="24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30736" name="Line 20"/>
            <p:cNvSpPr>
              <a:spLocks noChangeShapeType="1"/>
            </p:cNvSpPr>
            <p:nvPr/>
          </p:nvSpPr>
          <p:spPr bwMode="auto">
            <a:xfrm flipV="1">
              <a:off x="864" y="2304"/>
              <a:ext cx="24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30737" name="Line 21"/>
            <p:cNvSpPr>
              <a:spLocks noChangeShapeType="1"/>
            </p:cNvSpPr>
            <p:nvPr/>
          </p:nvSpPr>
          <p:spPr bwMode="auto">
            <a:xfrm flipV="1">
              <a:off x="864" y="1728"/>
              <a:ext cx="24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5685371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77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77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8" grpId="0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anose="020B0600070205080204" pitchFamily="34" charset="-128"/>
              </a:rPr>
              <a:t>Sorting Arbitrary Numbers</a:t>
            </a:r>
          </a:p>
        </p:txBody>
      </p:sp>
      <p:sp>
        <p:nvSpPr>
          <p:cNvPr id="31747" name="Line 3"/>
          <p:cNvSpPr>
            <a:spLocks noChangeShapeType="1"/>
          </p:cNvSpPr>
          <p:nvPr/>
        </p:nvSpPr>
        <p:spPr bwMode="auto">
          <a:xfrm>
            <a:off x="1944688" y="2717800"/>
            <a:ext cx="1587" cy="9683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1748" name="Oval 4"/>
          <p:cNvSpPr>
            <a:spLocks noChangeArrowheads="1"/>
          </p:cNvSpPr>
          <p:nvPr/>
        </p:nvSpPr>
        <p:spPr bwMode="auto">
          <a:xfrm>
            <a:off x="1860550" y="3576638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1749" name="Oval 5"/>
          <p:cNvSpPr>
            <a:spLocks noChangeArrowheads="1"/>
          </p:cNvSpPr>
          <p:nvPr/>
        </p:nvSpPr>
        <p:spPr bwMode="auto">
          <a:xfrm>
            <a:off x="1868488" y="2641600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sz="2400">
              <a:solidFill>
                <a:srgbClr val="000000"/>
              </a:solidFill>
            </a:endParaRP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1066800" y="2371725"/>
            <a:ext cx="336550" cy="2235200"/>
            <a:chOff x="672" y="1494"/>
            <a:chExt cx="212" cy="1408"/>
          </a:xfrm>
        </p:grpSpPr>
        <p:sp>
          <p:nvSpPr>
            <p:cNvPr id="31780" name="Text Box 14"/>
            <p:cNvSpPr txBox="1">
              <a:spLocks noChangeArrowheads="1"/>
            </p:cNvSpPr>
            <p:nvPr/>
          </p:nvSpPr>
          <p:spPr bwMode="auto">
            <a:xfrm>
              <a:off x="672" y="1494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rgbClr val="FF0000"/>
                  </a:solidFill>
                  <a:latin typeface="Courier New" panose="02070309020205020404" pitchFamily="49" charset="0"/>
                </a:rPr>
                <a:t>0</a:t>
              </a:r>
            </a:p>
          </p:txBody>
        </p:sp>
        <p:sp>
          <p:nvSpPr>
            <p:cNvPr id="31781" name="Text Box 15"/>
            <p:cNvSpPr txBox="1">
              <a:spLocks noChangeArrowheads="1"/>
            </p:cNvSpPr>
            <p:nvPr/>
          </p:nvSpPr>
          <p:spPr bwMode="auto">
            <a:xfrm>
              <a:off x="672" y="2652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rgbClr val="FF0000"/>
                  </a:solidFill>
                  <a:latin typeface="Courier New" panose="02070309020205020404" pitchFamily="49" charset="0"/>
                </a:rPr>
                <a:t>0</a:t>
              </a:r>
            </a:p>
          </p:txBody>
        </p:sp>
        <p:sp>
          <p:nvSpPr>
            <p:cNvPr id="31782" name="Text Box 16"/>
            <p:cNvSpPr txBox="1">
              <a:spLocks noChangeArrowheads="1"/>
            </p:cNvSpPr>
            <p:nvPr/>
          </p:nvSpPr>
          <p:spPr bwMode="auto">
            <a:xfrm>
              <a:off x="672" y="2070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rgbClr val="FF0000"/>
                  </a:solidFill>
                  <a:latin typeface="Courier New" panose="02070309020205020404" pitchFamily="49" charset="0"/>
                </a:rPr>
                <a:t>0</a:t>
              </a:r>
            </a:p>
          </p:txBody>
        </p:sp>
      </p:grp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4495800" y="2362200"/>
            <a:ext cx="336550" cy="2235200"/>
            <a:chOff x="2832" y="1488"/>
            <a:chExt cx="212" cy="1408"/>
          </a:xfrm>
        </p:grpSpPr>
        <p:sp>
          <p:nvSpPr>
            <p:cNvPr id="31777" name="Text Box 20"/>
            <p:cNvSpPr txBox="1">
              <a:spLocks noChangeArrowheads="1"/>
            </p:cNvSpPr>
            <p:nvPr/>
          </p:nvSpPr>
          <p:spPr bwMode="auto">
            <a:xfrm>
              <a:off x="2832" y="1488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rgbClr val="FF0000"/>
                  </a:solidFill>
                  <a:latin typeface="Courier New" panose="02070309020205020404" pitchFamily="49" charset="0"/>
                </a:rPr>
                <a:t>0</a:t>
              </a:r>
            </a:p>
          </p:txBody>
        </p:sp>
        <p:sp>
          <p:nvSpPr>
            <p:cNvPr id="31778" name="Text Box 21"/>
            <p:cNvSpPr txBox="1">
              <a:spLocks noChangeArrowheads="1"/>
            </p:cNvSpPr>
            <p:nvPr/>
          </p:nvSpPr>
          <p:spPr bwMode="auto">
            <a:xfrm>
              <a:off x="2832" y="2064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rgbClr val="FF0000"/>
                  </a:solidFill>
                  <a:latin typeface="Courier New" panose="02070309020205020404" pitchFamily="49" charset="0"/>
                </a:rPr>
                <a:t>0</a:t>
              </a:r>
            </a:p>
          </p:txBody>
        </p:sp>
        <p:sp>
          <p:nvSpPr>
            <p:cNvPr id="31779" name="Text Box 22"/>
            <p:cNvSpPr txBox="1">
              <a:spLocks noChangeArrowheads="1"/>
            </p:cNvSpPr>
            <p:nvPr/>
          </p:nvSpPr>
          <p:spPr bwMode="auto">
            <a:xfrm>
              <a:off x="2832" y="2646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rgbClr val="FF0000"/>
                  </a:solidFill>
                  <a:latin typeface="Courier New" panose="02070309020205020404" pitchFamily="49" charset="0"/>
                </a:rPr>
                <a:t>0</a:t>
              </a:r>
            </a:p>
          </p:txBody>
        </p:sp>
      </p:grpSp>
      <p:grpSp>
        <p:nvGrpSpPr>
          <p:cNvPr id="4" name="Group 23"/>
          <p:cNvGrpSpPr>
            <a:grpSpLocks/>
          </p:cNvGrpSpPr>
          <p:nvPr/>
        </p:nvGrpSpPr>
        <p:grpSpPr bwMode="auto">
          <a:xfrm>
            <a:off x="2120900" y="2362200"/>
            <a:ext cx="349250" cy="2235200"/>
            <a:chOff x="1336" y="1488"/>
            <a:chExt cx="220" cy="1408"/>
          </a:xfrm>
        </p:grpSpPr>
        <p:sp>
          <p:nvSpPr>
            <p:cNvPr id="31774" name="Text Box 24"/>
            <p:cNvSpPr txBox="1">
              <a:spLocks noChangeArrowheads="1"/>
            </p:cNvSpPr>
            <p:nvPr/>
          </p:nvSpPr>
          <p:spPr bwMode="auto">
            <a:xfrm>
              <a:off x="1336" y="1488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rgbClr val="FF0000"/>
                  </a:solidFill>
                  <a:latin typeface="Courier New" panose="02070309020205020404" pitchFamily="49" charset="0"/>
                </a:rPr>
                <a:t>0</a:t>
              </a:r>
            </a:p>
          </p:txBody>
        </p:sp>
        <p:sp>
          <p:nvSpPr>
            <p:cNvPr id="31775" name="Text Box 25"/>
            <p:cNvSpPr txBox="1">
              <a:spLocks noChangeArrowheads="1"/>
            </p:cNvSpPr>
            <p:nvPr/>
          </p:nvSpPr>
          <p:spPr bwMode="auto">
            <a:xfrm>
              <a:off x="1336" y="2064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rgbClr val="FF0000"/>
                  </a:solidFill>
                  <a:latin typeface="Courier New" panose="02070309020205020404" pitchFamily="49" charset="0"/>
                </a:rPr>
                <a:t>0</a:t>
              </a:r>
            </a:p>
          </p:txBody>
        </p:sp>
        <p:sp>
          <p:nvSpPr>
            <p:cNvPr id="31776" name="Text Box 26"/>
            <p:cNvSpPr txBox="1">
              <a:spLocks noChangeArrowheads="1"/>
            </p:cNvSpPr>
            <p:nvPr/>
          </p:nvSpPr>
          <p:spPr bwMode="auto">
            <a:xfrm>
              <a:off x="1344" y="2646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rgbClr val="FF0000"/>
                  </a:solidFill>
                  <a:latin typeface="Courier New" panose="02070309020205020404" pitchFamily="49" charset="0"/>
                </a:rPr>
                <a:t>0</a:t>
              </a:r>
            </a:p>
          </p:txBody>
        </p:sp>
      </p:grpSp>
      <p:grpSp>
        <p:nvGrpSpPr>
          <p:cNvPr id="5" name="Group 27"/>
          <p:cNvGrpSpPr>
            <a:grpSpLocks/>
          </p:cNvGrpSpPr>
          <p:nvPr/>
        </p:nvGrpSpPr>
        <p:grpSpPr bwMode="auto">
          <a:xfrm>
            <a:off x="3244850" y="2362200"/>
            <a:ext cx="368300" cy="2235200"/>
            <a:chOff x="2044" y="1488"/>
            <a:chExt cx="232" cy="1408"/>
          </a:xfrm>
        </p:grpSpPr>
        <p:sp>
          <p:nvSpPr>
            <p:cNvPr id="31771" name="Text Box 28"/>
            <p:cNvSpPr txBox="1">
              <a:spLocks noChangeArrowheads="1"/>
            </p:cNvSpPr>
            <p:nvPr/>
          </p:nvSpPr>
          <p:spPr bwMode="auto">
            <a:xfrm>
              <a:off x="2064" y="2064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rgbClr val="FF0000"/>
                  </a:solidFill>
                  <a:latin typeface="Courier New" panose="02070309020205020404" pitchFamily="49" charset="0"/>
                </a:rPr>
                <a:t>0</a:t>
              </a:r>
            </a:p>
          </p:txBody>
        </p:sp>
        <p:sp>
          <p:nvSpPr>
            <p:cNvPr id="31772" name="Text Box 29"/>
            <p:cNvSpPr txBox="1">
              <a:spLocks noChangeArrowheads="1"/>
            </p:cNvSpPr>
            <p:nvPr/>
          </p:nvSpPr>
          <p:spPr bwMode="auto">
            <a:xfrm>
              <a:off x="2064" y="2646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rgbClr val="FF0000"/>
                  </a:solidFill>
                  <a:latin typeface="Courier New" panose="02070309020205020404" pitchFamily="49" charset="0"/>
                </a:rPr>
                <a:t>0</a:t>
              </a:r>
            </a:p>
          </p:txBody>
        </p:sp>
        <p:sp>
          <p:nvSpPr>
            <p:cNvPr id="31773" name="Text Box 30"/>
            <p:cNvSpPr txBox="1">
              <a:spLocks noChangeArrowheads="1"/>
            </p:cNvSpPr>
            <p:nvPr/>
          </p:nvSpPr>
          <p:spPr bwMode="auto">
            <a:xfrm>
              <a:off x="2044" y="1488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rgbClr val="FF0000"/>
                  </a:solidFill>
                  <a:latin typeface="Courier New" panose="02070309020205020404" pitchFamily="49" charset="0"/>
                </a:rPr>
                <a:t>0</a:t>
              </a:r>
            </a:p>
          </p:txBody>
        </p:sp>
      </p:grpSp>
      <p:sp>
        <p:nvSpPr>
          <p:cNvPr id="36895" name="Text Box 31"/>
          <p:cNvSpPr txBox="1">
            <a:spLocks noChangeArrowheads="1"/>
          </p:cNvSpPr>
          <p:nvPr/>
        </p:nvSpPr>
        <p:spPr bwMode="auto">
          <a:xfrm>
            <a:off x="6599238" y="2438400"/>
            <a:ext cx="641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rgbClr val="FF0000"/>
                </a:solidFill>
                <a:latin typeface="Courier New" panose="02070309020205020404" pitchFamily="49" charset="0"/>
              </a:rPr>
              <a:t>000</a:t>
            </a:r>
          </a:p>
        </p:txBody>
      </p:sp>
      <p:sp>
        <p:nvSpPr>
          <p:cNvPr id="36896" name="Text Box 32"/>
          <p:cNvSpPr txBox="1">
            <a:spLocks noChangeArrowheads="1"/>
          </p:cNvSpPr>
          <p:nvPr/>
        </p:nvSpPr>
        <p:spPr bwMode="auto">
          <a:xfrm>
            <a:off x="7740650" y="2438400"/>
            <a:ext cx="641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rgbClr val="FF0000"/>
                </a:solidFill>
                <a:latin typeface="Courier New" panose="02070309020205020404" pitchFamily="49" charset="0"/>
              </a:rPr>
              <a:t>000</a:t>
            </a:r>
          </a:p>
        </p:txBody>
      </p:sp>
      <p:grpSp>
        <p:nvGrpSpPr>
          <p:cNvPr id="31756" name="Group 33"/>
          <p:cNvGrpSpPr>
            <a:grpSpLocks/>
          </p:cNvGrpSpPr>
          <p:nvPr/>
        </p:nvGrpSpPr>
        <p:grpSpPr bwMode="auto">
          <a:xfrm>
            <a:off x="6462713" y="1905000"/>
            <a:ext cx="2147887" cy="2971800"/>
            <a:chOff x="4071" y="1200"/>
            <a:chExt cx="1353" cy="1872"/>
          </a:xfrm>
        </p:grpSpPr>
        <p:sp>
          <p:nvSpPr>
            <p:cNvPr id="31767" name="Text Box 34"/>
            <p:cNvSpPr txBox="1">
              <a:spLocks noChangeArrowheads="1"/>
            </p:cNvSpPr>
            <p:nvPr/>
          </p:nvSpPr>
          <p:spPr bwMode="auto">
            <a:xfrm>
              <a:off x="4071" y="1200"/>
              <a:ext cx="58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400">
                  <a:solidFill>
                    <a:srgbClr val="000000"/>
                  </a:solidFill>
                </a:rPr>
                <a:t>inputs</a:t>
              </a:r>
            </a:p>
          </p:txBody>
        </p:sp>
        <p:sp>
          <p:nvSpPr>
            <p:cNvPr id="31768" name="Text Box 35"/>
            <p:cNvSpPr txBox="1">
              <a:spLocks noChangeArrowheads="1"/>
            </p:cNvSpPr>
            <p:nvPr/>
          </p:nvSpPr>
          <p:spPr bwMode="auto">
            <a:xfrm>
              <a:off x="4743" y="1200"/>
              <a:ext cx="68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400">
                  <a:solidFill>
                    <a:srgbClr val="000000"/>
                  </a:solidFill>
                </a:rPr>
                <a:t>outputs</a:t>
              </a:r>
            </a:p>
          </p:txBody>
        </p:sp>
        <p:sp>
          <p:nvSpPr>
            <p:cNvPr id="31769" name="Line 36"/>
            <p:cNvSpPr>
              <a:spLocks noChangeShapeType="1"/>
            </p:cNvSpPr>
            <p:nvPr/>
          </p:nvSpPr>
          <p:spPr bwMode="auto">
            <a:xfrm>
              <a:off x="4704" y="1296"/>
              <a:ext cx="0" cy="17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31770" name="Line 37"/>
            <p:cNvSpPr>
              <a:spLocks noChangeShapeType="1"/>
            </p:cNvSpPr>
            <p:nvPr/>
          </p:nvSpPr>
          <p:spPr bwMode="auto">
            <a:xfrm>
              <a:off x="4080" y="1488"/>
              <a:ext cx="12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</p:grpSp>
      <p:sp>
        <p:nvSpPr>
          <p:cNvPr id="31757" name="Text Box 38"/>
          <p:cNvSpPr txBox="1">
            <a:spLocks noChangeArrowheads="1"/>
          </p:cNvSpPr>
          <p:nvPr/>
        </p:nvSpPr>
        <p:spPr bwMode="auto">
          <a:xfrm>
            <a:off x="1203325" y="5375275"/>
            <a:ext cx="39306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400">
                <a:solidFill>
                  <a:srgbClr val="006600"/>
                </a:solidFill>
              </a:rPr>
              <a:t>Try all possible </a:t>
            </a:r>
            <a:r>
              <a:rPr lang="en-US" sz="2400" b="1">
                <a:solidFill>
                  <a:srgbClr val="006600"/>
                </a:solidFill>
              </a:rPr>
              <a:t>0/1</a:t>
            </a:r>
            <a:r>
              <a:rPr lang="en-US" sz="2400">
                <a:solidFill>
                  <a:srgbClr val="006600"/>
                </a:solidFill>
              </a:rPr>
              <a:t> sequences.</a:t>
            </a:r>
          </a:p>
        </p:txBody>
      </p:sp>
      <p:sp>
        <p:nvSpPr>
          <p:cNvPr id="31758" name="Oval 39"/>
          <p:cNvSpPr>
            <a:spLocks noChangeArrowheads="1"/>
          </p:cNvSpPr>
          <p:nvPr/>
        </p:nvSpPr>
        <p:spPr bwMode="auto">
          <a:xfrm>
            <a:off x="3035300" y="4497388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1759" name="Oval 40"/>
          <p:cNvSpPr>
            <a:spLocks noChangeArrowheads="1"/>
          </p:cNvSpPr>
          <p:nvPr/>
        </p:nvSpPr>
        <p:spPr bwMode="auto">
          <a:xfrm>
            <a:off x="3035300" y="2646363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1760" name="Oval 41"/>
          <p:cNvSpPr>
            <a:spLocks noChangeArrowheads="1"/>
          </p:cNvSpPr>
          <p:nvPr/>
        </p:nvSpPr>
        <p:spPr bwMode="auto">
          <a:xfrm>
            <a:off x="4179888" y="4495800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1761" name="Oval 42"/>
          <p:cNvSpPr>
            <a:spLocks noChangeArrowheads="1"/>
          </p:cNvSpPr>
          <p:nvPr/>
        </p:nvSpPr>
        <p:spPr bwMode="auto">
          <a:xfrm>
            <a:off x="4179888" y="3598863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1762" name="Line 43"/>
          <p:cNvSpPr>
            <a:spLocks noChangeShapeType="1"/>
          </p:cNvSpPr>
          <p:nvPr/>
        </p:nvSpPr>
        <p:spPr bwMode="auto">
          <a:xfrm>
            <a:off x="4267200" y="3657600"/>
            <a:ext cx="1588" cy="9683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1763" name="Line 44"/>
          <p:cNvSpPr>
            <a:spLocks noChangeShapeType="1"/>
          </p:cNvSpPr>
          <p:nvPr/>
        </p:nvSpPr>
        <p:spPr bwMode="auto">
          <a:xfrm>
            <a:off x="3117850" y="2743200"/>
            <a:ext cx="0" cy="1905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1764" name="Line 45"/>
          <p:cNvSpPr>
            <a:spLocks noChangeShapeType="1"/>
          </p:cNvSpPr>
          <p:nvPr/>
        </p:nvSpPr>
        <p:spPr bwMode="auto">
          <a:xfrm flipV="1">
            <a:off x="1371600" y="4573588"/>
            <a:ext cx="396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1765" name="Line 46"/>
          <p:cNvSpPr>
            <a:spLocks noChangeShapeType="1"/>
          </p:cNvSpPr>
          <p:nvPr/>
        </p:nvSpPr>
        <p:spPr bwMode="auto">
          <a:xfrm flipV="1">
            <a:off x="1371600" y="3657600"/>
            <a:ext cx="396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1766" name="Line 47"/>
          <p:cNvSpPr>
            <a:spLocks noChangeShapeType="1"/>
          </p:cNvSpPr>
          <p:nvPr/>
        </p:nvSpPr>
        <p:spPr bwMode="auto">
          <a:xfrm flipV="1">
            <a:off x="1371600" y="2743200"/>
            <a:ext cx="396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6270890"/>
      </p:ext>
    </p:extLst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36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id="8" presetID="2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800"/>
                            </p:stCondLst>
                            <p:childTnLst>
                              <p:par>
                                <p:cTn id="1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300"/>
                            </p:stCondLst>
                            <p:childTnLst>
                              <p:par>
                                <p:cTn id="18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800"/>
                            </p:stCondLst>
                            <p:childTnLst>
                              <p:par>
                                <p:cTn id="2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33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36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95" grpId="0" autoUpdateAnimBg="0"/>
      <p:bldP spid="36896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  <a:noFill/>
        </p:spPr>
        <p:txBody>
          <a:bodyPr/>
          <a:lstStyle/>
          <a:p>
            <a:r>
              <a:rPr lang="en-US" smtClean="0">
                <a:ea typeface="ＭＳ Ｐゴシック" panose="020B0600070205080204" pitchFamily="34" charset="-128"/>
              </a:rPr>
              <a:t>Sorting Networks</a:t>
            </a:r>
          </a:p>
        </p:txBody>
      </p:sp>
      <p:sp>
        <p:nvSpPr>
          <p:cNvPr id="87086" name="Text Box 46"/>
          <p:cNvSpPr txBox="1">
            <a:spLocks noChangeArrowheads="1"/>
          </p:cNvSpPr>
          <p:nvPr/>
        </p:nvSpPr>
        <p:spPr bwMode="auto">
          <a:xfrm>
            <a:off x="1184275" y="4800600"/>
            <a:ext cx="50053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400">
                <a:solidFill>
                  <a:srgbClr val="FF0000"/>
                </a:solidFill>
              </a:rPr>
              <a:t>Order of comparisons fixed in advance.</a:t>
            </a:r>
          </a:p>
        </p:txBody>
      </p:sp>
      <p:sp>
        <p:nvSpPr>
          <p:cNvPr id="87087" name="Text Box 47"/>
          <p:cNvSpPr txBox="1">
            <a:spLocks noChangeArrowheads="1"/>
          </p:cNvSpPr>
          <p:nvPr/>
        </p:nvSpPr>
        <p:spPr bwMode="auto">
          <a:xfrm>
            <a:off x="1184275" y="5181600"/>
            <a:ext cx="46116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400">
                <a:solidFill>
                  <a:srgbClr val="006600"/>
                </a:solidFill>
              </a:rPr>
              <a:t>Readily implementable in hardware.</a:t>
            </a:r>
          </a:p>
        </p:txBody>
      </p:sp>
      <p:graphicFrame>
        <p:nvGraphicFramePr>
          <p:cNvPr id="87088" name="Object 2"/>
          <p:cNvGraphicFramePr>
            <a:graphicFrameLocks noChangeAspect="1"/>
          </p:cNvGraphicFramePr>
          <p:nvPr/>
        </p:nvGraphicFramePr>
        <p:xfrm>
          <a:off x="1219200" y="5562600"/>
          <a:ext cx="6319838" cy="45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378" name="Equation" r:id="rId3" imgW="3213100" imgH="228600" progId="Equation.3">
                  <p:embed/>
                </p:oleObj>
              </mc:Choice>
              <mc:Fallback>
                <p:oleObj name="Equation" r:id="rId3" imgW="32131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5562600"/>
                        <a:ext cx="6319838" cy="452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84"/>
          <p:cNvGrpSpPr>
            <a:grpSpLocks/>
          </p:cNvGrpSpPr>
          <p:nvPr/>
        </p:nvGrpSpPr>
        <p:grpSpPr bwMode="auto">
          <a:xfrm>
            <a:off x="2514600" y="2209800"/>
            <a:ext cx="366713" cy="1600200"/>
            <a:chOff x="1584" y="1392"/>
            <a:chExt cx="231" cy="1008"/>
          </a:xfrm>
        </p:grpSpPr>
        <p:sp>
          <p:nvSpPr>
            <p:cNvPr id="5143" name="Text Box 68"/>
            <p:cNvSpPr txBox="1">
              <a:spLocks noChangeArrowheads="1"/>
            </p:cNvSpPr>
            <p:nvPr/>
          </p:nvSpPr>
          <p:spPr bwMode="auto">
            <a:xfrm>
              <a:off x="1584" y="1392"/>
              <a:ext cx="23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400" b="1">
                  <a:solidFill>
                    <a:srgbClr val="000000"/>
                  </a:solidFill>
                  <a:latin typeface="Courier New" panose="02070309020205020404" pitchFamily="49" charset="0"/>
                </a:rPr>
                <a:t>C</a:t>
              </a:r>
            </a:p>
          </p:txBody>
        </p:sp>
        <p:sp>
          <p:nvSpPr>
            <p:cNvPr id="5144" name="Text Box 69"/>
            <p:cNvSpPr txBox="1">
              <a:spLocks noChangeArrowheads="1"/>
            </p:cNvSpPr>
            <p:nvPr/>
          </p:nvSpPr>
          <p:spPr bwMode="auto">
            <a:xfrm>
              <a:off x="1584" y="1632"/>
              <a:ext cx="23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400" b="1">
                  <a:solidFill>
                    <a:srgbClr val="000000"/>
                  </a:solidFill>
                  <a:latin typeface="Courier New" panose="02070309020205020404" pitchFamily="49" charset="0"/>
                </a:rPr>
                <a:t>D</a:t>
              </a:r>
            </a:p>
          </p:txBody>
        </p:sp>
        <p:sp>
          <p:nvSpPr>
            <p:cNvPr id="5145" name="Text Box 70"/>
            <p:cNvSpPr txBox="1">
              <a:spLocks noChangeArrowheads="1"/>
            </p:cNvSpPr>
            <p:nvPr/>
          </p:nvSpPr>
          <p:spPr bwMode="auto">
            <a:xfrm>
              <a:off x="1584" y="1872"/>
              <a:ext cx="23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400" b="1">
                  <a:solidFill>
                    <a:srgbClr val="000000"/>
                  </a:solidFill>
                  <a:latin typeface="Courier New" panose="02070309020205020404" pitchFamily="49" charset="0"/>
                </a:rPr>
                <a:t>B</a:t>
              </a:r>
            </a:p>
          </p:txBody>
        </p:sp>
        <p:sp>
          <p:nvSpPr>
            <p:cNvPr id="5146" name="Text Box 71"/>
            <p:cNvSpPr txBox="1">
              <a:spLocks noChangeArrowheads="1"/>
            </p:cNvSpPr>
            <p:nvPr/>
          </p:nvSpPr>
          <p:spPr bwMode="auto">
            <a:xfrm>
              <a:off x="1584" y="2112"/>
              <a:ext cx="23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400" b="1">
                  <a:solidFill>
                    <a:srgbClr val="000000"/>
                  </a:solidFill>
                  <a:latin typeface="Courier New" panose="02070309020205020404" pitchFamily="49" charset="0"/>
                </a:rPr>
                <a:t>A</a:t>
              </a:r>
            </a:p>
          </p:txBody>
        </p:sp>
      </p:grpSp>
      <p:grpSp>
        <p:nvGrpSpPr>
          <p:cNvPr id="3" name="Group 85"/>
          <p:cNvGrpSpPr>
            <a:grpSpLocks/>
          </p:cNvGrpSpPr>
          <p:nvPr/>
        </p:nvGrpSpPr>
        <p:grpSpPr bwMode="auto">
          <a:xfrm>
            <a:off x="6096000" y="2209800"/>
            <a:ext cx="366713" cy="1600200"/>
            <a:chOff x="3840" y="1392"/>
            <a:chExt cx="231" cy="1008"/>
          </a:xfrm>
        </p:grpSpPr>
        <p:sp>
          <p:nvSpPr>
            <p:cNvPr id="5139" name="Text Box 76"/>
            <p:cNvSpPr txBox="1">
              <a:spLocks noChangeArrowheads="1"/>
            </p:cNvSpPr>
            <p:nvPr/>
          </p:nvSpPr>
          <p:spPr bwMode="auto">
            <a:xfrm>
              <a:off x="3840" y="1392"/>
              <a:ext cx="23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400" b="1">
                  <a:solidFill>
                    <a:srgbClr val="000000"/>
                  </a:solidFill>
                  <a:latin typeface="Courier New" panose="02070309020205020404" pitchFamily="49" charset="0"/>
                </a:rPr>
                <a:t>A</a:t>
              </a:r>
            </a:p>
          </p:txBody>
        </p:sp>
        <p:sp>
          <p:nvSpPr>
            <p:cNvPr id="5140" name="Text Box 77"/>
            <p:cNvSpPr txBox="1">
              <a:spLocks noChangeArrowheads="1"/>
            </p:cNvSpPr>
            <p:nvPr/>
          </p:nvSpPr>
          <p:spPr bwMode="auto">
            <a:xfrm>
              <a:off x="3840" y="1632"/>
              <a:ext cx="23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400" b="1">
                  <a:solidFill>
                    <a:srgbClr val="000000"/>
                  </a:solidFill>
                  <a:latin typeface="Courier New" panose="02070309020205020404" pitchFamily="49" charset="0"/>
                </a:rPr>
                <a:t>B</a:t>
              </a:r>
            </a:p>
          </p:txBody>
        </p:sp>
        <p:sp>
          <p:nvSpPr>
            <p:cNvPr id="5141" name="Text Box 78"/>
            <p:cNvSpPr txBox="1">
              <a:spLocks noChangeArrowheads="1"/>
            </p:cNvSpPr>
            <p:nvPr/>
          </p:nvSpPr>
          <p:spPr bwMode="auto">
            <a:xfrm>
              <a:off x="3840" y="1872"/>
              <a:ext cx="23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400" b="1">
                  <a:solidFill>
                    <a:srgbClr val="000000"/>
                  </a:solidFill>
                  <a:latin typeface="Courier New" panose="02070309020205020404" pitchFamily="49" charset="0"/>
                </a:rPr>
                <a:t>C</a:t>
              </a:r>
            </a:p>
          </p:txBody>
        </p:sp>
        <p:sp>
          <p:nvSpPr>
            <p:cNvPr id="5142" name="Text Box 79"/>
            <p:cNvSpPr txBox="1">
              <a:spLocks noChangeArrowheads="1"/>
            </p:cNvSpPr>
            <p:nvPr/>
          </p:nvSpPr>
          <p:spPr bwMode="auto">
            <a:xfrm>
              <a:off x="3840" y="2112"/>
              <a:ext cx="23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400" b="1">
                  <a:solidFill>
                    <a:srgbClr val="000000"/>
                  </a:solidFill>
                  <a:latin typeface="Courier New" panose="02070309020205020404" pitchFamily="49" charset="0"/>
                </a:rPr>
                <a:t>D</a:t>
              </a:r>
            </a:p>
          </p:txBody>
        </p:sp>
      </p:grpSp>
      <p:grpSp>
        <p:nvGrpSpPr>
          <p:cNvPr id="4" name="Group 86"/>
          <p:cNvGrpSpPr>
            <a:grpSpLocks/>
          </p:cNvGrpSpPr>
          <p:nvPr/>
        </p:nvGrpSpPr>
        <p:grpSpPr bwMode="auto">
          <a:xfrm>
            <a:off x="2895600" y="2133600"/>
            <a:ext cx="3200400" cy="2057400"/>
            <a:chOff x="1824" y="1344"/>
            <a:chExt cx="2016" cy="1296"/>
          </a:xfrm>
        </p:grpSpPr>
        <p:sp>
          <p:nvSpPr>
            <p:cNvPr id="5129" name="Line 51"/>
            <p:cNvSpPr>
              <a:spLocks noChangeShapeType="1"/>
            </p:cNvSpPr>
            <p:nvPr/>
          </p:nvSpPr>
          <p:spPr bwMode="auto">
            <a:xfrm>
              <a:off x="1824" y="1536"/>
              <a:ext cx="19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5130" name="Line 52"/>
            <p:cNvSpPr>
              <a:spLocks noChangeShapeType="1"/>
            </p:cNvSpPr>
            <p:nvPr/>
          </p:nvSpPr>
          <p:spPr bwMode="auto">
            <a:xfrm>
              <a:off x="1824" y="1776"/>
              <a:ext cx="19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5131" name="Line 53"/>
            <p:cNvSpPr>
              <a:spLocks noChangeShapeType="1"/>
            </p:cNvSpPr>
            <p:nvPr/>
          </p:nvSpPr>
          <p:spPr bwMode="auto">
            <a:xfrm>
              <a:off x="1824" y="2016"/>
              <a:ext cx="19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5132" name="Line 54"/>
            <p:cNvSpPr>
              <a:spLocks noChangeShapeType="1"/>
            </p:cNvSpPr>
            <p:nvPr/>
          </p:nvSpPr>
          <p:spPr bwMode="auto">
            <a:xfrm>
              <a:off x="1824" y="2256"/>
              <a:ext cx="19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5133" name="Line 59"/>
            <p:cNvSpPr>
              <a:spLocks noChangeShapeType="1"/>
            </p:cNvSpPr>
            <p:nvPr/>
          </p:nvSpPr>
          <p:spPr bwMode="auto">
            <a:xfrm>
              <a:off x="3648" y="1536"/>
              <a:ext cx="19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5134" name="Line 60"/>
            <p:cNvSpPr>
              <a:spLocks noChangeShapeType="1"/>
            </p:cNvSpPr>
            <p:nvPr/>
          </p:nvSpPr>
          <p:spPr bwMode="auto">
            <a:xfrm>
              <a:off x="3648" y="1776"/>
              <a:ext cx="19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5135" name="Line 61"/>
            <p:cNvSpPr>
              <a:spLocks noChangeShapeType="1"/>
            </p:cNvSpPr>
            <p:nvPr/>
          </p:nvSpPr>
          <p:spPr bwMode="auto">
            <a:xfrm>
              <a:off x="3648" y="2016"/>
              <a:ext cx="19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5136" name="Line 62"/>
            <p:cNvSpPr>
              <a:spLocks noChangeShapeType="1"/>
            </p:cNvSpPr>
            <p:nvPr/>
          </p:nvSpPr>
          <p:spPr bwMode="auto">
            <a:xfrm>
              <a:off x="3648" y="2256"/>
              <a:ext cx="19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87090" name="Rectangle 50"/>
            <p:cNvSpPr>
              <a:spLocks noChangeArrowheads="1"/>
            </p:cNvSpPr>
            <p:nvPr/>
          </p:nvSpPr>
          <p:spPr bwMode="auto">
            <a:xfrm>
              <a:off x="2016" y="1344"/>
              <a:ext cx="1680" cy="1296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tint val="3372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solidFill>
                  <a:srgbClr val="000000"/>
                </a:solidFill>
                <a:ea typeface="ＭＳ Ｐゴシック" charset="-128"/>
              </a:endParaRPr>
            </a:p>
          </p:txBody>
        </p:sp>
        <p:sp>
          <p:nvSpPr>
            <p:cNvPr id="5138" name="Oval 67"/>
            <p:cNvSpPr>
              <a:spLocks noChangeArrowheads="1"/>
            </p:cNvSpPr>
            <p:nvPr/>
          </p:nvSpPr>
          <p:spPr bwMode="auto">
            <a:xfrm>
              <a:off x="2304" y="1632"/>
              <a:ext cx="1008" cy="768"/>
            </a:xfrm>
            <a:prstGeom prst="ellipse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2400">
                  <a:solidFill>
                    <a:srgbClr val="000000"/>
                  </a:solidFill>
                </a:rPr>
                <a:t>Sorting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2400">
                  <a:solidFill>
                    <a:srgbClr val="000000"/>
                  </a:solidFill>
                </a:rPr>
                <a:t>Network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3750993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70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70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70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70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70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70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86" grpId="0" autoUpdateAnimBg="0"/>
      <p:bldP spid="87087" grpId="0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anose="020B0600070205080204" pitchFamily="34" charset="-128"/>
              </a:rPr>
              <a:t>Sorting Arbitrary Numbers</a:t>
            </a:r>
          </a:p>
        </p:txBody>
      </p:sp>
      <p:sp>
        <p:nvSpPr>
          <p:cNvPr id="32771" name="Line 3"/>
          <p:cNvSpPr>
            <a:spLocks noChangeShapeType="1"/>
          </p:cNvSpPr>
          <p:nvPr/>
        </p:nvSpPr>
        <p:spPr bwMode="auto">
          <a:xfrm>
            <a:off x="1944688" y="2717800"/>
            <a:ext cx="1587" cy="9683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2772" name="Oval 4"/>
          <p:cNvSpPr>
            <a:spLocks noChangeArrowheads="1"/>
          </p:cNvSpPr>
          <p:nvPr/>
        </p:nvSpPr>
        <p:spPr bwMode="auto">
          <a:xfrm>
            <a:off x="1860550" y="3576638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2773" name="Oval 5"/>
          <p:cNvSpPr>
            <a:spLocks noChangeArrowheads="1"/>
          </p:cNvSpPr>
          <p:nvPr/>
        </p:nvSpPr>
        <p:spPr bwMode="auto">
          <a:xfrm>
            <a:off x="1868488" y="2641600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sz="2400">
              <a:solidFill>
                <a:srgbClr val="000000"/>
              </a:solidFill>
            </a:endParaRP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1066800" y="2371725"/>
            <a:ext cx="336550" cy="2235200"/>
            <a:chOff x="672" y="1494"/>
            <a:chExt cx="212" cy="1408"/>
          </a:xfrm>
        </p:grpSpPr>
        <p:sp>
          <p:nvSpPr>
            <p:cNvPr id="32805" name="Text Box 14"/>
            <p:cNvSpPr txBox="1">
              <a:spLocks noChangeArrowheads="1"/>
            </p:cNvSpPr>
            <p:nvPr/>
          </p:nvSpPr>
          <p:spPr bwMode="auto">
            <a:xfrm>
              <a:off x="672" y="1494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rgbClr val="FF0000"/>
                  </a:solidFill>
                  <a:latin typeface="Courier New" panose="02070309020205020404" pitchFamily="49" charset="0"/>
                </a:rPr>
                <a:t>0</a:t>
              </a:r>
            </a:p>
          </p:txBody>
        </p:sp>
        <p:sp>
          <p:nvSpPr>
            <p:cNvPr id="32806" name="Text Box 15"/>
            <p:cNvSpPr txBox="1">
              <a:spLocks noChangeArrowheads="1"/>
            </p:cNvSpPr>
            <p:nvPr/>
          </p:nvSpPr>
          <p:spPr bwMode="auto">
            <a:xfrm>
              <a:off x="672" y="2652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rgbClr val="FF0000"/>
                  </a:solidFill>
                  <a:latin typeface="Courier New" panose="02070309020205020404" pitchFamily="49" charset="0"/>
                </a:rPr>
                <a:t>1</a:t>
              </a:r>
            </a:p>
          </p:txBody>
        </p:sp>
        <p:sp>
          <p:nvSpPr>
            <p:cNvPr id="32807" name="Text Box 16"/>
            <p:cNvSpPr txBox="1">
              <a:spLocks noChangeArrowheads="1"/>
            </p:cNvSpPr>
            <p:nvPr/>
          </p:nvSpPr>
          <p:spPr bwMode="auto">
            <a:xfrm>
              <a:off x="672" y="2070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rgbClr val="FF0000"/>
                  </a:solidFill>
                  <a:latin typeface="Courier New" panose="02070309020205020404" pitchFamily="49" charset="0"/>
                </a:rPr>
                <a:t>0</a:t>
              </a:r>
            </a:p>
          </p:txBody>
        </p:sp>
      </p:grp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4495800" y="2362200"/>
            <a:ext cx="336550" cy="2235200"/>
            <a:chOff x="2832" y="1488"/>
            <a:chExt cx="212" cy="1408"/>
          </a:xfrm>
        </p:grpSpPr>
        <p:sp>
          <p:nvSpPr>
            <p:cNvPr id="32802" name="Text Box 20"/>
            <p:cNvSpPr txBox="1">
              <a:spLocks noChangeArrowheads="1"/>
            </p:cNvSpPr>
            <p:nvPr/>
          </p:nvSpPr>
          <p:spPr bwMode="auto">
            <a:xfrm>
              <a:off x="2832" y="1488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rgbClr val="FF0000"/>
                  </a:solidFill>
                  <a:latin typeface="Courier New" panose="02070309020205020404" pitchFamily="49" charset="0"/>
                </a:rPr>
                <a:t>0</a:t>
              </a:r>
            </a:p>
          </p:txBody>
        </p:sp>
        <p:sp>
          <p:nvSpPr>
            <p:cNvPr id="32803" name="Text Box 21"/>
            <p:cNvSpPr txBox="1">
              <a:spLocks noChangeArrowheads="1"/>
            </p:cNvSpPr>
            <p:nvPr/>
          </p:nvSpPr>
          <p:spPr bwMode="auto">
            <a:xfrm>
              <a:off x="2832" y="2064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rgbClr val="FF0000"/>
                  </a:solidFill>
                  <a:latin typeface="Courier New" panose="02070309020205020404" pitchFamily="49" charset="0"/>
                </a:rPr>
                <a:t>0</a:t>
              </a:r>
            </a:p>
          </p:txBody>
        </p:sp>
        <p:sp>
          <p:nvSpPr>
            <p:cNvPr id="32804" name="Text Box 22"/>
            <p:cNvSpPr txBox="1">
              <a:spLocks noChangeArrowheads="1"/>
            </p:cNvSpPr>
            <p:nvPr/>
          </p:nvSpPr>
          <p:spPr bwMode="auto">
            <a:xfrm>
              <a:off x="2832" y="2646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rgbClr val="FF0000"/>
                  </a:solidFill>
                  <a:latin typeface="Courier New" panose="02070309020205020404" pitchFamily="49" charset="0"/>
                </a:rPr>
                <a:t>1</a:t>
              </a:r>
            </a:p>
          </p:txBody>
        </p:sp>
      </p:grpSp>
      <p:grpSp>
        <p:nvGrpSpPr>
          <p:cNvPr id="4" name="Group 23"/>
          <p:cNvGrpSpPr>
            <a:grpSpLocks/>
          </p:cNvGrpSpPr>
          <p:nvPr/>
        </p:nvGrpSpPr>
        <p:grpSpPr bwMode="auto">
          <a:xfrm>
            <a:off x="2120900" y="2362200"/>
            <a:ext cx="349250" cy="2235200"/>
            <a:chOff x="1336" y="1488"/>
            <a:chExt cx="220" cy="1408"/>
          </a:xfrm>
        </p:grpSpPr>
        <p:sp>
          <p:nvSpPr>
            <p:cNvPr id="32799" name="Text Box 24"/>
            <p:cNvSpPr txBox="1">
              <a:spLocks noChangeArrowheads="1"/>
            </p:cNvSpPr>
            <p:nvPr/>
          </p:nvSpPr>
          <p:spPr bwMode="auto">
            <a:xfrm>
              <a:off x="1336" y="1488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rgbClr val="FF0000"/>
                  </a:solidFill>
                  <a:latin typeface="Courier New" panose="02070309020205020404" pitchFamily="49" charset="0"/>
                </a:rPr>
                <a:t>0</a:t>
              </a:r>
            </a:p>
          </p:txBody>
        </p:sp>
        <p:sp>
          <p:nvSpPr>
            <p:cNvPr id="32800" name="Text Box 25"/>
            <p:cNvSpPr txBox="1">
              <a:spLocks noChangeArrowheads="1"/>
            </p:cNvSpPr>
            <p:nvPr/>
          </p:nvSpPr>
          <p:spPr bwMode="auto">
            <a:xfrm>
              <a:off x="1336" y="2064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rgbClr val="FF0000"/>
                  </a:solidFill>
                  <a:latin typeface="Courier New" panose="02070309020205020404" pitchFamily="49" charset="0"/>
                </a:rPr>
                <a:t>0</a:t>
              </a:r>
            </a:p>
          </p:txBody>
        </p:sp>
        <p:sp>
          <p:nvSpPr>
            <p:cNvPr id="32801" name="Text Box 26"/>
            <p:cNvSpPr txBox="1">
              <a:spLocks noChangeArrowheads="1"/>
            </p:cNvSpPr>
            <p:nvPr/>
          </p:nvSpPr>
          <p:spPr bwMode="auto">
            <a:xfrm>
              <a:off x="1344" y="2646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rgbClr val="FF0000"/>
                  </a:solidFill>
                  <a:latin typeface="Courier New" panose="02070309020205020404" pitchFamily="49" charset="0"/>
                </a:rPr>
                <a:t>1</a:t>
              </a:r>
            </a:p>
          </p:txBody>
        </p:sp>
      </p:grpSp>
      <p:grpSp>
        <p:nvGrpSpPr>
          <p:cNvPr id="5" name="Group 27"/>
          <p:cNvGrpSpPr>
            <a:grpSpLocks/>
          </p:cNvGrpSpPr>
          <p:nvPr/>
        </p:nvGrpSpPr>
        <p:grpSpPr bwMode="auto">
          <a:xfrm>
            <a:off x="3244850" y="2362200"/>
            <a:ext cx="368300" cy="2235200"/>
            <a:chOff x="2044" y="1488"/>
            <a:chExt cx="232" cy="1408"/>
          </a:xfrm>
        </p:grpSpPr>
        <p:sp>
          <p:nvSpPr>
            <p:cNvPr id="32796" name="Text Box 28"/>
            <p:cNvSpPr txBox="1">
              <a:spLocks noChangeArrowheads="1"/>
            </p:cNvSpPr>
            <p:nvPr/>
          </p:nvSpPr>
          <p:spPr bwMode="auto">
            <a:xfrm>
              <a:off x="2064" y="2064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rgbClr val="FF0000"/>
                  </a:solidFill>
                  <a:latin typeface="Courier New" panose="02070309020205020404" pitchFamily="49" charset="0"/>
                </a:rPr>
                <a:t>0</a:t>
              </a:r>
            </a:p>
          </p:txBody>
        </p:sp>
        <p:sp>
          <p:nvSpPr>
            <p:cNvPr id="32797" name="Text Box 29"/>
            <p:cNvSpPr txBox="1">
              <a:spLocks noChangeArrowheads="1"/>
            </p:cNvSpPr>
            <p:nvPr/>
          </p:nvSpPr>
          <p:spPr bwMode="auto">
            <a:xfrm>
              <a:off x="2064" y="2646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rgbClr val="FF0000"/>
                  </a:solidFill>
                  <a:latin typeface="Courier New" panose="02070309020205020404" pitchFamily="49" charset="0"/>
                </a:rPr>
                <a:t>1</a:t>
              </a:r>
            </a:p>
          </p:txBody>
        </p:sp>
        <p:sp>
          <p:nvSpPr>
            <p:cNvPr id="32798" name="Text Box 30"/>
            <p:cNvSpPr txBox="1">
              <a:spLocks noChangeArrowheads="1"/>
            </p:cNvSpPr>
            <p:nvPr/>
          </p:nvSpPr>
          <p:spPr bwMode="auto">
            <a:xfrm>
              <a:off x="2044" y="1488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rgbClr val="FF0000"/>
                  </a:solidFill>
                  <a:latin typeface="Courier New" panose="02070309020205020404" pitchFamily="49" charset="0"/>
                </a:rPr>
                <a:t>0</a:t>
              </a:r>
            </a:p>
          </p:txBody>
        </p:sp>
      </p:grpSp>
      <p:sp>
        <p:nvSpPr>
          <p:cNvPr id="32778" name="Text Box 31"/>
          <p:cNvSpPr txBox="1">
            <a:spLocks noChangeArrowheads="1"/>
          </p:cNvSpPr>
          <p:nvPr/>
        </p:nvSpPr>
        <p:spPr bwMode="auto">
          <a:xfrm>
            <a:off x="6462713" y="1905000"/>
            <a:ext cx="9286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400">
                <a:solidFill>
                  <a:srgbClr val="000000"/>
                </a:solidFill>
              </a:rPr>
              <a:t>inputs</a:t>
            </a:r>
          </a:p>
        </p:txBody>
      </p:sp>
      <p:sp>
        <p:nvSpPr>
          <p:cNvPr id="32779" name="Text Box 32"/>
          <p:cNvSpPr txBox="1">
            <a:spLocks noChangeArrowheads="1"/>
          </p:cNvSpPr>
          <p:nvPr/>
        </p:nvSpPr>
        <p:spPr bwMode="auto">
          <a:xfrm>
            <a:off x="7529513" y="1905000"/>
            <a:ext cx="10810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400">
                <a:solidFill>
                  <a:srgbClr val="000000"/>
                </a:solidFill>
              </a:rPr>
              <a:t>outputs</a:t>
            </a:r>
          </a:p>
        </p:txBody>
      </p:sp>
      <p:sp>
        <p:nvSpPr>
          <p:cNvPr id="32780" name="Line 33"/>
          <p:cNvSpPr>
            <a:spLocks noChangeShapeType="1"/>
          </p:cNvSpPr>
          <p:nvPr/>
        </p:nvSpPr>
        <p:spPr bwMode="auto">
          <a:xfrm>
            <a:off x="7467600" y="2057400"/>
            <a:ext cx="0" cy="2819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2781" name="Text Box 34"/>
          <p:cNvSpPr txBox="1">
            <a:spLocks noChangeArrowheads="1"/>
          </p:cNvSpPr>
          <p:nvPr/>
        </p:nvSpPr>
        <p:spPr bwMode="auto">
          <a:xfrm>
            <a:off x="6599238" y="2438400"/>
            <a:ext cx="641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rgbClr val="FF0000"/>
                </a:solidFill>
                <a:latin typeface="Courier New" panose="02070309020205020404" pitchFamily="49" charset="0"/>
              </a:rPr>
              <a:t>000</a:t>
            </a:r>
          </a:p>
        </p:txBody>
      </p:sp>
      <p:sp>
        <p:nvSpPr>
          <p:cNvPr id="32782" name="Text Box 35"/>
          <p:cNvSpPr txBox="1">
            <a:spLocks noChangeArrowheads="1"/>
          </p:cNvSpPr>
          <p:nvPr/>
        </p:nvSpPr>
        <p:spPr bwMode="auto">
          <a:xfrm>
            <a:off x="7740650" y="2438400"/>
            <a:ext cx="641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rgbClr val="FF0000"/>
                </a:solidFill>
                <a:latin typeface="Courier New" panose="02070309020205020404" pitchFamily="49" charset="0"/>
              </a:rPr>
              <a:t>000</a:t>
            </a:r>
          </a:p>
        </p:txBody>
      </p:sp>
      <p:sp>
        <p:nvSpPr>
          <p:cNvPr id="32783" name="Line 36"/>
          <p:cNvSpPr>
            <a:spLocks noChangeShapeType="1"/>
          </p:cNvSpPr>
          <p:nvPr/>
        </p:nvSpPr>
        <p:spPr bwMode="auto">
          <a:xfrm>
            <a:off x="6477000" y="23622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2784" name="Text Box 37"/>
          <p:cNvSpPr txBox="1">
            <a:spLocks noChangeArrowheads="1"/>
          </p:cNvSpPr>
          <p:nvPr/>
        </p:nvSpPr>
        <p:spPr bwMode="auto">
          <a:xfrm>
            <a:off x="1203325" y="5375275"/>
            <a:ext cx="39306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400">
                <a:solidFill>
                  <a:srgbClr val="006600"/>
                </a:solidFill>
              </a:rPr>
              <a:t>Try all possible </a:t>
            </a:r>
            <a:r>
              <a:rPr lang="en-US" sz="2400" b="1">
                <a:solidFill>
                  <a:srgbClr val="006600"/>
                </a:solidFill>
              </a:rPr>
              <a:t>0/1</a:t>
            </a:r>
            <a:r>
              <a:rPr lang="en-US" sz="2400">
                <a:solidFill>
                  <a:srgbClr val="006600"/>
                </a:solidFill>
              </a:rPr>
              <a:t> sequences.</a:t>
            </a:r>
          </a:p>
        </p:txBody>
      </p:sp>
      <p:sp>
        <p:nvSpPr>
          <p:cNvPr id="32785" name="Text Box 38"/>
          <p:cNvSpPr txBox="1">
            <a:spLocks noChangeArrowheads="1"/>
          </p:cNvSpPr>
          <p:nvPr/>
        </p:nvSpPr>
        <p:spPr bwMode="auto">
          <a:xfrm>
            <a:off x="6599238" y="2727325"/>
            <a:ext cx="641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rgbClr val="FF0000"/>
                </a:solidFill>
                <a:latin typeface="Courier New" panose="02070309020205020404" pitchFamily="49" charset="0"/>
              </a:rPr>
              <a:t>001</a:t>
            </a:r>
          </a:p>
        </p:txBody>
      </p:sp>
      <p:sp>
        <p:nvSpPr>
          <p:cNvPr id="37927" name="Text Box 39"/>
          <p:cNvSpPr txBox="1">
            <a:spLocks noChangeArrowheads="1"/>
          </p:cNvSpPr>
          <p:nvPr/>
        </p:nvSpPr>
        <p:spPr bwMode="auto">
          <a:xfrm>
            <a:off x="7740650" y="2727325"/>
            <a:ext cx="641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rgbClr val="FF0000"/>
                </a:solidFill>
                <a:latin typeface="Courier New" panose="02070309020205020404" pitchFamily="49" charset="0"/>
              </a:rPr>
              <a:t>001</a:t>
            </a:r>
          </a:p>
        </p:txBody>
      </p:sp>
      <p:sp>
        <p:nvSpPr>
          <p:cNvPr id="32787" name="Oval 40"/>
          <p:cNvSpPr>
            <a:spLocks noChangeArrowheads="1"/>
          </p:cNvSpPr>
          <p:nvPr/>
        </p:nvSpPr>
        <p:spPr bwMode="auto">
          <a:xfrm>
            <a:off x="3035300" y="4497388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2788" name="Oval 41"/>
          <p:cNvSpPr>
            <a:spLocks noChangeArrowheads="1"/>
          </p:cNvSpPr>
          <p:nvPr/>
        </p:nvSpPr>
        <p:spPr bwMode="auto">
          <a:xfrm>
            <a:off x="3035300" y="2646363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2789" name="Oval 42"/>
          <p:cNvSpPr>
            <a:spLocks noChangeArrowheads="1"/>
          </p:cNvSpPr>
          <p:nvPr/>
        </p:nvSpPr>
        <p:spPr bwMode="auto">
          <a:xfrm>
            <a:off x="4179888" y="4495800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2790" name="Oval 43"/>
          <p:cNvSpPr>
            <a:spLocks noChangeArrowheads="1"/>
          </p:cNvSpPr>
          <p:nvPr/>
        </p:nvSpPr>
        <p:spPr bwMode="auto">
          <a:xfrm>
            <a:off x="4179888" y="3598863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2791" name="Line 44"/>
          <p:cNvSpPr>
            <a:spLocks noChangeShapeType="1"/>
          </p:cNvSpPr>
          <p:nvPr/>
        </p:nvSpPr>
        <p:spPr bwMode="auto">
          <a:xfrm>
            <a:off x="4267200" y="3657600"/>
            <a:ext cx="1588" cy="9683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2792" name="Line 45"/>
          <p:cNvSpPr>
            <a:spLocks noChangeShapeType="1"/>
          </p:cNvSpPr>
          <p:nvPr/>
        </p:nvSpPr>
        <p:spPr bwMode="auto">
          <a:xfrm>
            <a:off x="3117850" y="2743200"/>
            <a:ext cx="0" cy="1905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2793" name="Line 46"/>
          <p:cNvSpPr>
            <a:spLocks noChangeShapeType="1"/>
          </p:cNvSpPr>
          <p:nvPr/>
        </p:nvSpPr>
        <p:spPr bwMode="auto">
          <a:xfrm flipV="1">
            <a:off x="1371600" y="4573588"/>
            <a:ext cx="396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2794" name="Line 47"/>
          <p:cNvSpPr>
            <a:spLocks noChangeShapeType="1"/>
          </p:cNvSpPr>
          <p:nvPr/>
        </p:nvSpPr>
        <p:spPr bwMode="auto">
          <a:xfrm flipV="1">
            <a:off x="1371600" y="3657600"/>
            <a:ext cx="396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2795" name="Line 48"/>
          <p:cNvSpPr>
            <a:spLocks noChangeShapeType="1"/>
          </p:cNvSpPr>
          <p:nvPr/>
        </p:nvSpPr>
        <p:spPr bwMode="auto">
          <a:xfrm flipV="1">
            <a:off x="1371600" y="2743200"/>
            <a:ext cx="396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0537202"/>
      </p:ext>
    </p:extLst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37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27" grpId="0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anose="020B0600070205080204" pitchFamily="34" charset="-128"/>
              </a:rPr>
              <a:t>Sorting Arbitrary Numbers</a:t>
            </a:r>
          </a:p>
        </p:txBody>
      </p:sp>
      <p:sp>
        <p:nvSpPr>
          <p:cNvPr id="33795" name="Line 3"/>
          <p:cNvSpPr>
            <a:spLocks noChangeShapeType="1"/>
          </p:cNvSpPr>
          <p:nvPr/>
        </p:nvSpPr>
        <p:spPr bwMode="auto">
          <a:xfrm>
            <a:off x="1944688" y="2717800"/>
            <a:ext cx="1587" cy="9683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3796" name="Oval 4"/>
          <p:cNvSpPr>
            <a:spLocks noChangeArrowheads="1"/>
          </p:cNvSpPr>
          <p:nvPr/>
        </p:nvSpPr>
        <p:spPr bwMode="auto">
          <a:xfrm>
            <a:off x="1860550" y="3576638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3797" name="Oval 5"/>
          <p:cNvSpPr>
            <a:spLocks noChangeArrowheads="1"/>
          </p:cNvSpPr>
          <p:nvPr/>
        </p:nvSpPr>
        <p:spPr bwMode="auto">
          <a:xfrm>
            <a:off x="1868488" y="2641600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sz="2400">
              <a:solidFill>
                <a:srgbClr val="000000"/>
              </a:solidFill>
            </a:endParaRP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1066800" y="2371725"/>
            <a:ext cx="336550" cy="2235200"/>
            <a:chOff x="672" y="1494"/>
            <a:chExt cx="212" cy="1408"/>
          </a:xfrm>
        </p:grpSpPr>
        <p:sp>
          <p:nvSpPr>
            <p:cNvPr id="33831" name="Text Box 14"/>
            <p:cNvSpPr txBox="1">
              <a:spLocks noChangeArrowheads="1"/>
            </p:cNvSpPr>
            <p:nvPr/>
          </p:nvSpPr>
          <p:spPr bwMode="auto">
            <a:xfrm>
              <a:off x="672" y="1494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rgbClr val="FF0000"/>
                  </a:solidFill>
                  <a:latin typeface="Courier New" panose="02070309020205020404" pitchFamily="49" charset="0"/>
                </a:rPr>
                <a:t>0</a:t>
              </a:r>
            </a:p>
          </p:txBody>
        </p:sp>
        <p:sp>
          <p:nvSpPr>
            <p:cNvPr id="33832" name="Text Box 15"/>
            <p:cNvSpPr txBox="1">
              <a:spLocks noChangeArrowheads="1"/>
            </p:cNvSpPr>
            <p:nvPr/>
          </p:nvSpPr>
          <p:spPr bwMode="auto">
            <a:xfrm>
              <a:off x="672" y="2652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rgbClr val="FF0000"/>
                  </a:solidFill>
                  <a:latin typeface="Courier New" panose="02070309020205020404" pitchFamily="49" charset="0"/>
                </a:rPr>
                <a:t>0</a:t>
              </a:r>
            </a:p>
          </p:txBody>
        </p:sp>
        <p:sp>
          <p:nvSpPr>
            <p:cNvPr id="33833" name="Text Box 16"/>
            <p:cNvSpPr txBox="1">
              <a:spLocks noChangeArrowheads="1"/>
            </p:cNvSpPr>
            <p:nvPr/>
          </p:nvSpPr>
          <p:spPr bwMode="auto">
            <a:xfrm>
              <a:off x="672" y="2070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rgbClr val="FF0000"/>
                  </a:solidFill>
                  <a:latin typeface="Courier New" panose="02070309020205020404" pitchFamily="49" charset="0"/>
                </a:rPr>
                <a:t>1</a:t>
              </a:r>
            </a:p>
          </p:txBody>
        </p:sp>
      </p:grp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4495800" y="2362200"/>
            <a:ext cx="336550" cy="2235200"/>
            <a:chOff x="2832" y="1488"/>
            <a:chExt cx="212" cy="1408"/>
          </a:xfrm>
        </p:grpSpPr>
        <p:sp>
          <p:nvSpPr>
            <p:cNvPr id="33828" name="Text Box 20"/>
            <p:cNvSpPr txBox="1">
              <a:spLocks noChangeArrowheads="1"/>
            </p:cNvSpPr>
            <p:nvPr/>
          </p:nvSpPr>
          <p:spPr bwMode="auto">
            <a:xfrm>
              <a:off x="2832" y="1488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rgbClr val="FF0000"/>
                  </a:solidFill>
                  <a:latin typeface="Courier New" panose="02070309020205020404" pitchFamily="49" charset="0"/>
                </a:rPr>
                <a:t>0</a:t>
              </a:r>
            </a:p>
          </p:txBody>
        </p:sp>
        <p:sp>
          <p:nvSpPr>
            <p:cNvPr id="33829" name="Text Box 21"/>
            <p:cNvSpPr txBox="1">
              <a:spLocks noChangeArrowheads="1"/>
            </p:cNvSpPr>
            <p:nvPr/>
          </p:nvSpPr>
          <p:spPr bwMode="auto">
            <a:xfrm>
              <a:off x="2832" y="2064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rgbClr val="FF0000"/>
                  </a:solidFill>
                  <a:latin typeface="Courier New" panose="02070309020205020404" pitchFamily="49" charset="0"/>
                </a:rPr>
                <a:t>0</a:t>
              </a:r>
            </a:p>
          </p:txBody>
        </p:sp>
        <p:sp>
          <p:nvSpPr>
            <p:cNvPr id="33830" name="Text Box 22"/>
            <p:cNvSpPr txBox="1">
              <a:spLocks noChangeArrowheads="1"/>
            </p:cNvSpPr>
            <p:nvPr/>
          </p:nvSpPr>
          <p:spPr bwMode="auto">
            <a:xfrm>
              <a:off x="2832" y="2646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rgbClr val="FF0000"/>
                  </a:solidFill>
                  <a:latin typeface="Courier New" panose="02070309020205020404" pitchFamily="49" charset="0"/>
                </a:rPr>
                <a:t>1</a:t>
              </a:r>
            </a:p>
          </p:txBody>
        </p:sp>
      </p:grpSp>
      <p:grpSp>
        <p:nvGrpSpPr>
          <p:cNvPr id="4" name="Group 23"/>
          <p:cNvGrpSpPr>
            <a:grpSpLocks/>
          </p:cNvGrpSpPr>
          <p:nvPr/>
        </p:nvGrpSpPr>
        <p:grpSpPr bwMode="auto">
          <a:xfrm>
            <a:off x="2120900" y="2362200"/>
            <a:ext cx="349250" cy="2235200"/>
            <a:chOff x="1336" y="1488"/>
            <a:chExt cx="220" cy="1408"/>
          </a:xfrm>
        </p:grpSpPr>
        <p:sp>
          <p:nvSpPr>
            <p:cNvPr id="33825" name="Text Box 24"/>
            <p:cNvSpPr txBox="1">
              <a:spLocks noChangeArrowheads="1"/>
            </p:cNvSpPr>
            <p:nvPr/>
          </p:nvSpPr>
          <p:spPr bwMode="auto">
            <a:xfrm>
              <a:off x="1336" y="1488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rgbClr val="FF0000"/>
                  </a:solidFill>
                  <a:latin typeface="Courier New" panose="02070309020205020404" pitchFamily="49" charset="0"/>
                </a:rPr>
                <a:t>0</a:t>
              </a:r>
            </a:p>
          </p:txBody>
        </p:sp>
        <p:sp>
          <p:nvSpPr>
            <p:cNvPr id="33826" name="Text Box 25"/>
            <p:cNvSpPr txBox="1">
              <a:spLocks noChangeArrowheads="1"/>
            </p:cNvSpPr>
            <p:nvPr/>
          </p:nvSpPr>
          <p:spPr bwMode="auto">
            <a:xfrm>
              <a:off x="1336" y="2064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rgbClr val="FF0000"/>
                  </a:solidFill>
                  <a:latin typeface="Courier New" panose="02070309020205020404" pitchFamily="49" charset="0"/>
                </a:rPr>
                <a:t>1</a:t>
              </a:r>
            </a:p>
          </p:txBody>
        </p:sp>
        <p:sp>
          <p:nvSpPr>
            <p:cNvPr id="33827" name="Text Box 26"/>
            <p:cNvSpPr txBox="1">
              <a:spLocks noChangeArrowheads="1"/>
            </p:cNvSpPr>
            <p:nvPr/>
          </p:nvSpPr>
          <p:spPr bwMode="auto">
            <a:xfrm>
              <a:off x="1344" y="2646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rgbClr val="FF0000"/>
                  </a:solidFill>
                  <a:latin typeface="Courier New" panose="02070309020205020404" pitchFamily="49" charset="0"/>
                </a:rPr>
                <a:t>0</a:t>
              </a:r>
            </a:p>
          </p:txBody>
        </p:sp>
      </p:grpSp>
      <p:grpSp>
        <p:nvGrpSpPr>
          <p:cNvPr id="5" name="Group 27"/>
          <p:cNvGrpSpPr>
            <a:grpSpLocks/>
          </p:cNvGrpSpPr>
          <p:nvPr/>
        </p:nvGrpSpPr>
        <p:grpSpPr bwMode="auto">
          <a:xfrm>
            <a:off x="3244850" y="2362200"/>
            <a:ext cx="368300" cy="2235200"/>
            <a:chOff x="2044" y="1488"/>
            <a:chExt cx="232" cy="1408"/>
          </a:xfrm>
        </p:grpSpPr>
        <p:sp>
          <p:nvSpPr>
            <p:cNvPr id="33822" name="Text Box 28"/>
            <p:cNvSpPr txBox="1">
              <a:spLocks noChangeArrowheads="1"/>
            </p:cNvSpPr>
            <p:nvPr/>
          </p:nvSpPr>
          <p:spPr bwMode="auto">
            <a:xfrm>
              <a:off x="2064" y="2064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rgbClr val="FF0000"/>
                  </a:solidFill>
                  <a:latin typeface="Courier New" panose="02070309020205020404" pitchFamily="49" charset="0"/>
                </a:rPr>
                <a:t>1</a:t>
              </a:r>
            </a:p>
          </p:txBody>
        </p:sp>
        <p:sp>
          <p:nvSpPr>
            <p:cNvPr id="33823" name="Text Box 29"/>
            <p:cNvSpPr txBox="1">
              <a:spLocks noChangeArrowheads="1"/>
            </p:cNvSpPr>
            <p:nvPr/>
          </p:nvSpPr>
          <p:spPr bwMode="auto">
            <a:xfrm>
              <a:off x="2064" y="2646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rgbClr val="FF0000"/>
                  </a:solidFill>
                  <a:latin typeface="Courier New" panose="02070309020205020404" pitchFamily="49" charset="0"/>
                </a:rPr>
                <a:t>0</a:t>
              </a:r>
            </a:p>
          </p:txBody>
        </p:sp>
        <p:sp>
          <p:nvSpPr>
            <p:cNvPr id="33824" name="Text Box 30"/>
            <p:cNvSpPr txBox="1">
              <a:spLocks noChangeArrowheads="1"/>
            </p:cNvSpPr>
            <p:nvPr/>
          </p:nvSpPr>
          <p:spPr bwMode="auto">
            <a:xfrm>
              <a:off x="2044" y="1488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rgbClr val="FF0000"/>
                  </a:solidFill>
                  <a:latin typeface="Courier New" panose="02070309020205020404" pitchFamily="49" charset="0"/>
                </a:rPr>
                <a:t>0</a:t>
              </a:r>
            </a:p>
          </p:txBody>
        </p:sp>
      </p:grpSp>
      <p:sp>
        <p:nvSpPr>
          <p:cNvPr id="33802" name="Text Box 31"/>
          <p:cNvSpPr txBox="1">
            <a:spLocks noChangeArrowheads="1"/>
          </p:cNvSpPr>
          <p:nvPr/>
        </p:nvSpPr>
        <p:spPr bwMode="auto">
          <a:xfrm>
            <a:off x="6462713" y="1905000"/>
            <a:ext cx="9286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400">
                <a:solidFill>
                  <a:srgbClr val="000000"/>
                </a:solidFill>
              </a:rPr>
              <a:t>inputs</a:t>
            </a:r>
          </a:p>
        </p:txBody>
      </p:sp>
      <p:sp>
        <p:nvSpPr>
          <p:cNvPr id="33803" name="Text Box 32"/>
          <p:cNvSpPr txBox="1">
            <a:spLocks noChangeArrowheads="1"/>
          </p:cNvSpPr>
          <p:nvPr/>
        </p:nvSpPr>
        <p:spPr bwMode="auto">
          <a:xfrm>
            <a:off x="7529513" y="1905000"/>
            <a:ext cx="10810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400">
                <a:solidFill>
                  <a:srgbClr val="000000"/>
                </a:solidFill>
              </a:rPr>
              <a:t>outputs</a:t>
            </a:r>
          </a:p>
        </p:txBody>
      </p:sp>
      <p:sp>
        <p:nvSpPr>
          <p:cNvPr id="33804" name="Line 33"/>
          <p:cNvSpPr>
            <a:spLocks noChangeShapeType="1"/>
          </p:cNvSpPr>
          <p:nvPr/>
        </p:nvSpPr>
        <p:spPr bwMode="auto">
          <a:xfrm>
            <a:off x="7467600" y="2057400"/>
            <a:ext cx="0" cy="2819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3805" name="Text Box 34"/>
          <p:cNvSpPr txBox="1">
            <a:spLocks noChangeArrowheads="1"/>
          </p:cNvSpPr>
          <p:nvPr/>
        </p:nvSpPr>
        <p:spPr bwMode="auto">
          <a:xfrm>
            <a:off x="6599238" y="2438400"/>
            <a:ext cx="641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rgbClr val="FF0000"/>
                </a:solidFill>
                <a:latin typeface="Courier New" panose="02070309020205020404" pitchFamily="49" charset="0"/>
              </a:rPr>
              <a:t>000</a:t>
            </a:r>
          </a:p>
        </p:txBody>
      </p:sp>
      <p:sp>
        <p:nvSpPr>
          <p:cNvPr id="33806" name="Text Box 35"/>
          <p:cNvSpPr txBox="1">
            <a:spLocks noChangeArrowheads="1"/>
          </p:cNvSpPr>
          <p:nvPr/>
        </p:nvSpPr>
        <p:spPr bwMode="auto">
          <a:xfrm>
            <a:off x="7740650" y="2438400"/>
            <a:ext cx="641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rgbClr val="FF0000"/>
                </a:solidFill>
                <a:latin typeface="Courier New" panose="02070309020205020404" pitchFamily="49" charset="0"/>
              </a:rPr>
              <a:t>000</a:t>
            </a:r>
          </a:p>
        </p:txBody>
      </p:sp>
      <p:sp>
        <p:nvSpPr>
          <p:cNvPr id="33807" name="Line 36"/>
          <p:cNvSpPr>
            <a:spLocks noChangeShapeType="1"/>
          </p:cNvSpPr>
          <p:nvPr/>
        </p:nvSpPr>
        <p:spPr bwMode="auto">
          <a:xfrm>
            <a:off x="6477000" y="23622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3808" name="Text Box 37"/>
          <p:cNvSpPr txBox="1">
            <a:spLocks noChangeArrowheads="1"/>
          </p:cNvSpPr>
          <p:nvPr/>
        </p:nvSpPr>
        <p:spPr bwMode="auto">
          <a:xfrm>
            <a:off x="1203325" y="5375275"/>
            <a:ext cx="39306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400">
                <a:solidFill>
                  <a:srgbClr val="006600"/>
                </a:solidFill>
              </a:rPr>
              <a:t>Try all possible </a:t>
            </a:r>
            <a:r>
              <a:rPr lang="en-US" sz="2400" b="1">
                <a:solidFill>
                  <a:srgbClr val="006600"/>
                </a:solidFill>
              </a:rPr>
              <a:t>0/1</a:t>
            </a:r>
            <a:r>
              <a:rPr lang="en-US" sz="2400">
                <a:solidFill>
                  <a:srgbClr val="006600"/>
                </a:solidFill>
              </a:rPr>
              <a:t> sequences.</a:t>
            </a:r>
          </a:p>
        </p:txBody>
      </p:sp>
      <p:sp>
        <p:nvSpPr>
          <p:cNvPr id="33809" name="Text Box 38"/>
          <p:cNvSpPr txBox="1">
            <a:spLocks noChangeArrowheads="1"/>
          </p:cNvSpPr>
          <p:nvPr/>
        </p:nvSpPr>
        <p:spPr bwMode="auto">
          <a:xfrm>
            <a:off x="6599238" y="2727325"/>
            <a:ext cx="641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rgbClr val="FF0000"/>
                </a:solidFill>
                <a:latin typeface="Courier New" panose="02070309020205020404" pitchFamily="49" charset="0"/>
              </a:rPr>
              <a:t>001</a:t>
            </a:r>
          </a:p>
        </p:txBody>
      </p:sp>
      <p:sp>
        <p:nvSpPr>
          <p:cNvPr id="33810" name="Text Box 39"/>
          <p:cNvSpPr txBox="1">
            <a:spLocks noChangeArrowheads="1"/>
          </p:cNvSpPr>
          <p:nvPr/>
        </p:nvSpPr>
        <p:spPr bwMode="auto">
          <a:xfrm>
            <a:off x="7740650" y="2727325"/>
            <a:ext cx="641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rgbClr val="FF0000"/>
                </a:solidFill>
                <a:latin typeface="Courier New" panose="02070309020205020404" pitchFamily="49" charset="0"/>
              </a:rPr>
              <a:t>001</a:t>
            </a:r>
          </a:p>
        </p:txBody>
      </p:sp>
      <p:sp>
        <p:nvSpPr>
          <p:cNvPr id="33811" name="Text Box 40"/>
          <p:cNvSpPr txBox="1">
            <a:spLocks noChangeArrowheads="1"/>
          </p:cNvSpPr>
          <p:nvPr/>
        </p:nvSpPr>
        <p:spPr bwMode="auto">
          <a:xfrm>
            <a:off x="6599238" y="3048000"/>
            <a:ext cx="641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rgbClr val="FF0000"/>
                </a:solidFill>
                <a:latin typeface="Courier New" panose="02070309020205020404" pitchFamily="49" charset="0"/>
              </a:rPr>
              <a:t>010</a:t>
            </a:r>
          </a:p>
        </p:txBody>
      </p:sp>
      <p:sp>
        <p:nvSpPr>
          <p:cNvPr id="38953" name="Text Box 41"/>
          <p:cNvSpPr txBox="1">
            <a:spLocks noChangeArrowheads="1"/>
          </p:cNvSpPr>
          <p:nvPr/>
        </p:nvSpPr>
        <p:spPr bwMode="auto">
          <a:xfrm>
            <a:off x="7740650" y="3048000"/>
            <a:ext cx="641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rgbClr val="FF0000"/>
                </a:solidFill>
                <a:latin typeface="Courier New" panose="02070309020205020404" pitchFamily="49" charset="0"/>
              </a:rPr>
              <a:t>001</a:t>
            </a:r>
          </a:p>
        </p:txBody>
      </p:sp>
      <p:sp>
        <p:nvSpPr>
          <p:cNvPr id="33813" name="Oval 42"/>
          <p:cNvSpPr>
            <a:spLocks noChangeArrowheads="1"/>
          </p:cNvSpPr>
          <p:nvPr/>
        </p:nvSpPr>
        <p:spPr bwMode="auto">
          <a:xfrm>
            <a:off x="3035300" y="4497388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3814" name="Oval 43"/>
          <p:cNvSpPr>
            <a:spLocks noChangeArrowheads="1"/>
          </p:cNvSpPr>
          <p:nvPr/>
        </p:nvSpPr>
        <p:spPr bwMode="auto">
          <a:xfrm>
            <a:off x="3035300" y="2646363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3815" name="Oval 44"/>
          <p:cNvSpPr>
            <a:spLocks noChangeArrowheads="1"/>
          </p:cNvSpPr>
          <p:nvPr/>
        </p:nvSpPr>
        <p:spPr bwMode="auto">
          <a:xfrm>
            <a:off x="4179888" y="4495800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3816" name="Oval 45"/>
          <p:cNvSpPr>
            <a:spLocks noChangeArrowheads="1"/>
          </p:cNvSpPr>
          <p:nvPr/>
        </p:nvSpPr>
        <p:spPr bwMode="auto">
          <a:xfrm>
            <a:off x="4179888" y="3598863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3817" name="Line 46"/>
          <p:cNvSpPr>
            <a:spLocks noChangeShapeType="1"/>
          </p:cNvSpPr>
          <p:nvPr/>
        </p:nvSpPr>
        <p:spPr bwMode="auto">
          <a:xfrm>
            <a:off x="4267200" y="3657600"/>
            <a:ext cx="1588" cy="9683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3818" name="Line 47"/>
          <p:cNvSpPr>
            <a:spLocks noChangeShapeType="1"/>
          </p:cNvSpPr>
          <p:nvPr/>
        </p:nvSpPr>
        <p:spPr bwMode="auto">
          <a:xfrm>
            <a:off x="3117850" y="2743200"/>
            <a:ext cx="0" cy="1905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3819" name="Line 48"/>
          <p:cNvSpPr>
            <a:spLocks noChangeShapeType="1"/>
          </p:cNvSpPr>
          <p:nvPr/>
        </p:nvSpPr>
        <p:spPr bwMode="auto">
          <a:xfrm flipV="1">
            <a:off x="1371600" y="4573588"/>
            <a:ext cx="396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3820" name="Line 49"/>
          <p:cNvSpPr>
            <a:spLocks noChangeShapeType="1"/>
          </p:cNvSpPr>
          <p:nvPr/>
        </p:nvSpPr>
        <p:spPr bwMode="auto">
          <a:xfrm flipV="1">
            <a:off x="1371600" y="3657600"/>
            <a:ext cx="396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3821" name="Line 50"/>
          <p:cNvSpPr>
            <a:spLocks noChangeShapeType="1"/>
          </p:cNvSpPr>
          <p:nvPr/>
        </p:nvSpPr>
        <p:spPr bwMode="auto">
          <a:xfrm flipV="1">
            <a:off x="1371600" y="2743200"/>
            <a:ext cx="396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8881689"/>
      </p:ext>
    </p:extLst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38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53" grpId="0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anose="020B0600070205080204" pitchFamily="34" charset="-128"/>
              </a:rPr>
              <a:t>Sorting Arbitrary Numbers</a:t>
            </a:r>
          </a:p>
        </p:txBody>
      </p:sp>
      <p:sp>
        <p:nvSpPr>
          <p:cNvPr id="34819" name="Line 3"/>
          <p:cNvSpPr>
            <a:spLocks noChangeShapeType="1"/>
          </p:cNvSpPr>
          <p:nvPr/>
        </p:nvSpPr>
        <p:spPr bwMode="auto">
          <a:xfrm>
            <a:off x="1944688" y="2717800"/>
            <a:ext cx="1587" cy="9683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4820" name="Oval 4"/>
          <p:cNvSpPr>
            <a:spLocks noChangeArrowheads="1"/>
          </p:cNvSpPr>
          <p:nvPr/>
        </p:nvSpPr>
        <p:spPr bwMode="auto">
          <a:xfrm>
            <a:off x="1860550" y="3576638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4821" name="Oval 5"/>
          <p:cNvSpPr>
            <a:spLocks noChangeArrowheads="1"/>
          </p:cNvSpPr>
          <p:nvPr/>
        </p:nvSpPr>
        <p:spPr bwMode="auto">
          <a:xfrm>
            <a:off x="1868488" y="2641600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sz="2400">
              <a:solidFill>
                <a:srgbClr val="000000"/>
              </a:solidFill>
            </a:endParaRP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1066800" y="2371725"/>
            <a:ext cx="336550" cy="2235200"/>
            <a:chOff x="672" y="1494"/>
            <a:chExt cx="212" cy="1408"/>
          </a:xfrm>
        </p:grpSpPr>
        <p:sp>
          <p:nvSpPr>
            <p:cNvPr id="34857" name="Text Box 14"/>
            <p:cNvSpPr txBox="1">
              <a:spLocks noChangeArrowheads="1"/>
            </p:cNvSpPr>
            <p:nvPr/>
          </p:nvSpPr>
          <p:spPr bwMode="auto">
            <a:xfrm>
              <a:off x="672" y="1494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rgbClr val="FF0000"/>
                  </a:solidFill>
                  <a:latin typeface="Courier New" panose="02070309020205020404" pitchFamily="49" charset="0"/>
                </a:rPr>
                <a:t>0</a:t>
              </a:r>
            </a:p>
          </p:txBody>
        </p:sp>
        <p:sp>
          <p:nvSpPr>
            <p:cNvPr id="34858" name="Text Box 15"/>
            <p:cNvSpPr txBox="1">
              <a:spLocks noChangeArrowheads="1"/>
            </p:cNvSpPr>
            <p:nvPr/>
          </p:nvSpPr>
          <p:spPr bwMode="auto">
            <a:xfrm>
              <a:off x="672" y="2652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rgbClr val="FF0000"/>
                  </a:solidFill>
                  <a:latin typeface="Courier New" panose="02070309020205020404" pitchFamily="49" charset="0"/>
                </a:rPr>
                <a:t>1</a:t>
              </a:r>
            </a:p>
          </p:txBody>
        </p:sp>
        <p:sp>
          <p:nvSpPr>
            <p:cNvPr id="34859" name="Text Box 16"/>
            <p:cNvSpPr txBox="1">
              <a:spLocks noChangeArrowheads="1"/>
            </p:cNvSpPr>
            <p:nvPr/>
          </p:nvSpPr>
          <p:spPr bwMode="auto">
            <a:xfrm>
              <a:off x="672" y="2070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rgbClr val="FF0000"/>
                  </a:solidFill>
                  <a:latin typeface="Courier New" panose="02070309020205020404" pitchFamily="49" charset="0"/>
                </a:rPr>
                <a:t>1</a:t>
              </a:r>
            </a:p>
          </p:txBody>
        </p:sp>
      </p:grp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4495800" y="2362200"/>
            <a:ext cx="336550" cy="2235200"/>
            <a:chOff x="2832" y="1488"/>
            <a:chExt cx="212" cy="1408"/>
          </a:xfrm>
        </p:grpSpPr>
        <p:sp>
          <p:nvSpPr>
            <p:cNvPr id="34854" name="Text Box 20"/>
            <p:cNvSpPr txBox="1">
              <a:spLocks noChangeArrowheads="1"/>
            </p:cNvSpPr>
            <p:nvPr/>
          </p:nvSpPr>
          <p:spPr bwMode="auto">
            <a:xfrm>
              <a:off x="2832" y="1488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rgbClr val="FF0000"/>
                  </a:solidFill>
                  <a:latin typeface="Courier New" panose="02070309020205020404" pitchFamily="49" charset="0"/>
                </a:rPr>
                <a:t>0</a:t>
              </a:r>
            </a:p>
          </p:txBody>
        </p:sp>
        <p:sp>
          <p:nvSpPr>
            <p:cNvPr id="34855" name="Text Box 21"/>
            <p:cNvSpPr txBox="1">
              <a:spLocks noChangeArrowheads="1"/>
            </p:cNvSpPr>
            <p:nvPr/>
          </p:nvSpPr>
          <p:spPr bwMode="auto">
            <a:xfrm>
              <a:off x="2832" y="2064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rgbClr val="FF0000"/>
                  </a:solidFill>
                  <a:latin typeface="Courier New" panose="02070309020205020404" pitchFamily="49" charset="0"/>
                </a:rPr>
                <a:t>1</a:t>
              </a:r>
            </a:p>
          </p:txBody>
        </p:sp>
        <p:sp>
          <p:nvSpPr>
            <p:cNvPr id="34856" name="Text Box 22"/>
            <p:cNvSpPr txBox="1">
              <a:spLocks noChangeArrowheads="1"/>
            </p:cNvSpPr>
            <p:nvPr/>
          </p:nvSpPr>
          <p:spPr bwMode="auto">
            <a:xfrm>
              <a:off x="2832" y="2646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rgbClr val="FF0000"/>
                  </a:solidFill>
                  <a:latin typeface="Courier New" panose="02070309020205020404" pitchFamily="49" charset="0"/>
                </a:rPr>
                <a:t>1</a:t>
              </a:r>
            </a:p>
          </p:txBody>
        </p:sp>
      </p:grpSp>
      <p:grpSp>
        <p:nvGrpSpPr>
          <p:cNvPr id="4" name="Group 23"/>
          <p:cNvGrpSpPr>
            <a:grpSpLocks/>
          </p:cNvGrpSpPr>
          <p:nvPr/>
        </p:nvGrpSpPr>
        <p:grpSpPr bwMode="auto">
          <a:xfrm>
            <a:off x="2120900" y="2362200"/>
            <a:ext cx="349250" cy="2235200"/>
            <a:chOff x="1336" y="1488"/>
            <a:chExt cx="220" cy="1408"/>
          </a:xfrm>
        </p:grpSpPr>
        <p:sp>
          <p:nvSpPr>
            <p:cNvPr id="34851" name="Text Box 24"/>
            <p:cNvSpPr txBox="1">
              <a:spLocks noChangeArrowheads="1"/>
            </p:cNvSpPr>
            <p:nvPr/>
          </p:nvSpPr>
          <p:spPr bwMode="auto">
            <a:xfrm>
              <a:off x="1336" y="1488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rgbClr val="FF0000"/>
                  </a:solidFill>
                  <a:latin typeface="Courier New" panose="02070309020205020404" pitchFamily="49" charset="0"/>
                </a:rPr>
                <a:t>0</a:t>
              </a:r>
            </a:p>
          </p:txBody>
        </p:sp>
        <p:sp>
          <p:nvSpPr>
            <p:cNvPr id="34852" name="Text Box 25"/>
            <p:cNvSpPr txBox="1">
              <a:spLocks noChangeArrowheads="1"/>
            </p:cNvSpPr>
            <p:nvPr/>
          </p:nvSpPr>
          <p:spPr bwMode="auto">
            <a:xfrm>
              <a:off x="1336" y="2064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rgbClr val="FF0000"/>
                  </a:solidFill>
                  <a:latin typeface="Courier New" panose="02070309020205020404" pitchFamily="49" charset="0"/>
                </a:rPr>
                <a:t>1</a:t>
              </a:r>
            </a:p>
          </p:txBody>
        </p:sp>
        <p:sp>
          <p:nvSpPr>
            <p:cNvPr id="34853" name="Text Box 26"/>
            <p:cNvSpPr txBox="1">
              <a:spLocks noChangeArrowheads="1"/>
            </p:cNvSpPr>
            <p:nvPr/>
          </p:nvSpPr>
          <p:spPr bwMode="auto">
            <a:xfrm>
              <a:off x="1344" y="2646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rgbClr val="FF0000"/>
                  </a:solidFill>
                  <a:latin typeface="Courier New" panose="02070309020205020404" pitchFamily="49" charset="0"/>
                </a:rPr>
                <a:t>1</a:t>
              </a:r>
            </a:p>
          </p:txBody>
        </p:sp>
      </p:grpSp>
      <p:grpSp>
        <p:nvGrpSpPr>
          <p:cNvPr id="5" name="Group 27"/>
          <p:cNvGrpSpPr>
            <a:grpSpLocks/>
          </p:cNvGrpSpPr>
          <p:nvPr/>
        </p:nvGrpSpPr>
        <p:grpSpPr bwMode="auto">
          <a:xfrm>
            <a:off x="3244850" y="2362200"/>
            <a:ext cx="368300" cy="2235200"/>
            <a:chOff x="2044" y="1488"/>
            <a:chExt cx="232" cy="1408"/>
          </a:xfrm>
        </p:grpSpPr>
        <p:sp>
          <p:nvSpPr>
            <p:cNvPr id="34848" name="Text Box 28"/>
            <p:cNvSpPr txBox="1">
              <a:spLocks noChangeArrowheads="1"/>
            </p:cNvSpPr>
            <p:nvPr/>
          </p:nvSpPr>
          <p:spPr bwMode="auto">
            <a:xfrm>
              <a:off x="2064" y="2064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rgbClr val="FF0000"/>
                  </a:solidFill>
                  <a:latin typeface="Courier New" panose="02070309020205020404" pitchFamily="49" charset="0"/>
                </a:rPr>
                <a:t>1</a:t>
              </a:r>
            </a:p>
          </p:txBody>
        </p:sp>
        <p:sp>
          <p:nvSpPr>
            <p:cNvPr id="34849" name="Text Box 29"/>
            <p:cNvSpPr txBox="1">
              <a:spLocks noChangeArrowheads="1"/>
            </p:cNvSpPr>
            <p:nvPr/>
          </p:nvSpPr>
          <p:spPr bwMode="auto">
            <a:xfrm>
              <a:off x="2064" y="2646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rgbClr val="FF0000"/>
                  </a:solidFill>
                  <a:latin typeface="Courier New" panose="02070309020205020404" pitchFamily="49" charset="0"/>
                </a:rPr>
                <a:t>1</a:t>
              </a:r>
            </a:p>
          </p:txBody>
        </p:sp>
        <p:sp>
          <p:nvSpPr>
            <p:cNvPr id="34850" name="Text Box 30"/>
            <p:cNvSpPr txBox="1">
              <a:spLocks noChangeArrowheads="1"/>
            </p:cNvSpPr>
            <p:nvPr/>
          </p:nvSpPr>
          <p:spPr bwMode="auto">
            <a:xfrm>
              <a:off x="2044" y="1488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rgbClr val="FF0000"/>
                  </a:solidFill>
                  <a:latin typeface="Courier New" panose="02070309020205020404" pitchFamily="49" charset="0"/>
                </a:rPr>
                <a:t>0</a:t>
              </a:r>
            </a:p>
          </p:txBody>
        </p:sp>
      </p:grpSp>
      <p:sp>
        <p:nvSpPr>
          <p:cNvPr id="34826" name="Text Box 31"/>
          <p:cNvSpPr txBox="1">
            <a:spLocks noChangeArrowheads="1"/>
          </p:cNvSpPr>
          <p:nvPr/>
        </p:nvSpPr>
        <p:spPr bwMode="auto">
          <a:xfrm>
            <a:off x="6462713" y="1905000"/>
            <a:ext cx="9286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400">
                <a:solidFill>
                  <a:srgbClr val="000000"/>
                </a:solidFill>
              </a:rPr>
              <a:t>inputs</a:t>
            </a:r>
          </a:p>
        </p:txBody>
      </p:sp>
      <p:sp>
        <p:nvSpPr>
          <p:cNvPr id="34827" name="Text Box 32"/>
          <p:cNvSpPr txBox="1">
            <a:spLocks noChangeArrowheads="1"/>
          </p:cNvSpPr>
          <p:nvPr/>
        </p:nvSpPr>
        <p:spPr bwMode="auto">
          <a:xfrm>
            <a:off x="7529513" y="1905000"/>
            <a:ext cx="10810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400">
                <a:solidFill>
                  <a:srgbClr val="000000"/>
                </a:solidFill>
              </a:rPr>
              <a:t>outputs</a:t>
            </a:r>
          </a:p>
        </p:txBody>
      </p:sp>
      <p:sp>
        <p:nvSpPr>
          <p:cNvPr id="34828" name="Line 33"/>
          <p:cNvSpPr>
            <a:spLocks noChangeShapeType="1"/>
          </p:cNvSpPr>
          <p:nvPr/>
        </p:nvSpPr>
        <p:spPr bwMode="auto">
          <a:xfrm>
            <a:off x="7467600" y="2057400"/>
            <a:ext cx="0" cy="2819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4829" name="Text Box 34"/>
          <p:cNvSpPr txBox="1">
            <a:spLocks noChangeArrowheads="1"/>
          </p:cNvSpPr>
          <p:nvPr/>
        </p:nvSpPr>
        <p:spPr bwMode="auto">
          <a:xfrm>
            <a:off x="6599238" y="2438400"/>
            <a:ext cx="641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rgbClr val="FF0000"/>
                </a:solidFill>
                <a:latin typeface="Courier New" panose="02070309020205020404" pitchFamily="49" charset="0"/>
              </a:rPr>
              <a:t>000</a:t>
            </a:r>
          </a:p>
        </p:txBody>
      </p:sp>
      <p:sp>
        <p:nvSpPr>
          <p:cNvPr id="34830" name="Text Box 35"/>
          <p:cNvSpPr txBox="1">
            <a:spLocks noChangeArrowheads="1"/>
          </p:cNvSpPr>
          <p:nvPr/>
        </p:nvSpPr>
        <p:spPr bwMode="auto">
          <a:xfrm>
            <a:off x="7740650" y="2438400"/>
            <a:ext cx="641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rgbClr val="FF0000"/>
                </a:solidFill>
                <a:latin typeface="Courier New" panose="02070309020205020404" pitchFamily="49" charset="0"/>
              </a:rPr>
              <a:t>000</a:t>
            </a:r>
          </a:p>
        </p:txBody>
      </p:sp>
      <p:sp>
        <p:nvSpPr>
          <p:cNvPr id="34831" name="Line 36"/>
          <p:cNvSpPr>
            <a:spLocks noChangeShapeType="1"/>
          </p:cNvSpPr>
          <p:nvPr/>
        </p:nvSpPr>
        <p:spPr bwMode="auto">
          <a:xfrm>
            <a:off x="6477000" y="23622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4832" name="Text Box 37"/>
          <p:cNvSpPr txBox="1">
            <a:spLocks noChangeArrowheads="1"/>
          </p:cNvSpPr>
          <p:nvPr/>
        </p:nvSpPr>
        <p:spPr bwMode="auto">
          <a:xfrm>
            <a:off x="1203325" y="5375275"/>
            <a:ext cx="39306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400">
                <a:solidFill>
                  <a:srgbClr val="006600"/>
                </a:solidFill>
              </a:rPr>
              <a:t>Try all possible </a:t>
            </a:r>
            <a:r>
              <a:rPr lang="en-US" sz="2400" b="1">
                <a:solidFill>
                  <a:srgbClr val="006600"/>
                </a:solidFill>
              </a:rPr>
              <a:t>0/1</a:t>
            </a:r>
            <a:r>
              <a:rPr lang="en-US" sz="2400">
                <a:solidFill>
                  <a:srgbClr val="006600"/>
                </a:solidFill>
              </a:rPr>
              <a:t> sequences.</a:t>
            </a:r>
          </a:p>
        </p:txBody>
      </p:sp>
      <p:sp>
        <p:nvSpPr>
          <p:cNvPr id="34833" name="Text Box 38"/>
          <p:cNvSpPr txBox="1">
            <a:spLocks noChangeArrowheads="1"/>
          </p:cNvSpPr>
          <p:nvPr/>
        </p:nvSpPr>
        <p:spPr bwMode="auto">
          <a:xfrm>
            <a:off x="6599238" y="2727325"/>
            <a:ext cx="641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rgbClr val="FF0000"/>
                </a:solidFill>
                <a:latin typeface="Courier New" panose="02070309020205020404" pitchFamily="49" charset="0"/>
              </a:rPr>
              <a:t>001</a:t>
            </a:r>
          </a:p>
        </p:txBody>
      </p:sp>
      <p:sp>
        <p:nvSpPr>
          <p:cNvPr id="34834" name="Text Box 39"/>
          <p:cNvSpPr txBox="1">
            <a:spLocks noChangeArrowheads="1"/>
          </p:cNvSpPr>
          <p:nvPr/>
        </p:nvSpPr>
        <p:spPr bwMode="auto">
          <a:xfrm>
            <a:off x="7740650" y="2727325"/>
            <a:ext cx="641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rgbClr val="FF0000"/>
                </a:solidFill>
                <a:latin typeface="Courier New" panose="02070309020205020404" pitchFamily="49" charset="0"/>
              </a:rPr>
              <a:t>001</a:t>
            </a:r>
          </a:p>
        </p:txBody>
      </p:sp>
      <p:sp>
        <p:nvSpPr>
          <p:cNvPr id="34835" name="Text Box 40"/>
          <p:cNvSpPr txBox="1">
            <a:spLocks noChangeArrowheads="1"/>
          </p:cNvSpPr>
          <p:nvPr/>
        </p:nvSpPr>
        <p:spPr bwMode="auto">
          <a:xfrm>
            <a:off x="6599238" y="3048000"/>
            <a:ext cx="641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rgbClr val="FF0000"/>
                </a:solidFill>
                <a:latin typeface="Courier New" panose="02070309020205020404" pitchFamily="49" charset="0"/>
              </a:rPr>
              <a:t>010</a:t>
            </a:r>
          </a:p>
        </p:txBody>
      </p:sp>
      <p:sp>
        <p:nvSpPr>
          <p:cNvPr id="34836" name="Text Box 41"/>
          <p:cNvSpPr txBox="1">
            <a:spLocks noChangeArrowheads="1"/>
          </p:cNvSpPr>
          <p:nvPr/>
        </p:nvSpPr>
        <p:spPr bwMode="auto">
          <a:xfrm>
            <a:off x="7740650" y="3048000"/>
            <a:ext cx="641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rgbClr val="FF0000"/>
                </a:solidFill>
                <a:latin typeface="Courier New" panose="02070309020205020404" pitchFamily="49" charset="0"/>
              </a:rPr>
              <a:t>001</a:t>
            </a:r>
          </a:p>
        </p:txBody>
      </p:sp>
      <p:sp>
        <p:nvSpPr>
          <p:cNvPr id="34837" name="Text Box 42"/>
          <p:cNvSpPr txBox="1">
            <a:spLocks noChangeArrowheads="1"/>
          </p:cNvSpPr>
          <p:nvPr/>
        </p:nvSpPr>
        <p:spPr bwMode="auto">
          <a:xfrm>
            <a:off x="6599238" y="3336925"/>
            <a:ext cx="641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rgbClr val="FF0000"/>
                </a:solidFill>
                <a:latin typeface="Courier New" panose="02070309020205020404" pitchFamily="49" charset="0"/>
              </a:rPr>
              <a:t>011</a:t>
            </a:r>
          </a:p>
        </p:txBody>
      </p:sp>
      <p:sp>
        <p:nvSpPr>
          <p:cNvPr id="39979" name="Text Box 43"/>
          <p:cNvSpPr txBox="1">
            <a:spLocks noChangeArrowheads="1"/>
          </p:cNvSpPr>
          <p:nvPr/>
        </p:nvSpPr>
        <p:spPr bwMode="auto">
          <a:xfrm>
            <a:off x="7740650" y="3336925"/>
            <a:ext cx="641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rgbClr val="FF0000"/>
                </a:solidFill>
                <a:latin typeface="Courier New" panose="02070309020205020404" pitchFamily="49" charset="0"/>
              </a:rPr>
              <a:t>011</a:t>
            </a:r>
          </a:p>
        </p:txBody>
      </p:sp>
      <p:sp>
        <p:nvSpPr>
          <p:cNvPr id="34839" name="Oval 44"/>
          <p:cNvSpPr>
            <a:spLocks noChangeArrowheads="1"/>
          </p:cNvSpPr>
          <p:nvPr/>
        </p:nvSpPr>
        <p:spPr bwMode="auto">
          <a:xfrm>
            <a:off x="3035300" y="4497388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4840" name="Oval 45"/>
          <p:cNvSpPr>
            <a:spLocks noChangeArrowheads="1"/>
          </p:cNvSpPr>
          <p:nvPr/>
        </p:nvSpPr>
        <p:spPr bwMode="auto">
          <a:xfrm>
            <a:off x="3035300" y="2646363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4841" name="Oval 46"/>
          <p:cNvSpPr>
            <a:spLocks noChangeArrowheads="1"/>
          </p:cNvSpPr>
          <p:nvPr/>
        </p:nvSpPr>
        <p:spPr bwMode="auto">
          <a:xfrm>
            <a:off x="4179888" y="4495800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4842" name="Oval 47"/>
          <p:cNvSpPr>
            <a:spLocks noChangeArrowheads="1"/>
          </p:cNvSpPr>
          <p:nvPr/>
        </p:nvSpPr>
        <p:spPr bwMode="auto">
          <a:xfrm>
            <a:off x="4179888" y="3598863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4843" name="Line 48"/>
          <p:cNvSpPr>
            <a:spLocks noChangeShapeType="1"/>
          </p:cNvSpPr>
          <p:nvPr/>
        </p:nvSpPr>
        <p:spPr bwMode="auto">
          <a:xfrm>
            <a:off x="4267200" y="3657600"/>
            <a:ext cx="1588" cy="9683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4844" name="Line 49"/>
          <p:cNvSpPr>
            <a:spLocks noChangeShapeType="1"/>
          </p:cNvSpPr>
          <p:nvPr/>
        </p:nvSpPr>
        <p:spPr bwMode="auto">
          <a:xfrm>
            <a:off x="3117850" y="2743200"/>
            <a:ext cx="0" cy="1905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4845" name="Line 50"/>
          <p:cNvSpPr>
            <a:spLocks noChangeShapeType="1"/>
          </p:cNvSpPr>
          <p:nvPr/>
        </p:nvSpPr>
        <p:spPr bwMode="auto">
          <a:xfrm flipV="1">
            <a:off x="1371600" y="4573588"/>
            <a:ext cx="396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4846" name="Line 51"/>
          <p:cNvSpPr>
            <a:spLocks noChangeShapeType="1"/>
          </p:cNvSpPr>
          <p:nvPr/>
        </p:nvSpPr>
        <p:spPr bwMode="auto">
          <a:xfrm flipV="1">
            <a:off x="1371600" y="3657600"/>
            <a:ext cx="396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4847" name="Line 52"/>
          <p:cNvSpPr>
            <a:spLocks noChangeShapeType="1"/>
          </p:cNvSpPr>
          <p:nvPr/>
        </p:nvSpPr>
        <p:spPr bwMode="auto">
          <a:xfrm flipV="1">
            <a:off x="1371600" y="2743200"/>
            <a:ext cx="396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4161944"/>
      </p:ext>
    </p:extLst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39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79" grpId="0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anose="020B0600070205080204" pitchFamily="34" charset="-128"/>
              </a:rPr>
              <a:t>Sorting Arbitrary Numbers</a:t>
            </a:r>
          </a:p>
        </p:txBody>
      </p:sp>
      <p:sp>
        <p:nvSpPr>
          <p:cNvPr id="35843" name="Line 3"/>
          <p:cNvSpPr>
            <a:spLocks noChangeShapeType="1"/>
          </p:cNvSpPr>
          <p:nvPr/>
        </p:nvSpPr>
        <p:spPr bwMode="auto">
          <a:xfrm>
            <a:off x="1944688" y="2717800"/>
            <a:ext cx="1587" cy="9683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5844" name="Oval 4"/>
          <p:cNvSpPr>
            <a:spLocks noChangeArrowheads="1"/>
          </p:cNvSpPr>
          <p:nvPr/>
        </p:nvSpPr>
        <p:spPr bwMode="auto">
          <a:xfrm>
            <a:off x="1860550" y="3576638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5845" name="Oval 5"/>
          <p:cNvSpPr>
            <a:spLocks noChangeArrowheads="1"/>
          </p:cNvSpPr>
          <p:nvPr/>
        </p:nvSpPr>
        <p:spPr bwMode="auto">
          <a:xfrm>
            <a:off x="1868488" y="2641600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sz="2400">
              <a:solidFill>
                <a:srgbClr val="000000"/>
              </a:solidFill>
            </a:endParaRP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1066800" y="2371725"/>
            <a:ext cx="336550" cy="2235200"/>
            <a:chOff x="672" y="1494"/>
            <a:chExt cx="212" cy="1408"/>
          </a:xfrm>
        </p:grpSpPr>
        <p:sp>
          <p:nvSpPr>
            <p:cNvPr id="35883" name="Text Box 14"/>
            <p:cNvSpPr txBox="1">
              <a:spLocks noChangeArrowheads="1"/>
            </p:cNvSpPr>
            <p:nvPr/>
          </p:nvSpPr>
          <p:spPr bwMode="auto">
            <a:xfrm>
              <a:off x="672" y="1494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rgbClr val="FF0000"/>
                  </a:solidFill>
                  <a:latin typeface="Courier New" panose="02070309020205020404" pitchFamily="49" charset="0"/>
                </a:rPr>
                <a:t>1</a:t>
              </a:r>
            </a:p>
          </p:txBody>
        </p:sp>
        <p:sp>
          <p:nvSpPr>
            <p:cNvPr id="35884" name="Text Box 15"/>
            <p:cNvSpPr txBox="1">
              <a:spLocks noChangeArrowheads="1"/>
            </p:cNvSpPr>
            <p:nvPr/>
          </p:nvSpPr>
          <p:spPr bwMode="auto">
            <a:xfrm>
              <a:off x="672" y="2652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rgbClr val="FF0000"/>
                  </a:solidFill>
                  <a:latin typeface="Courier New" panose="02070309020205020404" pitchFamily="49" charset="0"/>
                </a:rPr>
                <a:t>0</a:t>
              </a:r>
            </a:p>
          </p:txBody>
        </p:sp>
        <p:sp>
          <p:nvSpPr>
            <p:cNvPr id="35885" name="Text Box 16"/>
            <p:cNvSpPr txBox="1">
              <a:spLocks noChangeArrowheads="1"/>
            </p:cNvSpPr>
            <p:nvPr/>
          </p:nvSpPr>
          <p:spPr bwMode="auto">
            <a:xfrm>
              <a:off x="672" y="2070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rgbClr val="FF0000"/>
                  </a:solidFill>
                  <a:latin typeface="Courier New" panose="02070309020205020404" pitchFamily="49" charset="0"/>
                </a:rPr>
                <a:t>0</a:t>
              </a:r>
            </a:p>
          </p:txBody>
        </p:sp>
      </p:grp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4495800" y="2362200"/>
            <a:ext cx="336550" cy="2235200"/>
            <a:chOff x="2832" y="1488"/>
            <a:chExt cx="212" cy="1408"/>
          </a:xfrm>
        </p:grpSpPr>
        <p:sp>
          <p:nvSpPr>
            <p:cNvPr id="35880" name="Text Box 20"/>
            <p:cNvSpPr txBox="1">
              <a:spLocks noChangeArrowheads="1"/>
            </p:cNvSpPr>
            <p:nvPr/>
          </p:nvSpPr>
          <p:spPr bwMode="auto">
            <a:xfrm>
              <a:off x="2832" y="1488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rgbClr val="FF0000"/>
                  </a:solidFill>
                  <a:latin typeface="Courier New" panose="02070309020205020404" pitchFamily="49" charset="0"/>
                </a:rPr>
                <a:t>0</a:t>
              </a:r>
            </a:p>
          </p:txBody>
        </p:sp>
        <p:sp>
          <p:nvSpPr>
            <p:cNvPr id="35881" name="Text Box 21"/>
            <p:cNvSpPr txBox="1">
              <a:spLocks noChangeArrowheads="1"/>
            </p:cNvSpPr>
            <p:nvPr/>
          </p:nvSpPr>
          <p:spPr bwMode="auto">
            <a:xfrm>
              <a:off x="2832" y="2064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rgbClr val="FF0000"/>
                  </a:solidFill>
                  <a:latin typeface="Courier New" panose="02070309020205020404" pitchFamily="49" charset="0"/>
                </a:rPr>
                <a:t>0</a:t>
              </a:r>
            </a:p>
          </p:txBody>
        </p:sp>
        <p:sp>
          <p:nvSpPr>
            <p:cNvPr id="35882" name="Text Box 22"/>
            <p:cNvSpPr txBox="1">
              <a:spLocks noChangeArrowheads="1"/>
            </p:cNvSpPr>
            <p:nvPr/>
          </p:nvSpPr>
          <p:spPr bwMode="auto">
            <a:xfrm>
              <a:off x="2832" y="2646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rgbClr val="FF0000"/>
                  </a:solidFill>
                  <a:latin typeface="Courier New" panose="02070309020205020404" pitchFamily="49" charset="0"/>
                </a:rPr>
                <a:t>1</a:t>
              </a:r>
            </a:p>
          </p:txBody>
        </p:sp>
      </p:grpSp>
      <p:grpSp>
        <p:nvGrpSpPr>
          <p:cNvPr id="4" name="Group 23"/>
          <p:cNvGrpSpPr>
            <a:grpSpLocks/>
          </p:cNvGrpSpPr>
          <p:nvPr/>
        </p:nvGrpSpPr>
        <p:grpSpPr bwMode="auto">
          <a:xfrm>
            <a:off x="2120900" y="2362200"/>
            <a:ext cx="349250" cy="2235200"/>
            <a:chOff x="1336" y="1488"/>
            <a:chExt cx="220" cy="1408"/>
          </a:xfrm>
        </p:grpSpPr>
        <p:sp>
          <p:nvSpPr>
            <p:cNvPr id="35877" name="Text Box 24"/>
            <p:cNvSpPr txBox="1">
              <a:spLocks noChangeArrowheads="1"/>
            </p:cNvSpPr>
            <p:nvPr/>
          </p:nvSpPr>
          <p:spPr bwMode="auto">
            <a:xfrm>
              <a:off x="1336" y="1488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rgbClr val="FF0000"/>
                  </a:solidFill>
                  <a:latin typeface="Courier New" panose="02070309020205020404" pitchFamily="49" charset="0"/>
                </a:rPr>
                <a:t>0</a:t>
              </a:r>
            </a:p>
          </p:txBody>
        </p:sp>
        <p:sp>
          <p:nvSpPr>
            <p:cNvPr id="35878" name="Text Box 25"/>
            <p:cNvSpPr txBox="1">
              <a:spLocks noChangeArrowheads="1"/>
            </p:cNvSpPr>
            <p:nvPr/>
          </p:nvSpPr>
          <p:spPr bwMode="auto">
            <a:xfrm>
              <a:off x="1336" y="2064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rgbClr val="FF0000"/>
                  </a:solidFill>
                  <a:latin typeface="Courier New" panose="02070309020205020404" pitchFamily="49" charset="0"/>
                </a:rPr>
                <a:t>1</a:t>
              </a:r>
            </a:p>
          </p:txBody>
        </p:sp>
        <p:sp>
          <p:nvSpPr>
            <p:cNvPr id="35879" name="Text Box 26"/>
            <p:cNvSpPr txBox="1">
              <a:spLocks noChangeArrowheads="1"/>
            </p:cNvSpPr>
            <p:nvPr/>
          </p:nvSpPr>
          <p:spPr bwMode="auto">
            <a:xfrm>
              <a:off x="1344" y="2646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rgbClr val="FF0000"/>
                  </a:solidFill>
                  <a:latin typeface="Courier New" panose="02070309020205020404" pitchFamily="49" charset="0"/>
                </a:rPr>
                <a:t>0</a:t>
              </a:r>
            </a:p>
          </p:txBody>
        </p:sp>
      </p:grpSp>
      <p:grpSp>
        <p:nvGrpSpPr>
          <p:cNvPr id="5" name="Group 27"/>
          <p:cNvGrpSpPr>
            <a:grpSpLocks/>
          </p:cNvGrpSpPr>
          <p:nvPr/>
        </p:nvGrpSpPr>
        <p:grpSpPr bwMode="auto">
          <a:xfrm>
            <a:off x="3244850" y="2362200"/>
            <a:ext cx="368300" cy="2235200"/>
            <a:chOff x="2044" y="1488"/>
            <a:chExt cx="232" cy="1408"/>
          </a:xfrm>
        </p:grpSpPr>
        <p:sp>
          <p:nvSpPr>
            <p:cNvPr id="35874" name="Text Box 28"/>
            <p:cNvSpPr txBox="1">
              <a:spLocks noChangeArrowheads="1"/>
            </p:cNvSpPr>
            <p:nvPr/>
          </p:nvSpPr>
          <p:spPr bwMode="auto">
            <a:xfrm>
              <a:off x="2064" y="2064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rgbClr val="FF0000"/>
                  </a:solidFill>
                  <a:latin typeface="Courier New" panose="02070309020205020404" pitchFamily="49" charset="0"/>
                </a:rPr>
                <a:t>1</a:t>
              </a:r>
            </a:p>
          </p:txBody>
        </p:sp>
        <p:sp>
          <p:nvSpPr>
            <p:cNvPr id="35875" name="Text Box 29"/>
            <p:cNvSpPr txBox="1">
              <a:spLocks noChangeArrowheads="1"/>
            </p:cNvSpPr>
            <p:nvPr/>
          </p:nvSpPr>
          <p:spPr bwMode="auto">
            <a:xfrm>
              <a:off x="2064" y="2646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rgbClr val="FF0000"/>
                  </a:solidFill>
                  <a:latin typeface="Courier New" panose="02070309020205020404" pitchFamily="49" charset="0"/>
                </a:rPr>
                <a:t>0</a:t>
              </a:r>
            </a:p>
          </p:txBody>
        </p:sp>
        <p:sp>
          <p:nvSpPr>
            <p:cNvPr id="35876" name="Text Box 30"/>
            <p:cNvSpPr txBox="1">
              <a:spLocks noChangeArrowheads="1"/>
            </p:cNvSpPr>
            <p:nvPr/>
          </p:nvSpPr>
          <p:spPr bwMode="auto">
            <a:xfrm>
              <a:off x="2044" y="1488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rgbClr val="FF0000"/>
                  </a:solidFill>
                  <a:latin typeface="Courier New" panose="02070309020205020404" pitchFamily="49" charset="0"/>
                </a:rPr>
                <a:t>0</a:t>
              </a:r>
            </a:p>
          </p:txBody>
        </p:sp>
      </p:grpSp>
      <p:sp>
        <p:nvSpPr>
          <p:cNvPr id="35850" name="Text Box 31"/>
          <p:cNvSpPr txBox="1">
            <a:spLocks noChangeArrowheads="1"/>
          </p:cNvSpPr>
          <p:nvPr/>
        </p:nvSpPr>
        <p:spPr bwMode="auto">
          <a:xfrm>
            <a:off x="6462713" y="1905000"/>
            <a:ext cx="9286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400">
                <a:solidFill>
                  <a:srgbClr val="000000"/>
                </a:solidFill>
              </a:rPr>
              <a:t>inputs</a:t>
            </a:r>
          </a:p>
        </p:txBody>
      </p:sp>
      <p:sp>
        <p:nvSpPr>
          <p:cNvPr id="35851" name="Text Box 32"/>
          <p:cNvSpPr txBox="1">
            <a:spLocks noChangeArrowheads="1"/>
          </p:cNvSpPr>
          <p:nvPr/>
        </p:nvSpPr>
        <p:spPr bwMode="auto">
          <a:xfrm>
            <a:off x="7529513" y="1905000"/>
            <a:ext cx="10810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400">
                <a:solidFill>
                  <a:srgbClr val="000000"/>
                </a:solidFill>
              </a:rPr>
              <a:t>outputs</a:t>
            </a:r>
          </a:p>
        </p:txBody>
      </p:sp>
      <p:sp>
        <p:nvSpPr>
          <p:cNvPr id="35852" name="Line 33"/>
          <p:cNvSpPr>
            <a:spLocks noChangeShapeType="1"/>
          </p:cNvSpPr>
          <p:nvPr/>
        </p:nvSpPr>
        <p:spPr bwMode="auto">
          <a:xfrm>
            <a:off x="7467600" y="2057400"/>
            <a:ext cx="0" cy="2819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5853" name="Text Box 34"/>
          <p:cNvSpPr txBox="1">
            <a:spLocks noChangeArrowheads="1"/>
          </p:cNvSpPr>
          <p:nvPr/>
        </p:nvSpPr>
        <p:spPr bwMode="auto">
          <a:xfrm>
            <a:off x="6599238" y="2438400"/>
            <a:ext cx="641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rgbClr val="FF0000"/>
                </a:solidFill>
                <a:latin typeface="Courier New" panose="02070309020205020404" pitchFamily="49" charset="0"/>
              </a:rPr>
              <a:t>000</a:t>
            </a:r>
          </a:p>
        </p:txBody>
      </p:sp>
      <p:sp>
        <p:nvSpPr>
          <p:cNvPr id="35854" name="Text Box 35"/>
          <p:cNvSpPr txBox="1">
            <a:spLocks noChangeArrowheads="1"/>
          </p:cNvSpPr>
          <p:nvPr/>
        </p:nvSpPr>
        <p:spPr bwMode="auto">
          <a:xfrm>
            <a:off x="7740650" y="2438400"/>
            <a:ext cx="641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rgbClr val="FF0000"/>
                </a:solidFill>
                <a:latin typeface="Courier New" panose="02070309020205020404" pitchFamily="49" charset="0"/>
              </a:rPr>
              <a:t>000</a:t>
            </a:r>
          </a:p>
        </p:txBody>
      </p:sp>
      <p:sp>
        <p:nvSpPr>
          <p:cNvPr id="35855" name="Line 36"/>
          <p:cNvSpPr>
            <a:spLocks noChangeShapeType="1"/>
          </p:cNvSpPr>
          <p:nvPr/>
        </p:nvSpPr>
        <p:spPr bwMode="auto">
          <a:xfrm>
            <a:off x="6477000" y="23622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5856" name="Text Box 37"/>
          <p:cNvSpPr txBox="1">
            <a:spLocks noChangeArrowheads="1"/>
          </p:cNvSpPr>
          <p:nvPr/>
        </p:nvSpPr>
        <p:spPr bwMode="auto">
          <a:xfrm>
            <a:off x="1203325" y="5375275"/>
            <a:ext cx="39306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400">
                <a:solidFill>
                  <a:srgbClr val="006600"/>
                </a:solidFill>
              </a:rPr>
              <a:t>Try all possible </a:t>
            </a:r>
            <a:r>
              <a:rPr lang="en-US" sz="2400" b="1">
                <a:solidFill>
                  <a:srgbClr val="006600"/>
                </a:solidFill>
              </a:rPr>
              <a:t>0/1</a:t>
            </a:r>
            <a:r>
              <a:rPr lang="en-US" sz="2400">
                <a:solidFill>
                  <a:srgbClr val="006600"/>
                </a:solidFill>
              </a:rPr>
              <a:t> sequences.</a:t>
            </a:r>
          </a:p>
        </p:txBody>
      </p:sp>
      <p:sp>
        <p:nvSpPr>
          <p:cNvPr id="35857" name="Text Box 38"/>
          <p:cNvSpPr txBox="1">
            <a:spLocks noChangeArrowheads="1"/>
          </p:cNvSpPr>
          <p:nvPr/>
        </p:nvSpPr>
        <p:spPr bwMode="auto">
          <a:xfrm>
            <a:off x="6599238" y="2727325"/>
            <a:ext cx="641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rgbClr val="FF0000"/>
                </a:solidFill>
                <a:latin typeface="Courier New" panose="02070309020205020404" pitchFamily="49" charset="0"/>
              </a:rPr>
              <a:t>001</a:t>
            </a:r>
          </a:p>
        </p:txBody>
      </p:sp>
      <p:sp>
        <p:nvSpPr>
          <p:cNvPr id="35858" name="Text Box 39"/>
          <p:cNvSpPr txBox="1">
            <a:spLocks noChangeArrowheads="1"/>
          </p:cNvSpPr>
          <p:nvPr/>
        </p:nvSpPr>
        <p:spPr bwMode="auto">
          <a:xfrm>
            <a:off x="7740650" y="2727325"/>
            <a:ext cx="641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rgbClr val="FF0000"/>
                </a:solidFill>
                <a:latin typeface="Courier New" panose="02070309020205020404" pitchFamily="49" charset="0"/>
              </a:rPr>
              <a:t>001</a:t>
            </a:r>
          </a:p>
        </p:txBody>
      </p:sp>
      <p:sp>
        <p:nvSpPr>
          <p:cNvPr id="35859" name="Text Box 40"/>
          <p:cNvSpPr txBox="1">
            <a:spLocks noChangeArrowheads="1"/>
          </p:cNvSpPr>
          <p:nvPr/>
        </p:nvSpPr>
        <p:spPr bwMode="auto">
          <a:xfrm>
            <a:off x="6599238" y="3048000"/>
            <a:ext cx="641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rgbClr val="FF0000"/>
                </a:solidFill>
                <a:latin typeface="Courier New" panose="02070309020205020404" pitchFamily="49" charset="0"/>
              </a:rPr>
              <a:t>010</a:t>
            </a:r>
          </a:p>
        </p:txBody>
      </p:sp>
      <p:sp>
        <p:nvSpPr>
          <p:cNvPr id="35860" name="Text Box 41"/>
          <p:cNvSpPr txBox="1">
            <a:spLocks noChangeArrowheads="1"/>
          </p:cNvSpPr>
          <p:nvPr/>
        </p:nvSpPr>
        <p:spPr bwMode="auto">
          <a:xfrm>
            <a:off x="7740650" y="3048000"/>
            <a:ext cx="641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rgbClr val="FF0000"/>
                </a:solidFill>
                <a:latin typeface="Courier New" panose="02070309020205020404" pitchFamily="49" charset="0"/>
              </a:rPr>
              <a:t>001</a:t>
            </a:r>
          </a:p>
        </p:txBody>
      </p:sp>
      <p:sp>
        <p:nvSpPr>
          <p:cNvPr id="35861" name="Text Box 42"/>
          <p:cNvSpPr txBox="1">
            <a:spLocks noChangeArrowheads="1"/>
          </p:cNvSpPr>
          <p:nvPr/>
        </p:nvSpPr>
        <p:spPr bwMode="auto">
          <a:xfrm>
            <a:off x="6599238" y="3336925"/>
            <a:ext cx="641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rgbClr val="FF0000"/>
                </a:solidFill>
                <a:latin typeface="Courier New" panose="02070309020205020404" pitchFamily="49" charset="0"/>
              </a:rPr>
              <a:t>011</a:t>
            </a:r>
          </a:p>
        </p:txBody>
      </p:sp>
      <p:sp>
        <p:nvSpPr>
          <p:cNvPr id="35862" name="Text Box 43"/>
          <p:cNvSpPr txBox="1">
            <a:spLocks noChangeArrowheads="1"/>
          </p:cNvSpPr>
          <p:nvPr/>
        </p:nvSpPr>
        <p:spPr bwMode="auto">
          <a:xfrm>
            <a:off x="7740650" y="3336925"/>
            <a:ext cx="641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rgbClr val="FF0000"/>
                </a:solidFill>
                <a:latin typeface="Courier New" panose="02070309020205020404" pitchFamily="49" charset="0"/>
              </a:rPr>
              <a:t>011</a:t>
            </a:r>
          </a:p>
        </p:txBody>
      </p:sp>
      <p:sp>
        <p:nvSpPr>
          <p:cNvPr id="35863" name="Text Box 44"/>
          <p:cNvSpPr txBox="1">
            <a:spLocks noChangeArrowheads="1"/>
          </p:cNvSpPr>
          <p:nvPr/>
        </p:nvSpPr>
        <p:spPr bwMode="auto">
          <a:xfrm>
            <a:off x="6599238" y="3657600"/>
            <a:ext cx="641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rgbClr val="FF0000"/>
                </a:solidFill>
                <a:latin typeface="Courier New" panose="02070309020205020404" pitchFamily="49" charset="0"/>
              </a:rPr>
              <a:t>100</a:t>
            </a:r>
          </a:p>
        </p:txBody>
      </p:sp>
      <p:sp>
        <p:nvSpPr>
          <p:cNvPr id="41005" name="Text Box 45"/>
          <p:cNvSpPr txBox="1">
            <a:spLocks noChangeArrowheads="1"/>
          </p:cNvSpPr>
          <p:nvPr/>
        </p:nvSpPr>
        <p:spPr bwMode="auto">
          <a:xfrm>
            <a:off x="7740650" y="3657600"/>
            <a:ext cx="641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rgbClr val="FF0000"/>
                </a:solidFill>
                <a:latin typeface="Courier New" panose="02070309020205020404" pitchFamily="49" charset="0"/>
              </a:rPr>
              <a:t>001</a:t>
            </a:r>
          </a:p>
        </p:txBody>
      </p:sp>
      <p:sp>
        <p:nvSpPr>
          <p:cNvPr id="35865" name="Oval 46"/>
          <p:cNvSpPr>
            <a:spLocks noChangeArrowheads="1"/>
          </p:cNvSpPr>
          <p:nvPr/>
        </p:nvSpPr>
        <p:spPr bwMode="auto">
          <a:xfrm>
            <a:off x="3035300" y="4497388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5866" name="Oval 47"/>
          <p:cNvSpPr>
            <a:spLocks noChangeArrowheads="1"/>
          </p:cNvSpPr>
          <p:nvPr/>
        </p:nvSpPr>
        <p:spPr bwMode="auto">
          <a:xfrm>
            <a:off x="3035300" y="2646363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5867" name="Oval 48"/>
          <p:cNvSpPr>
            <a:spLocks noChangeArrowheads="1"/>
          </p:cNvSpPr>
          <p:nvPr/>
        </p:nvSpPr>
        <p:spPr bwMode="auto">
          <a:xfrm>
            <a:off x="4179888" y="4495800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5868" name="Oval 49"/>
          <p:cNvSpPr>
            <a:spLocks noChangeArrowheads="1"/>
          </p:cNvSpPr>
          <p:nvPr/>
        </p:nvSpPr>
        <p:spPr bwMode="auto">
          <a:xfrm>
            <a:off x="4179888" y="3598863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5869" name="Line 50"/>
          <p:cNvSpPr>
            <a:spLocks noChangeShapeType="1"/>
          </p:cNvSpPr>
          <p:nvPr/>
        </p:nvSpPr>
        <p:spPr bwMode="auto">
          <a:xfrm>
            <a:off x="4267200" y="3657600"/>
            <a:ext cx="1588" cy="9683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5870" name="Line 51"/>
          <p:cNvSpPr>
            <a:spLocks noChangeShapeType="1"/>
          </p:cNvSpPr>
          <p:nvPr/>
        </p:nvSpPr>
        <p:spPr bwMode="auto">
          <a:xfrm>
            <a:off x="3117850" y="2743200"/>
            <a:ext cx="0" cy="1905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5871" name="Line 52"/>
          <p:cNvSpPr>
            <a:spLocks noChangeShapeType="1"/>
          </p:cNvSpPr>
          <p:nvPr/>
        </p:nvSpPr>
        <p:spPr bwMode="auto">
          <a:xfrm flipV="1">
            <a:off x="1371600" y="4573588"/>
            <a:ext cx="396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5872" name="Line 53"/>
          <p:cNvSpPr>
            <a:spLocks noChangeShapeType="1"/>
          </p:cNvSpPr>
          <p:nvPr/>
        </p:nvSpPr>
        <p:spPr bwMode="auto">
          <a:xfrm flipV="1">
            <a:off x="1371600" y="3657600"/>
            <a:ext cx="396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5873" name="Line 54"/>
          <p:cNvSpPr>
            <a:spLocks noChangeShapeType="1"/>
          </p:cNvSpPr>
          <p:nvPr/>
        </p:nvSpPr>
        <p:spPr bwMode="auto">
          <a:xfrm flipV="1">
            <a:off x="1371600" y="2743200"/>
            <a:ext cx="396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3926014"/>
      </p:ext>
    </p:extLst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41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5" grpId="0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anose="020B0600070205080204" pitchFamily="34" charset="-128"/>
              </a:rPr>
              <a:t>Sorting Arbitrary Numbers</a:t>
            </a:r>
          </a:p>
        </p:txBody>
      </p:sp>
      <p:sp>
        <p:nvSpPr>
          <p:cNvPr id="36867" name="Line 3"/>
          <p:cNvSpPr>
            <a:spLocks noChangeShapeType="1"/>
          </p:cNvSpPr>
          <p:nvPr/>
        </p:nvSpPr>
        <p:spPr bwMode="auto">
          <a:xfrm>
            <a:off x="1944688" y="2717800"/>
            <a:ext cx="1587" cy="9683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6868" name="Oval 4"/>
          <p:cNvSpPr>
            <a:spLocks noChangeArrowheads="1"/>
          </p:cNvSpPr>
          <p:nvPr/>
        </p:nvSpPr>
        <p:spPr bwMode="auto">
          <a:xfrm>
            <a:off x="1860550" y="3576638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6869" name="Oval 5"/>
          <p:cNvSpPr>
            <a:spLocks noChangeArrowheads="1"/>
          </p:cNvSpPr>
          <p:nvPr/>
        </p:nvSpPr>
        <p:spPr bwMode="auto">
          <a:xfrm>
            <a:off x="1868488" y="2641600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sz="2400">
              <a:solidFill>
                <a:srgbClr val="000000"/>
              </a:solidFill>
            </a:endParaRP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1066800" y="2371725"/>
            <a:ext cx="336550" cy="2235200"/>
            <a:chOff x="672" y="1494"/>
            <a:chExt cx="212" cy="1408"/>
          </a:xfrm>
        </p:grpSpPr>
        <p:sp>
          <p:nvSpPr>
            <p:cNvPr id="36909" name="Text Box 14"/>
            <p:cNvSpPr txBox="1">
              <a:spLocks noChangeArrowheads="1"/>
            </p:cNvSpPr>
            <p:nvPr/>
          </p:nvSpPr>
          <p:spPr bwMode="auto">
            <a:xfrm>
              <a:off x="672" y="1494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rgbClr val="FF0000"/>
                  </a:solidFill>
                  <a:latin typeface="Courier New" panose="02070309020205020404" pitchFamily="49" charset="0"/>
                </a:rPr>
                <a:t>1</a:t>
              </a:r>
            </a:p>
          </p:txBody>
        </p:sp>
        <p:sp>
          <p:nvSpPr>
            <p:cNvPr id="36910" name="Text Box 15"/>
            <p:cNvSpPr txBox="1">
              <a:spLocks noChangeArrowheads="1"/>
            </p:cNvSpPr>
            <p:nvPr/>
          </p:nvSpPr>
          <p:spPr bwMode="auto">
            <a:xfrm>
              <a:off x="672" y="2652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rgbClr val="FF0000"/>
                  </a:solidFill>
                  <a:latin typeface="Courier New" panose="02070309020205020404" pitchFamily="49" charset="0"/>
                </a:rPr>
                <a:t>1</a:t>
              </a:r>
            </a:p>
          </p:txBody>
        </p:sp>
        <p:sp>
          <p:nvSpPr>
            <p:cNvPr id="36911" name="Text Box 16"/>
            <p:cNvSpPr txBox="1">
              <a:spLocks noChangeArrowheads="1"/>
            </p:cNvSpPr>
            <p:nvPr/>
          </p:nvSpPr>
          <p:spPr bwMode="auto">
            <a:xfrm>
              <a:off x="672" y="2070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rgbClr val="FF0000"/>
                  </a:solidFill>
                  <a:latin typeface="Courier New" panose="02070309020205020404" pitchFamily="49" charset="0"/>
                </a:rPr>
                <a:t>0</a:t>
              </a:r>
            </a:p>
          </p:txBody>
        </p:sp>
      </p:grp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4495800" y="2362200"/>
            <a:ext cx="336550" cy="2235200"/>
            <a:chOff x="2832" y="1488"/>
            <a:chExt cx="212" cy="1408"/>
          </a:xfrm>
        </p:grpSpPr>
        <p:sp>
          <p:nvSpPr>
            <p:cNvPr id="36906" name="Text Box 20"/>
            <p:cNvSpPr txBox="1">
              <a:spLocks noChangeArrowheads="1"/>
            </p:cNvSpPr>
            <p:nvPr/>
          </p:nvSpPr>
          <p:spPr bwMode="auto">
            <a:xfrm>
              <a:off x="2832" y="1488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rgbClr val="FF0000"/>
                  </a:solidFill>
                  <a:latin typeface="Courier New" panose="02070309020205020404" pitchFamily="49" charset="0"/>
                </a:rPr>
                <a:t>0</a:t>
              </a:r>
            </a:p>
          </p:txBody>
        </p:sp>
        <p:sp>
          <p:nvSpPr>
            <p:cNvPr id="36907" name="Text Box 21"/>
            <p:cNvSpPr txBox="1">
              <a:spLocks noChangeArrowheads="1"/>
            </p:cNvSpPr>
            <p:nvPr/>
          </p:nvSpPr>
          <p:spPr bwMode="auto">
            <a:xfrm>
              <a:off x="2832" y="2064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rgbClr val="FF0000"/>
                  </a:solidFill>
                  <a:latin typeface="Courier New" panose="02070309020205020404" pitchFamily="49" charset="0"/>
                </a:rPr>
                <a:t>1</a:t>
              </a:r>
            </a:p>
          </p:txBody>
        </p:sp>
        <p:sp>
          <p:nvSpPr>
            <p:cNvPr id="36908" name="Text Box 22"/>
            <p:cNvSpPr txBox="1">
              <a:spLocks noChangeArrowheads="1"/>
            </p:cNvSpPr>
            <p:nvPr/>
          </p:nvSpPr>
          <p:spPr bwMode="auto">
            <a:xfrm>
              <a:off x="2832" y="2646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rgbClr val="FF0000"/>
                  </a:solidFill>
                  <a:latin typeface="Courier New" panose="02070309020205020404" pitchFamily="49" charset="0"/>
                </a:rPr>
                <a:t>1</a:t>
              </a:r>
            </a:p>
          </p:txBody>
        </p:sp>
      </p:grpSp>
      <p:grpSp>
        <p:nvGrpSpPr>
          <p:cNvPr id="4" name="Group 23"/>
          <p:cNvGrpSpPr>
            <a:grpSpLocks/>
          </p:cNvGrpSpPr>
          <p:nvPr/>
        </p:nvGrpSpPr>
        <p:grpSpPr bwMode="auto">
          <a:xfrm>
            <a:off x="2120900" y="2362200"/>
            <a:ext cx="349250" cy="2235200"/>
            <a:chOff x="1336" y="1488"/>
            <a:chExt cx="220" cy="1408"/>
          </a:xfrm>
        </p:grpSpPr>
        <p:sp>
          <p:nvSpPr>
            <p:cNvPr id="36903" name="Text Box 24"/>
            <p:cNvSpPr txBox="1">
              <a:spLocks noChangeArrowheads="1"/>
            </p:cNvSpPr>
            <p:nvPr/>
          </p:nvSpPr>
          <p:spPr bwMode="auto">
            <a:xfrm>
              <a:off x="1336" y="1488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rgbClr val="FF0000"/>
                  </a:solidFill>
                  <a:latin typeface="Courier New" panose="02070309020205020404" pitchFamily="49" charset="0"/>
                </a:rPr>
                <a:t>0</a:t>
              </a:r>
            </a:p>
          </p:txBody>
        </p:sp>
        <p:sp>
          <p:nvSpPr>
            <p:cNvPr id="36904" name="Text Box 25"/>
            <p:cNvSpPr txBox="1">
              <a:spLocks noChangeArrowheads="1"/>
            </p:cNvSpPr>
            <p:nvPr/>
          </p:nvSpPr>
          <p:spPr bwMode="auto">
            <a:xfrm>
              <a:off x="1336" y="2064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rgbClr val="FF0000"/>
                  </a:solidFill>
                  <a:latin typeface="Courier New" panose="02070309020205020404" pitchFamily="49" charset="0"/>
                </a:rPr>
                <a:t>1</a:t>
              </a:r>
            </a:p>
          </p:txBody>
        </p:sp>
        <p:sp>
          <p:nvSpPr>
            <p:cNvPr id="36905" name="Text Box 26"/>
            <p:cNvSpPr txBox="1">
              <a:spLocks noChangeArrowheads="1"/>
            </p:cNvSpPr>
            <p:nvPr/>
          </p:nvSpPr>
          <p:spPr bwMode="auto">
            <a:xfrm>
              <a:off x="1344" y="2646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rgbClr val="FF0000"/>
                  </a:solidFill>
                  <a:latin typeface="Courier New" panose="02070309020205020404" pitchFamily="49" charset="0"/>
                </a:rPr>
                <a:t>1</a:t>
              </a:r>
            </a:p>
          </p:txBody>
        </p:sp>
      </p:grpSp>
      <p:grpSp>
        <p:nvGrpSpPr>
          <p:cNvPr id="5" name="Group 27"/>
          <p:cNvGrpSpPr>
            <a:grpSpLocks/>
          </p:cNvGrpSpPr>
          <p:nvPr/>
        </p:nvGrpSpPr>
        <p:grpSpPr bwMode="auto">
          <a:xfrm>
            <a:off x="3244850" y="2362200"/>
            <a:ext cx="368300" cy="2235200"/>
            <a:chOff x="2044" y="1488"/>
            <a:chExt cx="232" cy="1408"/>
          </a:xfrm>
        </p:grpSpPr>
        <p:sp>
          <p:nvSpPr>
            <p:cNvPr id="36900" name="Text Box 28"/>
            <p:cNvSpPr txBox="1">
              <a:spLocks noChangeArrowheads="1"/>
            </p:cNvSpPr>
            <p:nvPr/>
          </p:nvSpPr>
          <p:spPr bwMode="auto">
            <a:xfrm>
              <a:off x="2064" y="2064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rgbClr val="FF0000"/>
                  </a:solidFill>
                  <a:latin typeface="Courier New" panose="02070309020205020404" pitchFamily="49" charset="0"/>
                </a:rPr>
                <a:t>1</a:t>
              </a:r>
            </a:p>
          </p:txBody>
        </p:sp>
        <p:sp>
          <p:nvSpPr>
            <p:cNvPr id="36901" name="Text Box 29"/>
            <p:cNvSpPr txBox="1">
              <a:spLocks noChangeArrowheads="1"/>
            </p:cNvSpPr>
            <p:nvPr/>
          </p:nvSpPr>
          <p:spPr bwMode="auto">
            <a:xfrm>
              <a:off x="2064" y="2646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rgbClr val="FF0000"/>
                  </a:solidFill>
                  <a:latin typeface="Courier New" panose="02070309020205020404" pitchFamily="49" charset="0"/>
                </a:rPr>
                <a:t>1</a:t>
              </a:r>
            </a:p>
          </p:txBody>
        </p:sp>
        <p:sp>
          <p:nvSpPr>
            <p:cNvPr id="36902" name="Text Box 30"/>
            <p:cNvSpPr txBox="1">
              <a:spLocks noChangeArrowheads="1"/>
            </p:cNvSpPr>
            <p:nvPr/>
          </p:nvSpPr>
          <p:spPr bwMode="auto">
            <a:xfrm>
              <a:off x="2044" y="1488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rgbClr val="FF0000"/>
                  </a:solidFill>
                  <a:latin typeface="Courier New" panose="02070309020205020404" pitchFamily="49" charset="0"/>
                </a:rPr>
                <a:t>0</a:t>
              </a:r>
            </a:p>
          </p:txBody>
        </p:sp>
      </p:grpSp>
      <p:sp>
        <p:nvSpPr>
          <p:cNvPr id="36874" name="Text Box 31"/>
          <p:cNvSpPr txBox="1">
            <a:spLocks noChangeArrowheads="1"/>
          </p:cNvSpPr>
          <p:nvPr/>
        </p:nvSpPr>
        <p:spPr bwMode="auto">
          <a:xfrm>
            <a:off x="6462713" y="1905000"/>
            <a:ext cx="9286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400">
                <a:solidFill>
                  <a:srgbClr val="000000"/>
                </a:solidFill>
              </a:rPr>
              <a:t>inputs</a:t>
            </a:r>
          </a:p>
        </p:txBody>
      </p:sp>
      <p:sp>
        <p:nvSpPr>
          <p:cNvPr id="36875" name="Text Box 32"/>
          <p:cNvSpPr txBox="1">
            <a:spLocks noChangeArrowheads="1"/>
          </p:cNvSpPr>
          <p:nvPr/>
        </p:nvSpPr>
        <p:spPr bwMode="auto">
          <a:xfrm>
            <a:off x="7529513" y="1905000"/>
            <a:ext cx="10810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400">
                <a:solidFill>
                  <a:srgbClr val="000000"/>
                </a:solidFill>
              </a:rPr>
              <a:t>outputs</a:t>
            </a:r>
          </a:p>
        </p:txBody>
      </p:sp>
      <p:sp>
        <p:nvSpPr>
          <p:cNvPr id="36876" name="Line 33"/>
          <p:cNvSpPr>
            <a:spLocks noChangeShapeType="1"/>
          </p:cNvSpPr>
          <p:nvPr/>
        </p:nvSpPr>
        <p:spPr bwMode="auto">
          <a:xfrm>
            <a:off x="7467600" y="2057400"/>
            <a:ext cx="0" cy="2819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6877" name="Text Box 34"/>
          <p:cNvSpPr txBox="1">
            <a:spLocks noChangeArrowheads="1"/>
          </p:cNvSpPr>
          <p:nvPr/>
        </p:nvSpPr>
        <p:spPr bwMode="auto">
          <a:xfrm>
            <a:off x="6599238" y="2438400"/>
            <a:ext cx="641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rgbClr val="FF0000"/>
                </a:solidFill>
                <a:latin typeface="Courier New" panose="02070309020205020404" pitchFamily="49" charset="0"/>
              </a:rPr>
              <a:t>000</a:t>
            </a:r>
          </a:p>
        </p:txBody>
      </p:sp>
      <p:sp>
        <p:nvSpPr>
          <p:cNvPr id="36878" name="Text Box 35"/>
          <p:cNvSpPr txBox="1">
            <a:spLocks noChangeArrowheads="1"/>
          </p:cNvSpPr>
          <p:nvPr/>
        </p:nvSpPr>
        <p:spPr bwMode="auto">
          <a:xfrm>
            <a:off x="7740650" y="2438400"/>
            <a:ext cx="641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rgbClr val="FF0000"/>
                </a:solidFill>
                <a:latin typeface="Courier New" panose="02070309020205020404" pitchFamily="49" charset="0"/>
              </a:rPr>
              <a:t>000</a:t>
            </a:r>
          </a:p>
        </p:txBody>
      </p:sp>
      <p:sp>
        <p:nvSpPr>
          <p:cNvPr id="36879" name="Line 36"/>
          <p:cNvSpPr>
            <a:spLocks noChangeShapeType="1"/>
          </p:cNvSpPr>
          <p:nvPr/>
        </p:nvSpPr>
        <p:spPr bwMode="auto">
          <a:xfrm>
            <a:off x="6477000" y="23622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6880" name="Text Box 37"/>
          <p:cNvSpPr txBox="1">
            <a:spLocks noChangeArrowheads="1"/>
          </p:cNvSpPr>
          <p:nvPr/>
        </p:nvSpPr>
        <p:spPr bwMode="auto">
          <a:xfrm>
            <a:off x="1203325" y="5375275"/>
            <a:ext cx="39306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400">
                <a:solidFill>
                  <a:srgbClr val="006600"/>
                </a:solidFill>
              </a:rPr>
              <a:t>Try all possible </a:t>
            </a:r>
            <a:r>
              <a:rPr lang="en-US" sz="2400" b="1">
                <a:solidFill>
                  <a:srgbClr val="006600"/>
                </a:solidFill>
              </a:rPr>
              <a:t>0/1</a:t>
            </a:r>
            <a:r>
              <a:rPr lang="en-US" sz="2400">
                <a:solidFill>
                  <a:srgbClr val="006600"/>
                </a:solidFill>
              </a:rPr>
              <a:t> sequences.</a:t>
            </a:r>
          </a:p>
        </p:txBody>
      </p:sp>
      <p:sp>
        <p:nvSpPr>
          <p:cNvPr id="36881" name="Text Box 38"/>
          <p:cNvSpPr txBox="1">
            <a:spLocks noChangeArrowheads="1"/>
          </p:cNvSpPr>
          <p:nvPr/>
        </p:nvSpPr>
        <p:spPr bwMode="auto">
          <a:xfrm>
            <a:off x="6599238" y="2727325"/>
            <a:ext cx="641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rgbClr val="FF0000"/>
                </a:solidFill>
                <a:latin typeface="Courier New" panose="02070309020205020404" pitchFamily="49" charset="0"/>
              </a:rPr>
              <a:t>001</a:t>
            </a:r>
          </a:p>
        </p:txBody>
      </p:sp>
      <p:sp>
        <p:nvSpPr>
          <p:cNvPr id="36882" name="Text Box 39"/>
          <p:cNvSpPr txBox="1">
            <a:spLocks noChangeArrowheads="1"/>
          </p:cNvSpPr>
          <p:nvPr/>
        </p:nvSpPr>
        <p:spPr bwMode="auto">
          <a:xfrm>
            <a:off x="7740650" y="2727325"/>
            <a:ext cx="641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rgbClr val="FF0000"/>
                </a:solidFill>
                <a:latin typeface="Courier New" panose="02070309020205020404" pitchFamily="49" charset="0"/>
              </a:rPr>
              <a:t>001</a:t>
            </a:r>
          </a:p>
        </p:txBody>
      </p:sp>
      <p:sp>
        <p:nvSpPr>
          <p:cNvPr id="36883" name="Text Box 40"/>
          <p:cNvSpPr txBox="1">
            <a:spLocks noChangeArrowheads="1"/>
          </p:cNvSpPr>
          <p:nvPr/>
        </p:nvSpPr>
        <p:spPr bwMode="auto">
          <a:xfrm>
            <a:off x="6599238" y="3048000"/>
            <a:ext cx="641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rgbClr val="FF0000"/>
                </a:solidFill>
                <a:latin typeface="Courier New" panose="02070309020205020404" pitchFamily="49" charset="0"/>
              </a:rPr>
              <a:t>010</a:t>
            </a:r>
          </a:p>
        </p:txBody>
      </p:sp>
      <p:sp>
        <p:nvSpPr>
          <p:cNvPr id="36884" name="Text Box 41"/>
          <p:cNvSpPr txBox="1">
            <a:spLocks noChangeArrowheads="1"/>
          </p:cNvSpPr>
          <p:nvPr/>
        </p:nvSpPr>
        <p:spPr bwMode="auto">
          <a:xfrm>
            <a:off x="7740650" y="3048000"/>
            <a:ext cx="641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rgbClr val="FF0000"/>
                </a:solidFill>
                <a:latin typeface="Courier New" panose="02070309020205020404" pitchFamily="49" charset="0"/>
              </a:rPr>
              <a:t>001</a:t>
            </a:r>
          </a:p>
        </p:txBody>
      </p:sp>
      <p:sp>
        <p:nvSpPr>
          <p:cNvPr id="36885" name="Text Box 42"/>
          <p:cNvSpPr txBox="1">
            <a:spLocks noChangeArrowheads="1"/>
          </p:cNvSpPr>
          <p:nvPr/>
        </p:nvSpPr>
        <p:spPr bwMode="auto">
          <a:xfrm>
            <a:off x="6599238" y="3336925"/>
            <a:ext cx="641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rgbClr val="FF0000"/>
                </a:solidFill>
                <a:latin typeface="Courier New" panose="02070309020205020404" pitchFamily="49" charset="0"/>
              </a:rPr>
              <a:t>011</a:t>
            </a:r>
          </a:p>
        </p:txBody>
      </p:sp>
      <p:sp>
        <p:nvSpPr>
          <p:cNvPr id="36886" name="Text Box 43"/>
          <p:cNvSpPr txBox="1">
            <a:spLocks noChangeArrowheads="1"/>
          </p:cNvSpPr>
          <p:nvPr/>
        </p:nvSpPr>
        <p:spPr bwMode="auto">
          <a:xfrm>
            <a:off x="7740650" y="3336925"/>
            <a:ext cx="641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rgbClr val="FF0000"/>
                </a:solidFill>
                <a:latin typeface="Courier New" panose="02070309020205020404" pitchFamily="49" charset="0"/>
              </a:rPr>
              <a:t>011</a:t>
            </a:r>
          </a:p>
        </p:txBody>
      </p:sp>
      <p:sp>
        <p:nvSpPr>
          <p:cNvPr id="36887" name="Text Box 44"/>
          <p:cNvSpPr txBox="1">
            <a:spLocks noChangeArrowheads="1"/>
          </p:cNvSpPr>
          <p:nvPr/>
        </p:nvSpPr>
        <p:spPr bwMode="auto">
          <a:xfrm>
            <a:off x="6599238" y="3657600"/>
            <a:ext cx="641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rgbClr val="FF0000"/>
                </a:solidFill>
                <a:latin typeface="Courier New" panose="02070309020205020404" pitchFamily="49" charset="0"/>
              </a:rPr>
              <a:t>100</a:t>
            </a:r>
          </a:p>
        </p:txBody>
      </p:sp>
      <p:sp>
        <p:nvSpPr>
          <p:cNvPr id="36888" name="Text Box 45"/>
          <p:cNvSpPr txBox="1">
            <a:spLocks noChangeArrowheads="1"/>
          </p:cNvSpPr>
          <p:nvPr/>
        </p:nvSpPr>
        <p:spPr bwMode="auto">
          <a:xfrm>
            <a:off x="7740650" y="3657600"/>
            <a:ext cx="641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rgbClr val="FF0000"/>
                </a:solidFill>
                <a:latin typeface="Courier New" panose="02070309020205020404" pitchFamily="49" charset="0"/>
              </a:rPr>
              <a:t>001</a:t>
            </a:r>
          </a:p>
        </p:txBody>
      </p:sp>
      <p:sp>
        <p:nvSpPr>
          <p:cNvPr id="36889" name="Text Box 46"/>
          <p:cNvSpPr txBox="1">
            <a:spLocks noChangeArrowheads="1"/>
          </p:cNvSpPr>
          <p:nvPr/>
        </p:nvSpPr>
        <p:spPr bwMode="auto">
          <a:xfrm>
            <a:off x="6599238" y="3946525"/>
            <a:ext cx="641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rgbClr val="FF0000"/>
                </a:solidFill>
                <a:latin typeface="Courier New" panose="02070309020205020404" pitchFamily="49" charset="0"/>
              </a:rPr>
              <a:t>101</a:t>
            </a:r>
          </a:p>
        </p:txBody>
      </p:sp>
      <p:sp>
        <p:nvSpPr>
          <p:cNvPr id="42031" name="Text Box 47"/>
          <p:cNvSpPr txBox="1">
            <a:spLocks noChangeArrowheads="1"/>
          </p:cNvSpPr>
          <p:nvPr/>
        </p:nvSpPr>
        <p:spPr bwMode="auto">
          <a:xfrm>
            <a:off x="7740650" y="3946525"/>
            <a:ext cx="641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rgbClr val="FF0000"/>
                </a:solidFill>
                <a:latin typeface="Courier New" panose="02070309020205020404" pitchFamily="49" charset="0"/>
              </a:rPr>
              <a:t>011</a:t>
            </a:r>
          </a:p>
        </p:txBody>
      </p:sp>
      <p:sp>
        <p:nvSpPr>
          <p:cNvPr id="36891" name="Oval 48"/>
          <p:cNvSpPr>
            <a:spLocks noChangeArrowheads="1"/>
          </p:cNvSpPr>
          <p:nvPr/>
        </p:nvSpPr>
        <p:spPr bwMode="auto">
          <a:xfrm>
            <a:off x="3035300" y="4497388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6892" name="Oval 49"/>
          <p:cNvSpPr>
            <a:spLocks noChangeArrowheads="1"/>
          </p:cNvSpPr>
          <p:nvPr/>
        </p:nvSpPr>
        <p:spPr bwMode="auto">
          <a:xfrm>
            <a:off x="3035300" y="2646363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6893" name="Oval 50"/>
          <p:cNvSpPr>
            <a:spLocks noChangeArrowheads="1"/>
          </p:cNvSpPr>
          <p:nvPr/>
        </p:nvSpPr>
        <p:spPr bwMode="auto">
          <a:xfrm>
            <a:off x="4179888" y="4495800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6894" name="Oval 51"/>
          <p:cNvSpPr>
            <a:spLocks noChangeArrowheads="1"/>
          </p:cNvSpPr>
          <p:nvPr/>
        </p:nvSpPr>
        <p:spPr bwMode="auto">
          <a:xfrm>
            <a:off x="4179888" y="3598863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6895" name="Line 52"/>
          <p:cNvSpPr>
            <a:spLocks noChangeShapeType="1"/>
          </p:cNvSpPr>
          <p:nvPr/>
        </p:nvSpPr>
        <p:spPr bwMode="auto">
          <a:xfrm>
            <a:off x="4267200" y="3657600"/>
            <a:ext cx="1588" cy="9683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6896" name="Line 53"/>
          <p:cNvSpPr>
            <a:spLocks noChangeShapeType="1"/>
          </p:cNvSpPr>
          <p:nvPr/>
        </p:nvSpPr>
        <p:spPr bwMode="auto">
          <a:xfrm>
            <a:off x="3117850" y="2743200"/>
            <a:ext cx="0" cy="1905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6897" name="Line 54"/>
          <p:cNvSpPr>
            <a:spLocks noChangeShapeType="1"/>
          </p:cNvSpPr>
          <p:nvPr/>
        </p:nvSpPr>
        <p:spPr bwMode="auto">
          <a:xfrm flipV="1">
            <a:off x="1371600" y="4573588"/>
            <a:ext cx="396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6898" name="Line 55"/>
          <p:cNvSpPr>
            <a:spLocks noChangeShapeType="1"/>
          </p:cNvSpPr>
          <p:nvPr/>
        </p:nvSpPr>
        <p:spPr bwMode="auto">
          <a:xfrm flipV="1">
            <a:off x="1371600" y="3657600"/>
            <a:ext cx="396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6899" name="Line 56"/>
          <p:cNvSpPr>
            <a:spLocks noChangeShapeType="1"/>
          </p:cNvSpPr>
          <p:nvPr/>
        </p:nvSpPr>
        <p:spPr bwMode="auto">
          <a:xfrm flipV="1">
            <a:off x="1371600" y="2743200"/>
            <a:ext cx="396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6143729"/>
      </p:ext>
    </p:extLst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42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031" grpId="0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anose="020B0600070205080204" pitchFamily="34" charset="-128"/>
              </a:rPr>
              <a:t>Sorting Arbitrary Numbers</a:t>
            </a:r>
          </a:p>
        </p:txBody>
      </p:sp>
      <p:sp>
        <p:nvSpPr>
          <p:cNvPr id="37891" name="Line 3"/>
          <p:cNvSpPr>
            <a:spLocks noChangeShapeType="1"/>
          </p:cNvSpPr>
          <p:nvPr/>
        </p:nvSpPr>
        <p:spPr bwMode="auto">
          <a:xfrm>
            <a:off x="1944688" y="2717800"/>
            <a:ext cx="1587" cy="9683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7892" name="Oval 4"/>
          <p:cNvSpPr>
            <a:spLocks noChangeArrowheads="1"/>
          </p:cNvSpPr>
          <p:nvPr/>
        </p:nvSpPr>
        <p:spPr bwMode="auto">
          <a:xfrm>
            <a:off x="1860550" y="3576638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7893" name="Oval 5"/>
          <p:cNvSpPr>
            <a:spLocks noChangeArrowheads="1"/>
          </p:cNvSpPr>
          <p:nvPr/>
        </p:nvSpPr>
        <p:spPr bwMode="auto">
          <a:xfrm>
            <a:off x="1868488" y="2641600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sz="2400">
              <a:solidFill>
                <a:srgbClr val="000000"/>
              </a:solidFill>
            </a:endParaRP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1066800" y="2371725"/>
            <a:ext cx="336550" cy="2235200"/>
            <a:chOff x="672" y="1494"/>
            <a:chExt cx="212" cy="1408"/>
          </a:xfrm>
        </p:grpSpPr>
        <p:sp>
          <p:nvSpPr>
            <p:cNvPr id="37935" name="Text Box 14"/>
            <p:cNvSpPr txBox="1">
              <a:spLocks noChangeArrowheads="1"/>
            </p:cNvSpPr>
            <p:nvPr/>
          </p:nvSpPr>
          <p:spPr bwMode="auto">
            <a:xfrm>
              <a:off x="672" y="1494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rgbClr val="FF0000"/>
                  </a:solidFill>
                  <a:latin typeface="Courier New" panose="02070309020205020404" pitchFamily="49" charset="0"/>
                </a:rPr>
                <a:t>1</a:t>
              </a:r>
            </a:p>
          </p:txBody>
        </p:sp>
        <p:sp>
          <p:nvSpPr>
            <p:cNvPr id="37936" name="Text Box 15"/>
            <p:cNvSpPr txBox="1">
              <a:spLocks noChangeArrowheads="1"/>
            </p:cNvSpPr>
            <p:nvPr/>
          </p:nvSpPr>
          <p:spPr bwMode="auto">
            <a:xfrm>
              <a:off x="672" y="2652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rgbClr val="FF0000"/>
                  </a:solidFill>
                  <a:latin typeface="Courier New" panose="02070309020205020404" pitchFamily="49" charset="0"/>
                </a:rPr>
                <a:t>0</a:t>
              </a:r>
            </a:p>
          </p:txBody>
        </p:sp>
        <p:sp>
          <p:nvSpPr>
            <p:cNvPr id="37937" name="Text Box 16"/>
            <p:cNvSpPr txBox="1">
              <a:spLocks noChangeArrowheads="1"/>
            </p:cNvSpPr>
            <p:nvPr/>
          </p:nvSpPr>
          <p:spPr bwMode="auto">
            <a:xfrm>
              <a:off x="672" y="2070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rgbClr val="FF0000"/>
                  </a:solidFill>
                  <a:latin typeface="Courier New" panose="02070309020205020404" pitchFamily="49" charset="0"/>
                </a:rPr>
                <a:t>1</a:t>
              </a:r>
            </a:p>
          </p:txBody>
        </p:sp>
      </p:grp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4495800" y="2362200"/>
            <a:ext cx="336550" cy="2235200"/>
            <a:chOff x="2832" y="1488"/>
            <a:chExt cx="212" cy="1408"/>
          </a:xfrm>
        </p:grpSpPr>
        <p:sp>
          <p:nvSpPr>
            <p:cNvPr id="37932" name="Text Box 20"/>
            <p:cNvSpPr txBox="1">
              <a:spLocks noChangeArrowheads="1"/>
            </p:cNvSpPr>
            <p:nvPr/>
          </p:nvSpPr>
          <p:spPr bwMode="auto">
            <a:xfrm>
              <a:off x="2832" y="1488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rgbClr val="FF0000"/>
                  </a:solidFill>
                  <a:latin typeface="Courier New" panose="02070309020205020404" pitchFamily="49" charset="0"/>
                </a:rPr>
                <a:t>0</a:t>
              </a:r>
            </a:p>
          </p:txBody>
        </p:sp>
        <p:sp>
          <p:nvSpPr>
            <p:cNvPr id="37933" name="Text Box 21"/>
            <p:cNvSpPr txBox="1">
              <a:spLocks noChangeArrowheads="1"/>
            </p:cNvSpPr>
            <p:nvPr/>
          </p:nvSpPr>
          <p:spPr bwMode="auto">
            <a:xfrm>
              <a:off x="2832" y="2064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rgbClr val="FF0000"/>
                  </a:solidFill>
                  <a:latin typeface="Courier New" panose="02070309020205020404" pitchFamily="49" charset="0"/>
                </a:rPr>
                <a:t>1</a:t>
              </a:r>
            </a:p>
          </p:txBody>
        </p:sp>
        <p:sp>
          <p:nvSpPr>
            <p:cNvPr id="37934" name="Text Box 22"/>
            <p:cNvSpPr txBox="1">
              <a:spLocks noChangeArrowheads="1"/>
            </p:cNvSpPr>
            <p:nvPr/>
          </p:nvSpPr>
          <p:spPr bwMode="auto">
            <a:xfrm>
              <a:off x="2832" y="2646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rgbClr val="FF0000"/>
                  </a:solidFill>
                  <a:latin typeface="Courier New" panose="02070309020205020404" pitchFamily="49" charset="0"/>
                </a:rPr>
                <a:t>1</a:t>
              </a:r>
            </a:p>
          </p:txBody>
        </p:sp>
      </p:grpSp>
      <p:grpSp>
        <p:nvGrpSpPr>
          <p:cNvPr id="4" name="Group 23"/>
          <p:cNvGrpSpPr>
            <a:grpSpLocks/>
          </p:cNvGrpSpPr>
          <p:nvPr/>
        </p:nvGrpSpPr>
        <p:grpSpPr bwMode="auto">
          <a:xfrm>
            <a:off x="2120900" y="2362200"/>
            <a:ext cx="349250" cy="2235200"/>
            <a:chOff x="1336" y="1488"/>
            <a:chExt cx="220" cy="1408"/>
          </a:xfrm>
        </p:grpSpPr>
        <p:sp>
          <p:nvSpPr>
            <p:cNvPr id="37929" name="Text Box 24"/>
            <p:cNvSpPr txBox="1">
              <a:spLocks noChangeArrowheads="1"/>
            </p:cNvSpPr>
            <p:nvPr/>
          </p:nvSpPr>
          <p:spPr bwMode="auto">
            <a:xfrm>
              <a:off x="1336" y="1488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rgbClr val="FF0000"/>
                  </a:solidFill>
                  <a:latin typeface="Courier New" panose="02070309020205020404" pitchFamily="49" charset="0"/>
                </a:rPr>
                <a:t>1</a:t>
              </a:r>
            </a:p>
          </p:txBody>
        </p:sp>
        <p:sp>
          <p:nvSpPr>
            <p:cNvPr id="37930" name="Text Box 25"/>
            <p:cNvSpPr txBox="1">
              <a:spLocks noChangeArrowheads="1"/>
            </p:cNvSpPr>
            <p:nvPr/>
          </p:nvSpPr>
          <p:spPr bwMode="auto">
            <a:xfrm>
              <a:off x="1336" y="2064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rgbClr val="FF0000"/>
                  </a:solidFill>
                  <a:latin typeface="Courier New" panose="02070309020205020404" pitchFamily="49" charset="0"/>
                </a:rPr>
                <a:t>1</a:t>
              </a:r>
            </a:p>
          </p:txBody>
        </p:sp>
        <p:sp>
          <p:nvSpPr>
            <p:cNvPr id="37931" name="Text Box 26"/>
            <p:cNvSpPr txBox="1">
              <a:spLocks noChangeArrowheads="1"/>
            </p:cNvSpPr>
            <p:nvPr/>
          </p:nvSpPr>
          <p:spPr bwMode="auto">
            <a:xfrm>
              <a:off x="1344" y="2646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rgbClr val="FF0000"/>
                  </a:solidFill>
                  <a:latin typeface="Courier New" panose="02070309020205020404" pitchFamily="49" charset="0"/>
                </a:rPr>
                <a:t>0</a:t>
              </a:r>
            </a:p>
          </p:txBody>
        </p:sp>
      </p:grpSp>
      <p:grpSp>
        <p:nvGrpSpPr>
          <p:cNvPr id="5" name="Group 27"/>
          <p:cNvGrpSpPr>
            <a:grpSpLocks/>
          </p:cNvGrpSpPr>
          <p:nvPr/>
        </p:nvGrpSpPr>
        <p:grpSpPr bwMode="auto">
          <a:xfrm>
            <a:off x="3244850" y="2362200"/>
            <a:ext cx="368300" cy="2235200"/>
            <a:chOff x="2044" y="1488"/>
            <a:chExt cx="232" cy="1408"/>
          </a:xfrm>
        </p:grpSpPr>
        <p:sp>
          <p:nvSpPr>
            <p:cNvPr id="37926" name="Text Box 28"/>
            <p:cNvSpPr txBox="1">
              <a:spLocks noChangeArrowheads="1"/>
            </p:cNvSpPr>
            <p:nvPr/>
          </p:nvSpPr>
          <p:spPr bwMode="auto">
            <a:xfrm>
              <a:off x="2064" y="2064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rgbClr val="FF0000"/>
                  </a:solidFill>
                  <a:latin typeface="Courier New" panose="02070309020205020404" pitchFamily="49" charset="0"/>
                </a:rPr>
                <a:t>1</a:t>
              </a:r>
            </a:p>
          </p:txBody>
        </p:sp>
        <p:sp>
          <p:nvSpPr>
            <p:cNvPr id="37927" name="Text Box 29"/>
            <p:cNvSpPr txBox="1">
              <a:spLocks noChangeArrowheads="1"/>
            </p:cNvSpPr>
            <p:nvPr/>
          </p:nvSpPr>
          <p:spPr bwMode="auto">
            <a:xfrm>
              <a:off x="2064" y="2646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rgbClr val="FF0000"/>
                  </a:solidFill>
                  <a:latin typeface="Courier New" panose="02070309020205020404" pitchFamily="49" charset="0"/>
                </a:rPr>
                <a:t>1</a:t>
              </a:r>
            </a:p>
          </p:txBody>
        </p:sp>
        <p:sp>
          <p:nvSpPr>
            <p:cNvPr id="37928" name="Text Box 30"/>
            <p:cNvSpPr txBox="1">
              <a:spLocks noChangeArrowheads="1"/>
            </p:cNvSpPr>
            <p:nvPr/>
          </p:nvSpPr>
          <p:spPr bwMode="auto">
            <a:xfrm>
              <a:off x="2044" y="1488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rgbClr val="FF0000"/>
                  </a:solidFill>
                  <a:latin typeface="Courier New" panose="02070309020205020404" pitchFamily="49" charset="0"/>
                </a:rPr>
                <a:t>0</a:t>
              </a:r>
            </a:p>
          </p:txBody>
        </p:sp>
      </p:grpSp>
      <p:sp>
        <p:nvSpPr>
          <p:cNvPr id="37898" name="Text Box 31"/>
          <p:cNvSpPr txBox="1">
            <a:spLocks noChangeArrowheads="1"/>
          </p:cNvSpPr>
          <p:nvPr/>
        </p:nvSpPr>
        <p:spPr bwMode="auto">
          <a:xfrm>
            <a:off x="6462713" y="1905000"/>
            <a:ext cx="9286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400">
                <a:solidFill>
                  <a:srgbClr val="000000"/>
                </a:solidFill>
              </a:rPr>
              <a:t>inputs</a:t>
            </a:r>
          </a:p>
        </p:txBody>
      </p:sp>
      <p:sp>
        <p:nvSpPr>
          <p:cNvPr id="37899" name="Text Box 32"/>
          <p:cNvSpPr txBox="1">
            <a:spLocks noChangeArrowheads="1"/>
          </p:cNvSpPr>
          <p:nvPr/>
        </p:nvSpPr>
        <p:spPr bwMode="auto">
          <a:xfrm>
            <a:off x="7529513" y="1905000"/>
            <a:ext cx="10810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400">
                <a:solidFill>
                  <a:srgbClr val="000000"/>
                </a:solidFill>
              </a:rPr>
              <a:t>outputs</a:t>
            </a:r>
          </a:p>
        </p:txBody>
      </p:sp>
      <p:sp>
        <p:nvSpPr>
          <p:cNvPr id="37900" name="Line 33"/>
          <p:cNvSpPr>
            <a:spLocks noChangeShapeType="1"/>
          </p:cNvSpPr>
          <p:nvPr/>
        </p:nvSpPr>
        <p:spPr bwMode="auto">
          <a:xfrm>
            <a:off x="7467600" y="2057400"/>
            <a:ext cx="0" cy="2819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7901" name="Text Box 34"/>
          <p:cNvSpPr txBox="1">
            <a:spLocks noChangeArrowheads="1"/>
          </p:cNvSpPr>
          <p:nvPr/>
        </p:nvSpPr>
        <p:spPr bwMode="auto">
          <a:xfrm>
            <a:off x="6599238" y="2438400"/>
            <a:ext cx="641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rgbClr val="FF0000"/>
                </a:solidFill>
                <a:latin typeface="Courier New" panose="02070309020205020404" pitchFamily="49" charset="0"/>
              </a:rPr>
              <a:t>000</a:t>
            </a:r>
          </a:p>
        </p:txBody>
      </p:sp>
      <p:sp>
        <p:nvSpPr>
          <p:cNvPr id="37902" name="Text Box 35"/>
          <p:cNvSpPr txBox="1">
            <a:spLocks noChangeArrowheads="1"/>
          </p:cNvSpPr>
          <p:nvPr/>
        </p:nvSpPr>
        <p:spPr bwMode="auto">
          <a:xfrm>
            <a:off x="7740650" y="2438400"/>
            <a:ext cx="641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rgbClr val="FF0000"/>
                </a:solidFill>
                <a:latin typeface="Courier New" panose="02070309020205020404" pitchFamily="49" charset="0"/>
              </a:rPr>
              <a:t>000</a:t>
            </a:r>
          </a:p>
        </p:txBody>
      </p:sp>
      <p:sp>
        <p:nvSpPr>
          <p:cNvPr id="37903" name="Line 36"/>
          <p:cNvSpPr>
            <a:spLocks noChangeShapeType="1"/>
          </p:cNvSpPr>
          <p:nvPr/>
        </p:nvSpPr>
        <p:spPr bwMode="auto">
          <a:xfrm>
            <a:off x="6477000" y="23622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7904" name="Text Box 37"/>
          <p:cNvSpPr txBox="1">
            <a:spLocks noChangeArrowheads="1"/>
          </p:cNvSpPr>
          <p:nvPr/>
        </p:nvSpPr>
        <p:spPr bwMode="auto">
          <a:xfrm>
            <a:off x="1203325" y="5375275"/>
            <a:ext cx="39306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400">
                <a:solidFill>
                  <a:srgbClr val="006600"/>
                </a:solidFill>
              </a:rPr>
              <a:t>Try all possible </a:t>
            </a:r>
            <a:r>
              <a:rPr lang="en-US" sz="2400" b="1">
                <a:solidFill>
                  <a:srgbClr val="006600"/>
                </a:solidFill>
              </a:rPr>
              <a:t>0/1</a:t>
            </a:r>
            <a:r>
              <a:rPr lang="en-US" sz="2400">
                <a:solidFill>
                  <a:srgbClr val="006600"/>
                </a:solidFill>
              </a:rPr>
              <a:t> sequences.</a:t>
            </a:r>
          </a:p>
        </p:txBody>
      </p:sp>
      <p:sp>
        <p:nvSpPr>
          <p:cNvPr id="37905" name="Text Box 38"/>
          <p:cNvSpPr txBox="1">
            <a:spLocks noChangeArrowheads="1"/>
          </p:cNvSpPr>
          <p:nvPr/>
        </p:nvSpPr>
        <p:spPr bwMode="auto">
          <a:xfrm>
            <a:off x="6599238" y="2727325"/>
            <a:ext cx="641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rgbClr val="FF0000"/>
                </a:solidFill>
                <a:latin typeface="Courier New" panose="02070309020205020404" pitchFamily="49" charset="0"/>
              </a:rPr>
              <a:t>001</a:t>
            </a:r>
          </a:p>
        </p:txBody>
      </p:sp>
      <p:sp>
        <p:nvSpPr>
          <p:cNvPr id="37906" name="Text Box 39"/>
          <p:cNvSpPr txBox="1">
            <a:spLocks noChangeArrowheads="1"/>
          </p:cNvSpPr>
          <p:nvPr/>
        </p:nvSpPr>
        <p:spPr bwMode="auto">
          <a:xfrm>
            <a:off x="7740650" y="2727325"/>
            <a:ext cx="641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rgbClr val="FF0000"/>
                </a:solidFill>
                <a:latin typeface="Courier New" panose="02070309020205020404" pitchFamily="49" charset="0"/>
              </a:rPr>
              <a:t>001</a:t>
            </a:r>
          </a:p>
        </p:txBody>
      </p:sp>
      <p:sp>
        <p:nvSpPr>
          <p:cNvPr id="37907" name="Text Box 40"/>
          <p:cNvSpPr txBox="1">
            <a:spLocks noChangeArrowheads="1"/>
          </p:cNvSpPr>
          <p:nvPr/>
        </p:nvSpPr>
        <p:spPr bwMode="auto">
          <a:xfrm>
            <a:off x="6599238" y="3048000"/>
            <a:ext cx="641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rgbClr val="FF0000"/>
                </a:solidFill>
                <a:latin typeface="Courier New" panose="02070309020205020404" pitchFamily="49" charset="0"/>
              </a:rPr>
              <a:t>010</a:t>
            </a:r>
          </a:p>
        </p:txBody>
      </p:sp>
      <p:sp>
        <p:nvSpPr>
          <p:cNvPr id="37908" name="Text Box 41"/>
          <p:cNvSpPr txBox="1">
            <a:spLocks noChangeArrowheads="1"/>
          </p:cNvSpPr>
          <p:nvPr/>
        </p:nvSpPr>
        <p:spPr bwMode="auto">
          <a:xfrm>
            <a:off x="7740650" y="3048000"/>
            <a:ext cx="641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rgbClr val="FF0000"/>
                </a:solidFill>
                <a:latin typeface="Courier New" panose="02070309020205020404" pitchFamily="49" charset="0"/>
              </a:rPr>
              <a:t>001</a:t>
            </a:r>
          </a:p>
        </p:txBody>
      </p:sp>
      <p:sp>
        <p:nvSpPr>
          <p:cNvPr id="37909" name="Text Box 42"/>
          <p:cNvSpPr txBox="1">
            <a:spLocks noChangeArrowheads="1"/>
          </p:cNvSpPr>
          <p:nvPr/>
        </p:nvSpPr>
        <p:spPr bwMode="auto">
          <a:xfrm>
            <a:off x="6599238" y="3336925"/>
            <a:ext cx="641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rgbClr val="FF0000"/>
                </a:solidFill>
                <a:latin typeface="Courier New" panose="02070309020205020404" pitchFamily="49" charset="0"/>
              </a:rPr>
              <a:t>011</a:t>
            </a:r>
          </a:p>
        </p:txBody>
      </p:sp>
      <p:sp>
        <p:nvSpPr>
          <p:cNvPr id="37910" name="Text Box 43"/>
          <p:cNvSpPr txBox="1">
            <a:spLocks noChangeArrowheads="1"/>
          </p:cNvSpPr>
          <p:nvPr/>
        </p:nvSpPr>
        <p:spPr bwMode="auto">
          <a:xfrm>
            <a:off x="7740650" y="3336925"/>
            <a:ext cx="641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rgbClr val="FF0000"/>
                </a:solidFill>
                <a:latin typeface="Courier New" panose="02070309020205020404" pitchFamily="49" charset="0"/>
              </a:rPr>
              <a:t>011</a:t>
            </a:r>
          </a:p>
        </p:txBody>
      </p:sp>
      <p:sp>
        <p:nvSpPr>
          <p:cNvPr id="37911" name="Text Box 44"/>
          <p:cNvSpPr txBox="1">
            <a:spLocks noChangeArrowheads="1"/>
          </p:cNvSpPr>
          <p:nvPr/>
        </p:nvSpPr>
        <p:spPr bwMode="auto">
          <a:xfrm>
            <a:off x="6599238" y="3657600"/>
            <a:ext cx="641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rgbClr val="FF0000"/>
                </a:solidFill>
                <a:latin typeface="Courier New" panose="02070309020205020404" pitchFamily="49" charset="0"/>
              </a:rPr>
              <a:t>100</a:t>
            </a:r>
          </a:p>
        </p:txBody>
      </p:sp>
      <p:sp>
        <p:nvSpPr>
          <p:cNvPr id="37912" name="Text Box 45"/>
          <p:cNvSpPr txBox="1">
            <a:spLocks noChangeArrowheads="1"/>
          </p:cNvSpPr>
          <p:nvPr/>
        </p:nvSpPr>
        <p:spPr bwMode="auto">
          <a:xfrm>
            <a:off x="7740650" y="3657600"/>
            <a:ext cx="641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rgbClr val="FF0000"/>
                </a:solidFill>
                <a:latin typeface="Courier New" panose="02070309020205020404" pitchFamily="49" charset="0"/>
              </a:rPr>
              <a:t>001</a:t>
            </a:r>
          </a:p>
        </p:txBody>
      </p:sp>
      <p:sp>
        <p:nvSpPr>
          <p:cNvPr id="37913" name="Text Box 46"/>
          <p:cNvSpPr txBox="1">
            <a:spLocks noChangeArrowheads="1"/>
          </p:cNvSpPr>
          <p:nvPr/>
        </p:nvSpPr>
        <p:spPr bwMode="auto">
          <a:xfrm>
            <a:off x="6599238" y="3946525"/>
            <a:ext cx="641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rgbClr val="FF0000"/>
                </a:solidFill>
                <a:latin typeface="Courier New" panose="02070309020205020404" pitchFamily="49" charset="0"/>
              </a:rPr>
              <a:t>101</a:t>
            </a:r>
          </a:p>
        </p:txBody>
      </p:sp>
      <p:sp>
        <p:nvSpPr>
          <p:cNvPr id="37914" name="Text Box 47"/>
          <p:cNvSpPr txBox="1">
            <a:spLocks noChangeArrowheads="1"/>
          </p:cNvSpPr>
          <p:nvPr/>
        </p:nvSpPr>
        <p:spPr bwMode="auto">
          <a:xfrm>
            <a:off x="7740650" y="3946525"/>
            <a:ext cx="641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rgbClr val="FF0000"/>
                </a:solidFill>
                <a:latin typeface="Courier New" panose="02070309020205020404" pitchFamily="49" charset="0"/>
              </a:rPr>
              <a:t>011</a:t>
            </a:r>
          </a:p>
        </p:txBody>
      </p:sp>
      <p:sp>
        <p:nvSpPr>
          <p:cNvPr id="37915" name="Text Box 48"/>
          <p:cNvSpPr txBox="1">
            <a:spLocks noChangeArrowheads="1"/>
          </p:cNvSpPr>
          <p:nvPr/>
        </p:nvSpPr>
        <p:spPr bwMode="auto">
          <a:xfrm>
            <a:off x="6599238" y="4267200"/>
            <a:ext cx="641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rgbClr val="FF0000"/>
                </a:solidFill>
                <a:latin typeface="Courier New" panose="02070309020205020404" pitchFamily="49" charset="0"/>
              </a:rPr>
              <a:t>110</a:t>
            </a:r>
          </a:p>
        </p:txBody>
      </p:sp>
      <p:sp>
        <p:nvSpPr>
          <p:cNvPr id="43057" name="Text Box 49"/>
          <p:cNvSpPr txBox="1">
            <a:spLocks noChangeArrowheads="1"/>
          </p:cNvSpPr>
          <p:nvPr/>
        </p:nvSpPr>
        <p:spPr bwMode="auto">
          <a:xfrm>
            <a:off x="7740650" y="4267200"/>
            <a:ext cx="641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rgbClr val="FF0000"/>
                </a:solidFill>
                <a:latin typeface="Courier New" panose="02070309020205020404" pitchFamily="49" charset="0"/>
              </a:rPr>
              <a:t>011</a:t>
            </a:r>
          </a:p>
        </p:txBody>
      </p:sp>
      <p:sp>
        <p:nvSpPr>
          <p:cNvPr id="37917" name="Oval 53"/>
          <p:cNvSpPr>
            <a:spLocks noChangeArrowheads="1"/>
          </p:cNvSpPr>
          <p:nvPr/>
        </p:nvSpPr>
        <p:spPr bwMode="auto">
          <a:xfrm>
            <a:off x="3035300" y="4497388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7918" name="Oval 54"/>
          <p:cNvSpPr>
            <a:spLocks noChangeArrowheads="1"/>
          </p:cNvSpPr>
          <p:nvPr/>
        </p:nvSpPr>
        <p:spPr bwMode="auto">
          <a:xfrm>
            <a:off x="3035300" y="2646363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7919" name="Oval 55"/>
          <p:cNvSpPr>
            <a:spLocks noChangeArrowheads="1"/>
          </p:cNvSpPr>
          <p:nvPr/>
        </p:nvSpPr>
        <p:spPr bwMode="auto">
          <a:xfrm>
            <a:off x="4179888" y="4495800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7920" name="Oval 56"/>
          <p:cNvSpPr>
            <a:spLocks noChangeArrowheads="1"/>
          </p:cNvSpPr>
          <p:nvPr/>
        </p:nvSpPr>
        <p:spPr bwMode="auto">
          <a:xfrm>
            <a:off x="4179888" y="3598863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7921" name="Line 57"/>
          <p:cNvSpPr>
            <a:spLocks noChangeShapeType="1"/>
          </p:cNvSpPr>
          <p:nvPr/>
        </p:nvSpPr>
        <p:spPr bwMode="auto">
          <a:xfrm>
            <a:off x="4267200" y="3657600"/>
            <a:ext cx="1588" cy="9683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7922" name="Line 58"/>
          <p:cNvSpPr>
            <a:spLocks noChangeShapeType="1"/>
          </p:cNvSpPr>
          <p:nvPr/>
        </p:nvSpPr>
        <p:spPr bwMode="auto">
          <a:xfrm>
            <a:off x="3117850" y="2743200"/>
            <a:ext cx="0" cy="1905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7923" name="Line 59"/>
          <p:cNvSpPr>
            <a:spLocks noChangeShapeType="1"/>
          </p:cNvSpPr>
          <p:nvPr/>
        </p:nvSpPr>
        <p:spPr bwMode="auto">
          <a:xfrm flipV="1">
            <a:off x="1371600" y="4573588"/>
            <a:ext cx="396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7924" name="Line 60"/>
          <p:cNvSpPr>
            <a:spLocks noChangeShapeType="1"/>
          </p:cNvSpPr>
          <p:nvPr/>
        </p:nvSpPr>
        <p:spPr bwMode="auto">
          <a:xfrm flipV="1">
            <a:off x="1371600" y="3657600"/>
            <a:ext cx="396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7925" name="Line 61"/>
          <p:cNvSpPr>
            <a:spLocks noChangeShapeType="1"/>
          </p:cNvSpPr>
          <p:nvPr/>
        </p:nvSpPr>
        <p:spPr bwMode="auto">
          <a:xfrm flipV="1">
            <a:off x="1371600" y="2743200"/>
            <a:ext cx="396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7327122"/>
      </p:ext>
    </p:extLst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43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300"/>
                            </p:stCondLst>
                            <p:childTnLst>
                              <p:par>
                                <p:cTn id="2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57" grpId="0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anose="020B0600070205080204" pitchFamily="34" charset="-128"/>
              </a:rPr>
              <a:t>Sorting Arbitrary Numbers</a:t>
            </a:r>
          </a:p>
        </p:txBody>
      </p:sp>
      <p:sp>
        <p:nvSpPr>
          <p:cNvPr id="38915" name="Line 3"/>
          <p:cNvSpPr>
            <a:spLocks noChangeShapeType="1"/>
          </p:cNvSpPr>
          <p:nvPr/>
        </p:nvSpPr>
        <p:spPr bwMode="auto">
          <a:xfrm>
            <a:off x="1944688" y="2717800"/>
            <a:ext cx="1587" cy="9683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8916" name="Oval 4"/>
          <p:cNvSpPr>
            <a:spLocks noChangeArrowheads="1"/>
          </p:cNvSpPr>
          <p:nvPr/>
        </p:nvSpPr>
        <p:spPr bwMode="auto">
          <a:xfrm>
            <a:off x="1860550" y="3576638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8917" name="Oval 5"/>
          <p:cNvSpPr>
            <a:spLocks noChangeArrowheads="1"/>
          </p:cNvSpPr>
          <p:nvPr/>
        </p:nvSpPr>
        <p:spPr bwMode="auto">
          <a:xfrm>
            <a:off x="1868488" y="2641600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sz="2400">
              <a:solidFill>
                <a:srgbClr val="000000"/>
              </a:solidFill>
            </a:endParaRP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1066800" y="2371725"/>
            <a:ext cx="336550" cy="2235200"/>
            <a:chOff x="672" y="1494"/>
            <a:chExt cx="212" cy="1408"/>
          </a:xfrm>
        </p:grpSpPr>
        <p:sp>
          <p:nvSpPr>
            <p:cNvPr id="38961" name="Text Box 14"/>
            <p:cNvSpPr txBox="1">
              <a:spLocks noChangeArrowheads="1"/>
            </p:cNvSpPr>
            <p:nvPr/>
          </p:nvSpPr>
          <p:spPr bwMode="auto">
            <a:xfrm>
              <a:off x="672" y="1494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rgbClr val="FF0000"/>
                  </a:solidFill>
                  <a:latin typeface="Courier New" panose="02070309020205020404" pitchFamily="49" charset="0"/>
                </a:rPr>
                <a:t>1</a:t>
              </a:r>
            </a:p>
          </p:txBody>
        </p:sp>
        <p:sp>
          <p:nvSpPr>
            <p:cNvPr id="38962" name="Text Box 15"/>
            <p:cNvSpPr txBox="1">
              <a:spLocks noChangeArrowheads="1"/>
            </p:cNvSpPr>
            <p:nvPr/>
          </p:nvSpPr>
          <p:spPr bwMode="auto">
            <a:xfrm>
              <a:off x="672" y="2652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rgbClr val="FF0000"/>
                  </a:solidFill>
                  <a:latin typeface="Courier New" panose="02070309020205020404" pitchFamily="49" charset="0"/>
                </a:rPr>
                <a:t>1</a:t>
              </a:r>
            </a:p>
          </p:txBody>
        </p:sp>
        <p:sp>
          <p:nvSpPr>
            <p:cNvPr id="38963" name="Text Box 16"/>
            <p:cNvSpPr txBox="1">
              <a:spLocks noChangeArrowheads="1"/>
            </p:cNvSpPr>
            <p:nvPr/>
          </p:nvSpPr>
          <p:spPr bwMode="auto">
            <a:xfrm>
              <a:off x="672" y="2070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rgbClr val="FF0000"/>
                  </a:solidFill>
                  <a:latin typeface="Courier New" panose="02070309020205020404" pitchFamily="49" charset="0"/>
                </a:rPr>
                <a:t>1</a:t>
              </a:r>
            </a:p>
          </p:txBody>
        </p:sp>
      </p:grp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4495800" y="2362200"/>
            <a:ext cx="336550" cy="2235200"/>
            <a:chOff x="2832" y="1488"/>
            <a:chExt cx="212" cy="1408"/>
          </a:xfrm>
        </p:grpSpPr>
        <p:sp>
          <p:nvSpPr>
            <p:cNvPr id="38958" name="Text Box 20"/>
            <p:cNvSpPr txBox="1">
              <a:spLocks noChangeArrowheads="1"/>
            </p:cNvSpPr>
            <p:nvPr/>
          </p:nvSpPr>
          <p:spPr bwMode="auto">
            <a:xfrm>
              <a:off x="2832" y="1488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rgbClr val="FF0000"/>
                  </a:solidFill>
                  <a:latin typeface="Courier New" panose="02070309020205020404" pitchFamily="49" charset="0"/>
                </a:rPr>
                <a:t>1</a:t>
              </a:r>
            </a:p>
          </p:txBody>
        </p:sp>
        <p:sp>
          <p:nvSpPr>
            <p:cNvPr id="38959" name="Text Box 21"/>
            <p:cNvSpPr txBox="1">
              <a:spLocks noChangeArrowheads="1"/>
            </p:cNvSpPr>
            <p:nvPr/>
          </p:nvSpPr>
          <p:spPr bwMode="auto">
            <a:xfrm>
              <a:off x="2832" y="2064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rgbClr val="FF0000"/>
                  </a:solidFill>
                  <a:latin typeface="Courier New" panose="02070309020205020404" pitchFamily="49" charset="0"/>
                </a:rPr>
                <a:t>1</a:t>
              </a:r>
            </a:p>
          </p:txBody>
        </p:sp>
        <p:sp>
          <p:nvSpPr>
            <p:cNvPr id="38960" name="Text Box 22"/>
            <p:cNvSpPr txBox="1">
              <a:spLocks noChangeArrowheads="1"/>
            </p:cNvSpPr>
            <p:nvPr/>
          </p:nvSpPr>
          <p:spPr bwMode="auto">
            <a:xfrm>
              <a:off x="2832" y="2646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rgbClr val="FF0000"/>
                  </a:solidFill>
                  <a:latin typeface="Courier New" panose="02070309020205020404" pitchFamily="49" charset="0"/>
                </a:rPr>
                <a:t>1</a:t>
              </a:r>
            </a:p>
          </p:txBody>
        </p:sp>
      </p:grpSp>
      <p:grpSp>
        <p:nvGrpSpPr>
          <p:cNvPr id="4" name="Group 23"/>
          <p:cNvGrpSpPr>
            <a:grpSpLocks/>
          </p:cNvGrpSpPr>
          <p:nvPr/>
        </p:nvGrpSpPr>
        <p:grpSpPr bwMode="auto">
          <a:xfrm>
            <a:off x="2120900" y="2362200"/>
            <a:ext cx="349250" cy="2235200"/>
            <a:chOff x="1336" y="1488"/>
            <a:chExt cx="220" cy="1408"/>
          </a:xfrm>
        </p:grpSpPr>
        <p:sp>
          <p:nvSpPr>
            <p:cNvPr id="38955" name="Text Box 24"/>
            <p:cNvSpPr txBox="1">
              <a:spLocks noChangeArrowheads="1"/>
            </p:cNvSpPr>
            <p:nvPr/>
          </p:nvSpPr>
          <p:spPr bwMode="auto">
            <a:xfrm>
              <a:off x="1336" y="1488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rgbClr val="FF0000"/>
                  </a:solidFill>
                  <a:latin typeface="Courier New" panose="02070309020205020404" pitchFamily="49" charset="0"/>
                </a:rPr>
                <a:t>1</a:t>
              </a:r>
            </a:p>
          </p:txBody>
        </p:sp>
        <p:sp>
          <p:nvSpPr>
            <p:cNvPr id="38956" name="Text Box 25"/>
            <p:cNvSpPr txBox="1">
              <a:spLocks noChangeArrowheads="1"/>
            </p:cNvSpPr>
            <p:nvPr/>
          </p:nvSpPr>
          <p:spPr bwMode="auto">
            <a:xfrm>
              <a:off x="1336" y="2064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rgbClr val="FF0000"/>
                  </a:solidFill>
                  <a:latin typeface="Courier New" panose="02070309020205020404" pitchFamily="49" charset="0"/>
                </a:rPr>
                <a:t>1</a:t>
              </a:r>
            </a:p>
          </p:txBody>
        </p:sp>
        <p:sp>
          <p:nvSpPr>
            <p:cNvPr id="38957" name="Text Box 26"/>
            <p:cNvSpPr txBox="1">
              <a:spLocks noChangeArrowheads="1"/>
            </p:cNvSpPr>
            <p:nvPr/>
          </p:nvSpPr>
          <p:spPr bwMode="auto">
            <a:xfrm>
              <a:off x="1344" y="2646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rgbClr val="FF0000"/>
                  </a:solidFill>
                  <a:latin typeface="Courier New" panose="02070309020205020404" pitchFamily="49" charset="0"/>
                </a:rPr>
                <a:t>1</a:t>
              </a:r>
            </a:p>
          </p:txBody>
        </p:sp>
      </p:grpSp>
      <p:grpSp>
        <p:nvGrpSpPr>
          <p:cNvPr id="5" name="Group 27"/>
          <p:cNvGrpSpPr>
            <a:grpSpLocks/>
          </p:cNvGrpSpPr>
          <p:nvPr/>
        </p:nvGrpSpPr>
        <p:grpSpPr bwMode="auto">
          <a:xfrm>
            <a:off x="3244850" y="2362200"/>
            <a:ext cx="368300" cy="2235200"/>
            <a:chOff x="2044" y="1488"/>
            <a:chExt cx="232" cy="1408"/>
          </a:xfrm>
        </p:grpSpPr>
        <p:sp>
          <p:nvSpPr>
            <p:cNvPr id="38952" name="Text Box 28"/>
            <p:cNvSpPr txBox="1">
              <a:spLocks noChangeArrowheads="1"/>
            </p:cNvSpPr>
            <p:nvPr/>
          </p:nvSpPr>
          <p:spPr bwMode="auto">
            <a:xfrm>
              <a:off x="2064" y="2064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rgbClr val="FF0000"/>
                  </a:solidFill>
                  <a:latin typeface="Courier New" panose="02070309020205020404" pitchFamily="49" charset="0"/>
                </a:rPr>
                <a:t>1</a:t>
              </a:r>
            </a:p>
          </p:txBody>
        </p:sp>
        <p:sp>
          <p:nvSpPr>
            <p:cNvPr id="38953" name="Text Box 29"/>
            <p:cNvSpPr txBox="1">
              <a:spLocks noChangeArrowheads="1"/>
            </p:cNvSpPr>
            <p:nvPr/>
          </p:nvSpPr>
          <p:spPr bwMode="auto">
            <a:xfrm>
              <a:off x="2064" y="2646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rgbClr val="FF0000"/>
                  </a:solidFill>
                  <a:latin typeface="Courier New" panose="02070309020205020404" pitchFamily="49" charset="0"/>
                </a:rPr>
                <a:t>1</a:t>
              </a:r>
            </a:p>
          </p:txBody>
        </p:sp>
        <p:sp>
          <p:nvSpPr>
            <p:cNvPr id="38954" name="Text Box 30"/>
            <p:cNvSpPr txBox="1">
              <a:spLocks noChangeArrowheads="1"/>
            </p:cNvSpPr>
            <p:nvPr/>
          </p:nvSpPr>
          <p:spPr bwMode="auto">
            <a:xfrm>
              <a:off x="2044" y="1488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rgbClr val="FF0000"/>
                  </a:solidFill>
                  <a:latin typeface="Courier New" panose="02070309020205020404" pitchFamily="49" charset="0"/>
                </a:rPr>
                <a:t>1</a:t>
              </a:r>
            </a:p>
          </p:txBody>
        </p:sp>
      </p:grpSp>
      <p:sp>
        <p:nvSpPr>
          <p:cNvPr id="38922" name="Text Box 31"/>
          <p:cNvSpPr txBox="1">
            <a:spLocks noChangeArrowheads="1"/>
          </p:cNvSpPr>
          <p:nvPr/>
        </p:nvSpPr>
        <p:spPr bwMode="auto">
          <a:xfrm>
            <a:off x="6462713" y="1905000"/>
            <a:ext cx="9286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400">
                <a:solidFill>
                  <a:srgbClr val="000000"/>
                </a:solidFill>
              </a:rPr>
              <a:t>inputs</a:t>
            </a:r>
          </a:p>
        </p:txBody>
      </p:sp>
      <p:sp>
        <p:nvSpPr>
          <p:cNvPr id="38923" name="Text Box 32"/>
          <p:cNvSpPr txBox="1">
            <a:spLocks noChangeArrowheads="1"/>
          </p:cNvSpPr>
          <p:nvPr/>
        </p:nvSpPr>
        <p:spPr bwMode="auto">
          <a:xfrm>
            <a:off x="7529513" y="1905000"/>
            <a:ext cx="10810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400">
                <a:solidFill>
                  <a:srgbClr val="000000"/>
                </a:solidFill>
              </a:rPr>
              <a:t>outputs</a:t>
            </a:r>
          </a:p>
        </p:txBody>
      </p:sp>
      <p:sp>
        <p:nvSpPr>
          <p:cNvPr id="38924" name="Line 33"/>
          <p:cNvSpPr>
            <a:spLocks noChangeShapeType="1"/>
          </p:cNvSpPr>
          <p:nvPr/>
        </p:nvSpPr>
        <p:spPr bwMode="auto">
          <a:xfrm>
            <a:off x="7467600" y="2057400"/>
            <a:ext cx="0" cy="2819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8925" name="Text Box 34"/>
          <p:cNvSpPr txBox="1">
            <a:spLocks noChangeArrowheads="1"/>
          </p:cNvSpPr>
          <p:nvPr/>
        </p:nvSpPr>
        <p:spPr bwMode="auto">
          <a:xfrm>
            <a:off x="6599238" y="2438400"/>
            <a:ext cx="641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rgbClr val="FF0000"/>
                </a:solidFill>
                <a:latin typeface="Courier New" panose="02070309020205020404" pitchFamily="49" charset="0"/>
              </a:rPr>
              <a:t>000</a:t>
            </a:r>
          </a:p>
        </p:txBody>
      </p:sp>
      <p:sp>
        <p:nvSpPr>
          <p:cNvPr id="38926" name="Text Box 35"/>
          <p:cNvSpPr txBox="1">
            <a:spLocks noChangeArrowheads="1"/>
          </p:cNvSpPr>
          <p:nvPr/>
        </p:nvSpPr>
        <p:spPr bwMode="auto">
          <a:xfrm>
            <a:off x="7740650" y="2438400"/>
            <a:ext cx="641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rgbClr val="FF0000"/>
                </a:solidFill>
                <a:latin typeface="Courier New" panose="02070309020205020404" pitchFamily="49" charset="0"/>
              </a:rPr>
              <a:t>000</a:t>
            </a:r>
          </a:p>
        </p:txBody>
      </p:sp>
      <p:sp>
        <p:nvSpPr>
          <p:cNvPr id="38927" name="Line 36"/>
          <p:cNvSpPr>
            <a:spLocks noChangeShapeType="1"/>
          </p:cNvSpPr>
          <p:nvPr/>
        </p:nvSpPr>
        <p:spPr bwMode="auto">
          <a:xfrm>
            <a:off x="6477000" y="23622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8928" name="Text Box 37"/>
          <p:cNvSpPr txBox="1">
            <a:spLocks noChangeArrowheads="1"/>
          </p:cNvSpPr>
          <p:nvPr/>
        </p:nvSpPr>
        <p:spPr bwMode="auto">
          <a:xfrm>
            <a:off x="1203325" y="5375275"/>
            <a:ext cx="39306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400">
                <a:solidFill>
                  <a:srgbClr val="006600"/>
                </a:solidFill>
              </a:rPr>
              <a:t>Try all possible </a:t>
            </a:r>
            <a:r>
              <a:rPr lang="en-US" sz="2400" b="1">
                <a:solidFill>
                  <a:srgbClr val="006600"/>
                </a:solidFill>
              </a:rPr>
              <a:t>0/1</a:t>
            </a:r>
            <a:r>
              <a:rPr lang="en-US" sz="2400">
                <a:solidFill>
                  <a:srgbClr val="006600"/>
                </a:solidFill>
              </a:rPr>
              <a:t> sequences.</a:t>
            </a:r>
          </a:p>
        </p:txBody>
      </p:sp>
      <p:sp>
        <p:nvSpPr>
          <p:cNvPr id="38929" name="Text Box 38"/>
          <p:cNvSpPr txBox="1">
            <a:spLocks noChangeArrowheads="1"/>
          </p:cNvSpPr>
          <p:nvPr/>
        </p:nvSpPr>
        <p:spPr bwMode="auto">
          <a:xfrm>
            <a:off x="6599238" y="2727325"/>
            <a:ext cx="641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rgbClr val="FF0000"/>
                </a:solidFill>
                <a:latin typeface="Courier New" panose="02070309020205020404" pitchFamily="49" charset="0"/>
              </a:rPr>
              <a:t>001</a:t>
            </a:r>
          </a:p>
        </p:txBody>
      </p:sp>
      <p:sp>
        <p:nvSpPr>
          <p:cNvPr id="38930" name="Text Box 39"/>
          <p:cNvSpPr txBox="1">
            <a:spLocks noChangeArrowheads="1"/>
          </p:cNvSpPr>
          <p:nvPr/>
        </p:nvSpPr>
        <p:spPr bwMode="auto">
          <a:xfrm>
            <a:off x="7740650" y="2727325"/>
            <a:ext cx="641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rgbClr val="FF0000"/>
                </a:solidFill>
                <a:latin typeface="Courier New" panose="02070309020205020404" pitchFamily="49" charset="0"/>
              </a:rPr>
              <a:t>001</a:t>
            </a:r>
          </a:p>
        </p:txBody>
      </p:sp>
      <p:sp>
        <p:nvSpPr>
          <p:cNvPr id="38931" name="Text Box 40"/>
          <p:cNvSpPr txBox="1">
            <a:spLocks noChangeArrowheads="1"/>
          </p:cNvSpPr>
          <p:nvPr/>
        </p:nvSpPr>
        <p:spPr bwMode="auto">
          <a:xfrm>
            <a:off x="6599238" y="3048000"/>
            <a:ext cx="641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rgbClr val="FF0000"/>
                </a:solidFill>
                <a:latin typeface="Courier New" panose="02070309020205020404" pitchFamily="49" charset="0"/>
              </a:rPr>
              <a:t>010</a:t>
            </a:r>
          </a:p>
        </p:txBody>
      </p:sp>
      <p:sp>
        <p:nvSpPr>
          <p:cNvPr id="38932" name="Text Box 41"/>
          <p:cNvSpPr txBox="1">
            <a:spLocks noChangeArrowheads="1"/>
          </p:cNvSpPr>
          <p:nvPr/>
        </p:nvSpPr>
        <p:spPr bwMode="auto">
          <a:xfrm>
            <a:off x="7740650" y="3048000"/>
            <a:ext cx="641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rgbClr val="FF0000"/>
                </a:solidFill>
                <a:latin typeface="Courier New" panose="02070309020205020404" pitchFamily="49" charset="0"/>
              </a:rPr>
              <a:t>001</a:t>
            </a:r>
          </a:p>
        </p:txBody>
      </p:sp>
      <p:sp>
        <p:nvSpPr>
          <p:cNvPr id="38933" name="Text Box 42"/>
          <p:cNvSpPr txBox="1">
            <a:spLocks noChangeArrowheads="1"/>
          </p:cNvSpPr>
          <p:nvPr/>
        </p:nvSpPr>
        <p:spPr bwMode="auto">
          <a:xfrm>
            <a:off x="6599238" y="3336925"/>
            <a:ext cx="641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rgbClr val="FF0000"/>
                </a:solidFill>
                <a:latin typeface="Courier New" panose="02070309020205020404" pitchFamily="49" charset="0"/>
              </a:rPr>
              <a:t>011</a:t>
            </a:r>
          </a:p>
        </p:txBody>
      </p:sp>
      <p:sp>
        <p:nvSpPr>
          <p:cNvPr id="38934" name="Text Box 43"/>
          <p:cNvSpPr txBox="1">
            <a:spLocks noChangeArrowheads="1"/>
          </p:cNvSpPr>
          <p:nvPr/>
        </p:nvSpPr>
        <p:spPr bwMode="auto">
          <a:xfrm>
            <a:off x="7740650" y="3336925"/>
            <a:ext cx="641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rgbClr val="FF0000"/>
                </a:solidFill>
                <a:latin typeface="Courier New" panose="02070309020205020404" pitchFamily="49" charset="0"/>
              </a:rPr>
              <a:t>011</a:t>
            </a:r>
          </a:p>
        </p:txBody>
      </p:sp>
      <p:sp>
        <p:nvSpPr>
          <p:cNvPr id="38935" name="Text Box 44"/>
          <p:cNvSpPr txBox="1">
            <a:spLocks noChangeArrowheads="1"/>
          </p:cNvSpPr>
          <p:nvPr/>
        </p:nvSpPr>
        <p:spPr bwMode="auto">
          <a:xfrm>
            <a:off x="6599238" y="3657600"/>
            <a:ext cx="641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rgbClr val="FF0000"/>
                </a:solidFill>
                <a:latin typeface="Courier New" panose="02070309020205020404" pitchFamily="49" charset="0"/>
              </a:rPr>
              <a:t>100</a:t>
            </a:r>
          </a:p>
        </p:txBody>
      </p:sp>
      <p:sp>
        <p:nvSpPr>
          <p:cNvPr id="38936" name="Text Box 45"/>
          <p:cNvSpPr txBox="1">
            <a:spLocks noChangeArrowheads="1"/>
          </p:cNvSpPr>
          <p:nvPr/>
        </p:nvSpPr>
        <p:spPr bwMode="auto">
          <a:xfrm>
            <a:off x="7740650" y="3657600"/>
            <a:ext cx="641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rgbClr val="FF0000"/>
                </a:solidFill>
                <a:latin typeface="Courier New" panose="02070309020205020404" pitchFamily="49" charset="0"/>
              </a:rPr>
              <a:t>001</a:t>
            </a:r>
          </a:p>
        </p:txBody>
      </p:sp>
      <p:sp>
        <p:nvSpPr>
          <p:cNvPr id="38937" name="Text Box 46"/>
          <p:cNvSpPr txBox="1">
            <a:spLocks noChangeArrowheads="1"/>
          </p:cNvSpPr>
          <p:nvPr/>
        </p:nvSpPr>
        <p:spPr bwMode="auto">
          <a:xfrm>
            <a:off x="6599238" y="3946525"/>
            <a:ext cx="641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rgbClr val="FF0000"/>
                </a:solidFill>
                <a:latin typeface="Courier New" panose="02070309020205020404" pitchFamily="49" charset="0"/>
              </a:rPr>
              <a:t>101</a:t>
            </a:r>
          </a:p>
        </p:txBody>
      </p:sp>
      <p:sp>
        <p:nvSpPr>
          <p:cNvPr id="38938" name="Text Box 47"/>
          <p:cNvSpPr txBox="1">
            <a:spLocks noChangeArrowheads="1"/>
          </p:cNvSpPr>
          <p:nvPr/>
        </p:nvSpPr>
        <p:spPr bwMode="auto">
          <a:xfrm>
            <a:off x="7740650" y="3946525"/>
            <a:ext cx="641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rgbClr val="FF0000"/>
                </a:solidFill>
                <a:latin typeface="Courier New" panose="02070309020205020404" pitchFamily="49" charset="0"/>
              </a:rPr>
              <a:t>011</a:t>
            </a:r>
          </a:p>
        </p:txBody>
      </p:sp>
      <p:sp>
        <p:nvSpPr>
          <p:cNvPr id="38939" name="Text Box 48"/>
          <p:cNvSpPr txBox="1">
            <a:spLocks noChangeArrowheads="1"/>
          </p:cNvSpPr>
          <p:nvPr/>
        </p:nvSpPr>
        <p:spPr bwMode="auto">
          <a:xfrm>
            <a:off x="6599238" y="4267200"/>
            <a:ext cx="641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rgbClr val="FF0000"/>
                </a:solidFill>
                <a:latin typeface="Courier New" panose="02070309020205020404" pitchFamily="49" charset="0"/>
              </a:rPr>
              <a:t>110</a:t>
            </a:r>
          </a:p>
        </p:txBody>
      </p:sp>
      <p:sp>
        <p:nvSpPr>
          <p:cNvPr id="38940" name="Text Box 49"/>
          <p:cNvSpPr txBox="1">
            <a:spLocks noChangeArrowheads="1"/>
          </p:cNvSpPr>
          <p:nvPr/>
        </p:nvSpPr>
        <p:spPr bwMode="auto">
          <a:xfrm>
            <a:off x="7740650" y="4267200"/>
            <a:ext cx="641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rgbClr val="FF0000"/>
                </a:solidFill>
                <a:latin typeface="Courier New" panose="02070309020205020404" pitchFamily="49" charset="0"/>
              </a:rPr>
              <a:t>011</a:t>
            </a:r>
          </a:p>
        </p:txBody>
      </p:sp>
      <p:sp>
        <p:nvSpPr>
          <p:cNvPr id="38941" name="Text Box 50"/>
          <p:cNvSpPr txBox="1">
            <a:spLocks noChangeArrowheads="1"/>
          </p:cNvSpPr>
          <p:nvPr/>
        </p:nvSpPr>
        <p:spPr bwMode="auto">
          <a:xfrm>
            <a:off x="6599238" y="4556125"/>
            <a:ext cx="641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rgbClr val="FF0000"/>
                </a:solidFill>
                <a:latin typeface="Courier New" panose="02070309020205020404" pitchFamily="49" charset="0"/>
              </a:rPr>
              <a:t>111</a:t>
            </a:r>
          </a:p>
        </p:txBody>
      </p:sp>
      <p:sp>
        <p:nvSpPr>
          <p:cNvPr id="44083" name="Text Box 51"/>
          <p:cNvSpPr txBox="1">
            <a:spLocks noChangeArrowheads="1"/>
          </p:cNvSpPr>
          <p:nvPr/>
        </p:nvSpPr>
        <p:spPr bwMode="auto">
          <a:xfrm>
            <a:off x="7740650" y="4556125"/>
            <a:ext cx="641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rgbClr val="FF0000"/>
                </a:solidFill>
                <a:latin typeface="Courier New" panose="02070309020205020404" pitchFamily="49" charset="0"/>
              </a:rPr>
              <a:t>111</a:t>
            </a:r>
          </a:p>
        </p:txBody>
      </p:sp>
      <p:sp>
        <p:nvSpPr>
          <p:cNvPr id="38943" name="Oval 55"/>
          <p:cNvSpPr>
            <a:spLocks noChangeArrowheads="1"/>
          </p:cNvSpPr>
          <p:nvPr/>
        </p:nvSpPr>
        <p:spPr bwMode="auto">
          <a:xfrm>
            <a:off x="3035300" y="4497388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8944" name="Oval 56"/>
          <p:cNvSpPr>
            <a:spLocks noChangeArrowheads="1"/>
          </p:cNvSpPr>
          <p:nvPr/>
        </p:nvSpPr>
        <p:spPr bwMode="auto">
          <a:xfrm>
            <a:off x="3035300" y="2646363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8945" name="Oval 57"/>
          <p:cNvSpPr>
            <a:spLocks noChangeArrowheads="1"/>
          </p:cNvSpPr>
          <p:nvPr/>
        </p:nvSpPr>
        <p:spPr bwMode="auto">
          <a:xfrm>
            <a:off x="4179888" y="4495800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8946" name="Oval 58"/>
          <p:cNvSpPr>
            <a:spLocks noChangeArrowheads="1"/>
          </p:cNvSpPr>
          <p:nvPr/>
        </p:nvSpPr>
        <p:spPr bwMode="auto">
          <a:xfrm>
            <a:off x="4179888" y="3598863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8947" name="Line 59"/>
          <p:cNvSpPr>
            <a:spLocks noChangeShapeType="1"/>
          </p:cNvSpPr>
          <p:nvPr/>
        </p:nvSpPr>
        <p:spPr bwMode="auto">
          <a:xfrm>
            <a:off x="4267200" y="3657600"/>
            <a:ext cx="1588" cy="9683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8948" name="Line 60"/>
          <p:cNvSpPr>
            <a:spLocks noChangeShapeType="1"/>
          </p:cNvSpPr>
          <p:nvPr/>
        </p:nvSpPr>
        <p:spPr bwMode="auto">
          <a:xfrm>
            <a:off x="3117850" y="2743200"/>
            <a:ext cx="0" cy="1905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8949" name="Line 61"/>
          <p:cNvSpPr>
            <a:spLocks noChangeShapeType="1"/>
          </p:cNvSpPr>
          <p:nvPr/>
        </p:nvSpPr>
        <p:spPr bwMode="auto">
          <a:xfrm flipV="1">
            <a:off x="1371600" y="4573588"/>
            <a:ext cx="396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8950" name="Line 62"/>
          <p:cNvSpPr>
            <a:spLocks noChangeShapeType="1"/>
          </p:cNvSpPr>
          <p:nvPr/>
        </p:nvSpPr>
        <p:spPr bwMode="auto">
          <a:xfrm flipV="1">
            <a:off x="1371600" y="3657600"/>
            <a:ext cx="396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8951" name="Line 63"/>
          <p:cNvSpPr>
            <a:spLocks noChangeShapeType="1"/>
          </p:cNvSpPr>
          <p:nvPr/>
        </p:nvSpPr>
        <p:spPr bwMode="auto">
          <a:xfrm flipV="1">
            <a:off x="1371600" y="2743200"/>
            <a:ext cx="396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0059038"/>
      </p:ext>
    </p:extLst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44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300"/>
                            </p:stCondLst>
                            <p:childTnLst>
                              <p:par>
                                <p:cTn id="2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83" grpId="0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anose="020B0600070205080204" pitchFamily="34" charset="-128"/>
              </a:rPr>
              <a:t>Sorting Arbitrary Numbers</a:t>
            </a:r>
          </a:p>
        </p:txBody>
      </p:sp>
      <p:sp>
        <p:nvSpPr>
          <p:cNvPr id="39939" name="Line 3"/>
          <p:cNvSpPr>
            <a:spLocks noChangeShapeType="1"/>
          </p:cNvSpPr>
          <p:nvPr/>
        </p:nvSpPr>
        <p:spPr bwMode="auto">
          <a:xfrm>
            <a:off x="1944688" y="2717800"/>
            <a:ext cx="1587" cy="9683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9940" name="Oval 4"/>
          <p:cNvSpPr>
            <a:spLocks noChangeArrowheads="1"/>
          </p:cNvSpPr>
          <p:nvPr/>
        </p:nvSpPr>
        <p:spPr bwMode="auto">
          <a:xfrm>
            <a:off x="1860550" y="3576638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9941" name="Oval 5"/>
          <p:cNvSpPr>
            <a:spLocks noChangeArrowheads="1"/>
          </p:cNvSpPr>
          <p:nvPr/>
        </p:nvSpPr>
        <p:spPr bwMode="auto">
          <a:xfrm>
            <a:off x="1868488" y="2641600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9942" name="Oval 8"/>
          <p:cNvSpPr>
            <a:spLocks noChangeArrowheads="1"/>
          </p:cNvSpPr>
          <p:nvPr/>
        </p:nvSpPr>
        <p:spPr bwMode="auto">
          <a:xfrm>
            <a:off x="3035300" y="4497388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9943" name="Oval 9"/>
          <p:cNvSpPr>
            <a:spLocks noChangeArrowheads="1"/>
          </p:cNvSpPr>
          <p:nvPr/>
        </p:nvSpPr>
        <p:spPr bwMode="auto">
          <a:xfrm>
            <a:off x="3035300" y="2646363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9944" name="Oval 10"/>
          <p:cNvSpPr>
            <a:spLocks noChangeArrowheads="1"/>
          </p:cNvSpPr>
          <p:nvPr/>
        </p:nvSpPr>
        <p:spPr bwMode="auto">
          <a:xfrm>
            <a:off x="4179888" y="4495800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9945" name="Oval 11"/>
          <p:cNvSpPr>
            <a:spLocks noChangeArrowheads="1"/>
          </p:cNvSpPr>
          <p:nvPr/>
        </p:nvSpPr>
        <p:spPr bwMode="auto">
          <a:xfrm>
            <a:off x="4179888" y="3598863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9946" name="Line 12"/>
          <p:cNvSpPr>
            <a:spLocks noChangeShapeType="1"/>
          </p:cNvSpPr>
          <p:nvPr/>
        </p:nvSpPr>
        <p:spPr bwMode="auto">
          <a:xfrm>
            <a:off x="4267200" y="3657600"/>
            <a:ext cx="1588" cy="9683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9947" name="Line 18"/>
          <p:cNvSpPr>
            <a:spLocks noChangeShapeType="1"/>
          </p:cNvSpPr>
          <p:nvPr/>
        </p:nvSpPr>
        <p:spPr bwMode="auto">
          <a:xfrm>
            <a:off x="3117850" y="2743200"/>
            <a:ext cx="0" cy="1905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9948" name="Text Box 31"/>
          <p:cNvSpPr txBox="1">
            <a:spLocks noChangeArrowheads="1"/>
          </p:cNvSpPr>
          <p:nvPr/>
        </p:nvSpPr>
        <p:spPr bwMode="auto">
          <a:xfrm>
            <a:off x="6462713" y="1905000"/>
            <a:ext cx="9286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400">
                <a:solidFill>
                  <a:srgbClr val="000000"/>
                </a:solidFill>
              </a:rPr>
              <a:t>inputs</a:t>
            </a:r>
          </a:p>
        </p:txBody>
      </p:sp>
      <p:sp>
        <p:nvSpPr>
          <p:cNvPr id="39949" name="Text Box 32"/>
          <p:cNvSpPr txBox="1">
            <a:spLocks noChangeArrowheads="1"/>
          </p:cNvSpPr>
          <p:nvPr/>
        </p:nvSpPr>
        <p:spPr bwMode="auto">
          <a:xfrm>
            <a:off x="7529513" y="1905000"/>
            <a:ext cx="10810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400">
                <a:solidFill>
                  <a:srgbClr val="000000"/>
                </a:solidFill>
              </a:rPr>
              <a:t>outputs</a:t>
            </a:r>
          </a:p>
        </p:txBody>
      </p:sp>
      <p:sp>
        <p:nvSpPr>
          <p:cNvPr id="39950" name="Line 33"/>
          <p:cNvSpPr>
            <a:spLocks noChangeShapeType="1"/>
          </p:cNvSpPr>
          <p:nvPr/>
        </p:nvSpPr>
        <p:spPr bwMode="auto">
          <a:xfrm>
            <a:off x="7467600" y="2057400"/>
            <a:ext cx="0" cy="2819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9951" name="Text Box 34"/>
          <p:cNvSpPr txBox="1">
            <a:spLocks noChangeArrowheads="1"/>
          </p:cNvSpPr>
          <p:nvPr/>
        </p:nvSpPr>
        <p:spPr bwMode="auto">
          <a:xfrm>
            <a:off x="6599238" y="2438400"/>
            <a:ext cx="641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rgbClr val="FF0000"/>
                </a:solidFill>
                <a:latin typeface="Courier New" panose="02070309020205020404" pitchFamily="49" charset="0"/>
              </a:rPr>
              <a:t>000</a:t>
            </a:r>
          </a:p>
        </p:txBody>
      </p:sp>
      <p:sp>
        <p:nvSpPr>
          <p:cNvPr id="39952" name="Text Box 35"/>
          <p:cNvSpPr txBox="1">
            <a:spLocks noChangeArrowheads="1"/>
          </p:cNvSpPr>
          <p:nvPr/>
        </p:nvSpPr>
        <p:spPr bwMode="auto">
          <a:xfrm>
            <a:off x="7740650" y="2438400"/>
            <a:ext cx="641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rgbClr val="FF0000"/>
                </a:solidFill>
                <a:latin typeface="Courier New" panose="02070309020205020404" pitchFamily="49" charset="0"/>
              </a:rPr>
              <a:t>000</a:t>
            </a:r>
          </a:p>
        </p:txBody>
      </p:sp>
      <p:sp>
        <p:nvSpPr>
          <p:cNvPr id="39953" name="Line 36"/>
          <p:cNvSpPr>
            <a:spLocks noChangeShapeType="1"/>
          </p:cNvSpPr>
          <p:nvPr/>
        </p:nvSpPr>
        <p:spPr bwMode="auto">
          <a:xfrm>
            <a:off x="6477000" y="23622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9954" name="Text Box 37"/>
          <p:cNvSpPr txBox="1">
            <a:spLocks noChangeArrowheads="1"/>
          </p:cNvSpPr>
          <p:nvPr/>
        </p:nvSpPr>
        <p:spPr bwMode="auto">
          <a:xfrm>
            <a:off x="1203325" y="5375275"/>
            <a:ext cx="39306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400">
                <a:solidFill>
                  <a:srgbClr val="006600"/>
                </a:solidFill>
              </a:rPr>
              <a:t>Try all possible </a:t>
            </a:r>
            <a:r>
              <a:rPr lang="en-US" sz="2400" b="1">
                <a:solidFill>
                  <a:srgbClr val="006600"/>
                </a:solidFill>
              </a:rPr>
              <a:t>0/1</a:t>
            </a:r>
            <a:r>
              <a:rPr lang="en-US" sz="2400">
                <a:solidFill>
                  <a:srgbClr val="006600"/>
                </a:solidFill>
              </a:rPr>
              <a:t> sequences.</a:t>
            </a:r>
          </a:p>
        </p:txBody>
      </p:sp>
      <p:sp>
        <p:nvSpPr>
          <p:cNvPr id="39955" name="Text Box 38"/>
          <p:cNvSpPr txBox="1">
            <a:spLocks noChangeArrowheads="1"/>
          </p:cNvSpPr>
          <p:nvPr/>
        </p:nvSpPr>
        <p:spPr bwMode="auto">
          <a:xfrm>
            <a:off x="6599238" y="2727325"/>
            <a:ext cx="641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rgbClr val="FF0000"/>
                </a:solidFill>
                <a:latin typeface="Courier New" panose="02070309020205020404" pitchFamily="49" charset="0"/>
              </a:rPr>
              <a:t>001</a:t>
            </a:r>
          </a:p>
        </p:txBody>
      </p:sp>
      <p:sp>
        <p:nvSpPr>
          <p:cNvPr id="39956" name="Text Box 39"/>
          <p:cNvSpPr txBox="1">
            <a:spLocks noChangeArrowheads="1"/>
          </p:cNvSpPr>
          <p:nvPr/>
        </p:nvSpPr>
        <p:spPr bwMode="auto">
          <a:xfrm>
            <a:off x="7740650" y="2727325"/>
            <a:ext cx="641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rgbClr val="FF0000"/>
                </a:solidFill>
                <a:latin typeface="Courier New" panose="02070309020205020404" pitchFamily="49" charset="0"/>
              </a:rPr>
              <a:t>001</a:t>
            </a:r>
          </a:p>
        </p:txBody>
      </p:sp>
      <p:sp>
        <p:nvSpPr>
          <p:cNvPr id="39957" name="Text Box 40"/>
          <p:cNvSpPr txBox="1">
            <a:spLocks noChangeArrowheads="1"/>
          </p:cNvSpPr>
          <p:nvPr/>
        </p:nvSpPr>
        <p:spPr bwMode="auto">
          <a:xfrm>
            <a:off x="6599238" y="3048000"/>
            <a:ext cx="641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rgbClr val="FF0000"/>
                </a:solidFill>
                <a:latin typeface="Courier New" panose="02070309020205020404" pitchFamily="49" charset="0"/>
              </a:rPr>
              <a:t>010</a:t>
            </a:r>
          </a:p>
        </p:txBody>
      </p:sp>
      <p:sp>
        <p:nvSpPr>
          <p:cNvPr id="39958" name="Text Box 41"/>
          <p:cNvSpPr txBox="1">
            <a:spLocks noChangeArrowheads="1"/>
          </p:cNvSpPr>
          <p:nvPr/>
        </p:nvSpPr>
        <p:spPr bwMode="auto">
          <a:xfrm>
            <a:off x="7740650" y="3048000"/>
            <a:ext cx="641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rgbClr val="FF0000"/>
                </a:solidFill>
                <a:latin typeface="Courier New" panose="02070309020205020404" pitchFamily="49" charset="0"/>
              </a:rPr>
              <a:t>001</a:t>
            </a:r>
          </a:p>
        </p:txBody>
      </p:sp>
      <p:sp>
        <p:nvSpPr>
          <p:cNvPr id="39959" name="Text Box 42"/>
          <p:cNvSpPr txBox="1">
            <a:spLocks noChangeArrowheads="1"/>
          </p:cNvSpPr>
          <p:nvPr/>
        </p:nvSpPr>
        <p:spPr bwMode="auto">
          <a:xfrm>
            <a:off x="6599238" y="3336925"/>
            <a:ext cx="641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rgbClr val="FF0000"/>
                </a:solidFill>
                <a:latin typeface="Courier New" panose="02070309020205020404" pitchFamily="49" charset="0"/>
              </a:rPr>
              <a:t>011</a:t>
            </a:r>
          </a:p>
        </p:txBody>
      </p:sp>
      <p:sp>
        <p:nvSpPr>
          <p:cNvPr id="39960" name="Text Box 43"/>
          <p:cNvSpPr txBox="1">
            <a:spLocks noChangeArrowheads="1"/>
          </p:cNvSpPr>
          <p:nvPr/>
        </p:nvSpPr>
        <p:spPr bwMode="auto">
          <a:xfrm>
            <a:off x="7740650" y="3336925"/>
            <a:ext cx="641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rgbClr val="FF0000"/>
                </a:solidFill>
                <a:latin typeface="Courier New" panose="02070309020205020404" pitchFamily="49" charset="0"/>
              </a:rPr>
              <a:t>011</a:t>
            </a:r>
          </a:p>
        </p:txBody>
      </p:sp>
      <p:sp>
        <p:nvSpPr>
          <p:cNvPr id="39961" name="Text Box 44"/>
          <p:cNvSpPr txBox="1">
            <a:spLocks noChangeArrowheads="1"/>
          </p:cNvSpPr>
          <p:nvPr/>
        </p:nvSpPr>
        <p:spPr bwMode="auto">
          <a:xfrm>
            <a:off x="6599238" y="3657600"/>
            <a:ext cx="641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rgbClr val="FF0000"/>
                </a:solidFill>
                <a:latin typeface="Courier New" panose="02070309020205020404" pitchFamily="49" charset="0"/>
              </a:rPr>
              <a:t>100</a:t>
            </a:r>
          </a:p>
        </p:txBody>
      </p:sp>
      <p:sp>
        <p:nvSpPr>
          <p:cNvPr id="39962" name="Text Box 45"/>
          <p:cNvSpPr txBox="1">
            <a:spLocks noChangeArrowheads="1"/>
          </p:cNvSpPr>
          <p:nvPr/>
        </p:nvSpPr>
        <p:spPr bwMode="auto">
          <a:xfrm>
            <a:off x="7740650" y="3657600"/>
            <a:ext cx="641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rgbClr val="FF0000"/>
                </a:solidFill>
                <a:latin typeface="Courier New" panose="02070309020205020404" pitchFamily="49" charset="0"/>
              </a:rPr>
              <a:t>001</a:t>
            </a:r>
          </a:p>
        </p:txBody>
      </p:sp>
      <p:sp>
        <p:nvSpPr>
          <p:cNvPr id="39963" name="Text Box 46"/>
          <p:cNvSpPr txBox="1">
            <a:spLocks noChangeArrowheads="1"/>
          </p:cNvSpPr>
          <p:nvPr/>
        </p:nvSpPr>
        <p:spPr bwMode="auto">
          <a:xfrm>
            <a:off x="6599238" y="3946525"/>
            <a:ext cx="641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rgbClr val="FF0000"/>
                </a:solidFill>
                <a:latin typeface="Courier New" panose="02070309020205020404" pitchFamily="49" charset="0"/>
              </a:rPr>
              <a:t>101</a:t>
            </a:r>
          </a:p>
        </p:txBody>
      </p:sp>
      <p:sp>
        <p:nvSpPr>
          <p:cNvPr id="39964" name="Text Box 47"/>
          <p:cNvSpPr txBox="1">
            <a:spLocks noChangeArrowheads="1"/>
          </p:cNvSpPr>
          <p:nvPr/>
        </p:nvSpPr>
        <p:spPr bwMode="auto">
          <a:xfrm>
            <a:off x="7740650" y="3946525"/>
            <a:ext cx="641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rgbClr val="FF0000"/>
                </a:solidFill>
                <a:latin typeface="Courier New" panose="02070309020205020404" pitchFamily="49" charset="0"/>
              </a:rPr>
              <a:t>011</a:t>
            </a:r>
          </a:p>
        </p:txBody>
      </p:sp>
      <p:sp>
        <p:nvSpPr>
          <p:cNvPr id="39965" name="Text Box 48"/>
          <p:cNvSpPr txBox="1">
            <a:spLocks noChangeArrowheads="1"/>
          </p:cNvSpPr>
          <p:nvPr/>
        </p:nvSpPr>
        <p:spPr bwMode="auto">
          <a:xfrm>
            <a:off x="6599238" y="4267200"/>
            <a:ext cx="641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rgbClr val="FF0000"/>
                </a:solidFill>
                <a:latin typeface="Courier New" panose="02070309020205020404" pitchFamily="49" charset="0"/>
              </a:rPr>
              <a:t>110</a:t>
            </a:r>
          </a:p>
        </p:txBody>
      </p:sp>
      <p:sp>
        <p:nvSpPr>
          <p:cNvPr id="39966" name="Text Box 49"/>
          <p:cNvSpPr txBox="1">
            <a:spLocks noChangeArrowheads="1"/>
          </p:cNvSpPr>
          <p:nvPr/>
        </p:nvSpPr>
        <p:spPr bwMode="auto">
          <a:xfrm>
            <a:off x="7740650" y="4267200"/>
            <a:ext cx="641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rgbClr val="FF0000"/>
                </a:solidFill>
                <a:latin typeface="Courier New" panose="02070309020205020404" pitchFamily="49" charset="0"/>
              </a:rPr>
              <a:t>011</a:t>
            </a:r>
          </a:p>
        </p:txBody>
      </p:sp>
      <p:sp>
        <p:nvSpPr>
          <p:cNvPr id="39967" name="Text Box 50"/>
          <p:cNvSpPr txBox="1">
            <a:spLocks noChangeArrowheads="1"/>
          </p:cNvSpPr>
          <p:nvPr/>
        </p:nvSpPr>
        <p:spPr bwMode="auto">
          <a:xfrm>
            <a:off x="6599238" y="4556125"/>
            <a:ext cx="641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rgbClr val="FF0000"/>
                </a:solidFill>
                <a:latin typeface="Courier New" panose="02070309020205020404" pitchFamily="49" charset="0"/>
              </a:rPr>
              <a:t>111</a:t>
            </a:r>
          </a:p>
        </p:txBody>
      </p:sp>
      <p:sp>
        <p:nvSpPr>
          <p:cNvPr id="39968" name="Text Box 51"/>
          <p:cNvSpPr txBox="1">
            <a:spLocks noChangeArrowheads="1"/>
          </p:cNvSpPr>
          <p:nvPr/>
        </p:nvSpPr>
        <p:spPr bwMode="auto">
          <a:xfrm>
            <a:off x="7740650" y="4556125"/>
            <a:ext cx="641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rgbClr val="FF0000"/>
                </a:solidFill>
                <a:latin typeface="Courier New" panose="02070309020205020404" pitchFamily="49" charset="0"/>
              </a:rPr>
              <a:t>111</a:t>
            </a:r>
          </a:p>
        </p:txBody>
      </p:sp>
      <p:sp>
        <p:nvSpPr>
          <p:cNvPr id="33846" name="Text Box 54"/>
          <p:cNvSpPr txBox="1">
            <a:spLocks noChangeArrowheads="1"/>
          </p:cNvSpPr>
          <p:nvPr/>
        </p:nvSpPr>
        <p:spPr bwMode="auto">
          <a:xfrm>
            <a:off x="7315200" y="5181600"/>
            <a:ext cx="1495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400" b="1" u="sng">
                <a:solidFill>
                  <a:srgbClr val="006600"/>
                </a:solidFill>
              </a:rPr>
              <a:t>all sorted!</a:t>
            </a:r>
          </a:p>
        </p:txBody>
      </p:sp>
      <p:sp>
        <p:nvSpPr>
          <p:cNvPr id="39970" name="Line 55"/>
          <p:cNvSpPr>
            <a:spLocks noChangeShapeType="1"/>
          </p:cNvSpPr>
          <p:nvPr/>
        </p:nvSpPr>
        <p:spPr bwMode="auto">
          <a:xfrm flipV="1">
            <a:off x="1371600" y="4573588"/>
            <a:ext cx="396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9971" name="Line 56"/>
          <p:cNvSpPr>
            <a:spLocks noChangeShapeType="1"/>
          </p:cNvSpPr>
          <p:nvPr/>
        </p:nvSpPr>
        <p:spPr bwMode="auto">
          <a:xfrm flipV="1">
            <a:off x="1371600" y="3657600"/>
            <a:ext cx="396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9972" name="Line 57"/>
          <p:cNvSpPr>
            <a:spLocks noChangeShapeType="1"/>
          </p:cNvSpPr>
          <p:nvPr/>
        </p:nvSpPr>
        <p:spPr bwMode="auto">
          <a:xfrm flipV="1">
            <a:off x="1371600" y="2743200"/>
            <a:ext cx="396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504818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8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8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46" grpId="0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anose="020B0600070205080204" pitchFamily="34" charset="-128"/>
              </a:rPr>
              <a:t>Zero-One Principle</a:t>
            </a:r>
          </a:p>
        </p:txBody>
      </p:sp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1447800" y="2895600"/>
            <a:ext cx="6588125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400">
                <a:solidFill>
                  <a:srgbClr val="000000"/>
                </a:solidFill>
              </a:rPr>
              <a:t>If a comparison network sorts all possible sequences</a:t>
            </a:r>
            <a:endParaRPr lang="en-US" sz="2400" u="sng">
              <a:solidFill>
                <a:srgbClr val="FF0000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sz="2400">
                <a:solidFill>
                  <a:srgbClr val="000000"/>
                </a:solidFill>
              </a:rPr>
              <a:t>of  </a:t>
            </a:r>
            <a:r>
              <a:rPr lang="en-US" sz="2400" u="sng">
                <a:solidFill>
                  <a:srgbClr val="FF0000"/>
                </a:solidFill>
              </a:rPr>
              <a:t>0’s and 1’s</a:t>
            </a:r>
            <a:r>
              <a:rPr lang="en-US" sz="2400">
                <a:solidFill>
                  <a:srgbClr val="000000"/>
                </a:solidFill>
              </a:rPr>
              <a:t> correctly, then it sorts all sequences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400">
                <a:solidFill>
                  <a:srgbClr val="000000"/>
                </a:solidFill>
              </a:rPr>
              <a:t>of</a:t>
            </a:r>
            <a:r>
              <a:rPr lang="en-US" sz="2400">
                <a:solidFill>
                  <a:srgbClr val="FF0000"/>
                </a:solidFill>
              </a:rPr>
              <a:t> </a:t>
            </a:r>
            <a:r>
              <a:rPr lang="en-US" sz="2400" u="sng">
                <a:solidFill>
                  <a:srgbClr val="FF0000"/>
                </a:solidFill>
              </a:rPr>
              <a:t>arbitrary numbers</a:t>
            </a:r>
            <a:r>
              <a:rPr lang="en-US" sz="2400">
                <a:solidFill>
                  <a:srgbClr val="000000"/>
                </a:solidFill>
              </a:rPr>
              <a:t> correctly.</a:t>
            </a:r>
          </a:p>
        </p:txBody>
      </p:sp>
      <p:grpSp>
        <p:nvGrpSpPr>
          <p:cNvPr id="40964" name="Group 4"/>
          <p:cNvGrpSpPr>
            <a:grpSpLocks/>
          </p:cNvGrpSpPr>
          <p:nvPr/>
        </p:nvGrpSpPr>
        <p:grpSpPr bwMode="auto">
          <a:xfrm>
            <a:off x="1144588" y="2438400"/>
            <a:ext cx="7237412" cy="2133600"/>
            <a:chOff x="336" y="1392"/>
            <a:chExt cx="4559" cy="1344"/>
          </a:xfrm>
        </p:grpSpPr>
        <p:sp>
          <p:nvSpPr>
            <p:cNvPr id="34821" name="Rectangle 5"/>
            <p:cNvSpPr>
              <a:spLocks noChangeArrowheads="1"/>
            </p:cNvSpPr>
            <p:nvPr/>
          </p:nvSpPr>
          <p:spPr bwMode="auto">
            <a:xfrm>
              <a:off x="336" y="1392"/>
              <a:ext cx="4559" cy="48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tint val="5372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ea typeface="ＭＳ Ｐゴシック" charset="-128"/>
              </a:endParaRPr>
            </a:p>
          </p:txBody>
        </p:sp>
        <p:sp>
          <p:nvSpPr>
            <p:cNvPr id="34822" name="Rectangle 6"/>
            <p:cNvSpPr>
              <a:spLocks noChangeArrowheads="1"/>
            </p:cNvSpPr>
            <p:nvPr/>
          </p:nvSpPr>
          <p:spPr bwMode="auto">
            <a:xfrm>
              <a:off x="383" y="2688"/>
              <a:ext cx="4512" cy="48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tint val="5372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ea typeface="ＭＳ Ｐゴシック" charset="-128"/>
              </a:endParaRPr>
            </a:p>
          </p:txBody>
        </p:sp>
        <p:sp>
          <p:nvSpPr>
            <p:cNvPr id="34823" name="Rectangle 7"/>
            <p:cNvSpPr>
              <a:spLocks noChangeArrowheads="1"/>
            </p:cNvSpPr>
            <p:nvPr/>
          </p:nvSpPr>
          <p:spPr bwMode="auto">
            <a:xfrm>
              <a:off x="336" y="1392"/>
              <a:ext cx="47" cy="1344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tint val="5372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ea typeface="ＭＳ Ｐゴシック" charset="-128"/>
              </a:endParaRPr>
            </a:p>
          </p:txBody>
        </p:sp>
        <p:sp>
          <p:nvSpPr>
            <p:cNvPr id="34824" name="Rectangle 8"/>
            <p:cNvSpPr>
              <a:spLocks noChangeArrowheads="1"/>
            </p:cNvSpPr>
            <p:nvPr/>
          </p:nvSpPr>
          <p:spPr bwMode="auto">
            <a:xfrm>
              <a:off x="4848" y="1392"/>
              <a:ext cx="47" cy="1296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tint val="5372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ea typeface="ＭＳ Ｐゴシック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90260895"/>
      </p:ext>
    </p:extLst>
  </p:cSld>
  <p:clrMapOvr>
    <a:masterClrMapping/>
  </p:clrMapOvr>
  <p:transition>
    <p:zoom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anose="020B0600070205080204" pitchFamily="34" charset="-128"/>
              </a:rPr>
              <a:t>Lemma</a:t>
            </a:r>
          </a:p>
        </p:txBody>
      </p:sp>
      <p:grpSp>
        <p:nvGrpSpPr>
          <p:cNvPr id="2" name="Group 47"/>
          <p:cNvGrpSpPr>
            <a:grpSpLocks/>
          </p:cNvGrpSpPr>
          <p:nvPr/>
        </p:nvGrpSpPr>
        <p:grpSpPr bwMode="auto">
          <a:xfrm>
            <a:off x="1023938" y="3844925"/>
            <a:ext cx="2286000" cy="1108075"/>
            <a:chOff x="645" y="2422"/>
            <a:chExt cx="1440" cy="698"/>
          </a:xfrm>
        </p:grpSpPr>
        <p:sp>
          <p:nvSpPr>
            <p:cNvPr id="41994" name="Line 24"/>
            <p:cNvSpPr>
              <a:spLocks noChangeShapeType="1"/>
            </p:cNvSpPr>
            <p:nvPr/>
          </p:nvSpPr>
          <p:spPr bwMode="auto">
            <a:xfrm>
              <a:off x="1365" y="2470"/>
              <a:ext cx="1" cy="61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41995" name="Oval 25"/>
            <p:cNvSpPr>
              <a:spLocks noChangeArrowheads="1"/>
            </p:cNvSpPr>
            <p:nvPr/>
          </p:nvSpPr>
          <p:spPr bwMode="auto">
            <a:xfrm>
              <a:off x="1312" y="3018"/>
              <a:ext cx="104" cy="10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41996" name="Oval 26"/>
            <p:cNvSpPr>
              <a:spLocks noChangeArrowheads="1"/>
            </p:cNvSpPr>
            <p:nvPr/>
          </p:nvSpPr>
          <p:spPr bwMode="auto">
            <a:xfrm>
              <a:off x="1317" y="2422"/>
              <a:ext cx="104" cy="10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41997" name="Line 27"/>
            <p:cNvSpPr>
              <a:spLocks noChangeShapeType="1"/>
            </p:cNvSpPr>
            <p:nvPr/>
          </p:nvSpPr>
          <p:spPr bwMode="auto">
            <a:xfrm flipV="1">
              <a:off x="645" y="3072"/>
              <a:ext cx="144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41998" name="Line 28"/>
            <p:cNvSpPr>
              <a:spLocks noChangeShapeType="1"/>
            </p:cNvSpPr>
            <p:nvPr/>
          </p:nvSpPr>
          <p:spPr bwMode="auto">
            <a:xfrm flipV="1">
              <a:off x="645" y="2473"/>
              <a:ext cx="144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</p:grpSp>
      <p:graphicFrame>
        <p:nvGraphicFramePr>
          <p:cNvPr id="47135" name="Object 2"/>
          <p:cNvGraphicFramePr>
            <a:graphicFrameLocks noChangeAspect="1"/>
          </p:cNvGraphicFramePr>
          <p:nvPr/>
        </p:nvGraphicFramePr>
        <p:xfrm>
          <a:off x="609600" y="3667125"/>
          <a:ext cx="322263" cy="45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26" name="Equation" r:id="rId3" imgW="165028" imgH="228501" progId="Equation.3">
                  <p:embed/>
                </p:oleObj>
              </mc:Choice>
              <mc:Fallback>
                <p:oleObj name="Equation" r:id="rId3" imgW="165028" imgH="22850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3667125"/>
                        <a:ext cx="322263" cy="452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136" name="Object 3"/>
          <p:cNvGraphicFramePr>
            <a:graphicFrameLocks noChangeAspect="1"/>
          </p:cNvGraphicFramePr>
          <p:nvPr/>
        </p:nvGraphicFramePr>
        <p:xfrm>
          <a:off x="639763" y="4638675"/>
          <a:ext cx="296862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27" name="Equation" r:id="rId5" imgW="152268" imgH="215713" progId="Equation.3">
                  <p:embed/>
                </p:oleObj>
              </mc:Choice>
              <mc:Fallback>
                <p:oleObj name="Equation" r:id="rId5" imgW="152268" imgH="2157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9763" y="4638675"/>
                        <a:ext cx="296862" cy="423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137" name="Text Box 33"/>
          <p:cNvSpPr txBox="1">
            <a:spLocks noChangeArrowheads="1"/>
          </p:cNvSpPr>
          <p:nvPr/>
        </p:nvSpPr>
        <p:spPr bwMode="auto">
          <a:xfrm>
            <a:off x="595313" y="2438400"/>
            <a:ext cx="9286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400">
                <a:solidFill>
                  <a:srgbClr val="339933"/>
                </a:solidFill>
              </a:rPr>
              <a:t>Given</a:t>
            </a:r>
          </a:p>
        </p:txBody>
      </p:sp>
      <p:graphicFrame>
        <p:nvGraphicFramePr>
          <p:cNvPr id="47138" name="Object 4"/>
          <p:cNvGraphicFramePr>
            <a:graphicFrameLocks noChangeAspect="1"/>
          </p:cNvGraphicFramePr>
          <p:nvPr/>
        </p:nvGraphicFramePr>
        <p:xfrm>
          <a:off x="3424238" y="3667125"/>
          <a:ext cx="322262" cy="45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28" name="Equation" r:id="rId7" imgW="165028" imgH="228501" progId="Equation.3">
                  <p:embed/>
                </p:oleObj>
              </mc:Choice>
              <mc:Fallback>
                <p:oleObj name="Equation" r:id="rId7" imgW="165028" imgH="22850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4238" y="3667125"/>
                        <a:ext cx="322262" cy="452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139" name="Object 5"/>
          <p:cNvGraphicFramePr>
            <a:graphicFrameLocks noChangeAspect="1"/>
          </p:cNvGraphicFramePr>
          <p:nvPr/>
        </p:nvGraphicFramePr>
        <p:xfrm>
          <a:off x="3465513" y="4638675"/>
          <a:ext cx="274637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29" name="Equation" r:id="rId9" imgW="139579" imgH="215713" progId="Equation.3">
                  <p:embed/>
                </p:oleObj>
              </mc:Choice>
              <mc:Fallback>
                <p:oleObj name="Equation" r:id="rId9" imgW="139579" imgH="2157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65513" y="4638675"/>
                        <a:ext cx="274637" cy="423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146" name="Text Box 42"/>
          <p:cNvSpPr txBox="1">
            <a:spLocks noChangeArrowheads="1"/>
          </p:cNvSpPr>
          <p:nvPr/>
        </p:nvSpPr>
        <p:spPr bwMode="auto">
          <a:xfrm>
            <a:off x="4648200" y="2454275"/>
            <a:ext cx="4419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400">
                <a:solidFill>
                  <a:srgbClr val="339933"/>
                </a:solidFill>
              </a:rPr>
              <a:t>For a monotonically increasing function </a:t>
            </a:r>
            <a:r>
              <a:rPr lang="en-US" sz="2400" i="1">
                <a:solidFill>
                  <a:srgbClr val="339933"/>
                </a:solidFill>
              </a:rPr>
              <a:t>f</a:t>
            </a:r>
            <a:r>
              <a:rPr lang="en-US" sz="2400">
                <a:solidFill>
                  <a:srgbClr val="339933"/>
                </a:solidFill>
              </a:rPr>
              <a:t>, </a:t>
            </a:r>
          </a:p>
        </p:txBody>
      </p:sp>
    </p:spTree>
    <p:extLst>
      <p:ext uri="{BB962C8B-B14F-4D97-AF65-F5344CB8AC3E}">
        <p14:creationId xmlns:p14="http://schemas.microsoft.com/office/powerpoint/2010/main" val="3180832473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71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71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7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7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7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7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7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7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7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7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7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7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37" grpId="0" autoUpdateAnimBg="0"/>
      <p:bldP spid="47146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anose="020B0600070205080204" pitchFamily="34" charset="-128"/>
              </a:rPr>
              <a:t>Sorting Networks </a:t>
            </a:r>
            <a:r>
              <a:rPr lang="en-US" sz="2800" i="1" smtClean="0">
                <a:solidFill>
                  <a:schemeClr val="tx1"/>
                </a:solidFill>
                <a:ea typeface="ＭＳ Ｐゴシック" panose="020B0600070205080204" pitchFamily="34" charset="-128"/>
              </a:rPr>
              <a:t>(binary values)</a:t>
            </a: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3276600" y="2362200"/>
            <a:ext cx="2590800" cy="3276600"/>
          </a:xfrm>
          <a:prstGeom prst="rect">
            <a:avLst/>
          </a:prstGeom>
          <a:gradFill rotWithShape="0">
            <a:gsLst>
              <a:gs pos="0">
                <a:schemeClr val="accent1">
                  <a:gamma/>
                  <a:tint val="33725"/>
                  <a:invGamma/>
                </a:schemeClr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000000"/>
              </a:solidFill>
              <a:ea typeface="ＭＳ Ｐゴシック" charset="-128"/>
            </a:endParaRPr>
          </a:p>
        </p:txBody>
      </p:sp>
      <p:sp>
        <p:nvSpPr>
          <p:cNvPr id="6148" name="Line 4"/>
          <p:cNvSpPr>
            <a:spLocks noChangeShapeType="1"/>
          </p:cNvSpPr>
          <p:nvPr/>
        </p:nvSpPr>
        <p:spPr bwMode="auto">
          <a:xfrm>
            <a:off x="2971800" y="26670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149" name="Line 5"/>
          <p:cNvSpPr>
            <a:spLocks noChangeShapeType="1"/>
          </p:cNvSpPr>
          <p:nvPr/>
        </p:nvSpPr>
        <p:spPr bwMode="auto">
          <a:xfrm>
            <a:off x="2971800" y="30480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150" name="Line 6"/>
          <p:cNvSpPr>
            <a:spLocks noChangeShapeType="1"/>
          </p:cNvSpPr>
          <p:nvPr/>
        </p:nvSpPr>
        <p:spPr bwMode="auto">
          <a:xfrm>
            <a:off x="2971800" y="34290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151" name="Line 7"/>
          <p:cNvSpPr>
            <a:spLocks noChangeShapeType="1"/>
          </p:cNvSpPr>
          <p:nvPr/>
        </p:nvSpPr>
        <p:spPr bwMode="auto">
          <a:xfrm>
            <a:off x="2971800" y="38100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152" name="Line 8"/>
          <p:cNvSpPr>
            <a:spLocks noChangeShapeType="1"/>
          </p:cNvSpPr>
          <p:nvPr/>
        </p:nvSpPr>
        <p:spPr bwMode="auto">
          <a:xfrm>
            <a:off x="2971800" y="41910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153" name="Line 9"/>
          <p:cNvSpPr>
            <a:spLocks noChangeShapeType="1"/>
          </p:cNvSpPr>
          <p:nvPr/>
        </p:nvSpPr>
        <p:spPr bwMode="auto">
          <a:xfrm>
            <a:off x="2971800" y="45720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154" name="Line 10"/>
          <p:cNvSpPr>
            <a:spLocks noChangeShapeType="1"/>
          </p:cNvSpPr>
          <p:nvPr/>
        </p:nvSpPr>
        <p:spPr bwMode="auto">
          <a:xfrm>
            <a:off x="2971800" y="49530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155" name="Line 11"/>
          <p:cNvSpPr>
            <a:spLocks noChangeShapeType="1"/>
          </p:cNvSpPr>
          <p:nvPr/>
        </p:nvSpPr>
        <p:spPr bwMode="auto">
          <a:xfrm>
            <a:off x="2971800" y="53340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156" name="Line 12"/>
          <p:cNvSpPr>
            <a:spLocks noChangeShapeType="1"/>
          </p:cNvSpPr>
          <p:nvPr/>
        </p:nvSpPr>
        <p:spPr bwMode="auto">
          <a:xfrm>
            <a:off x="5867400" y="26670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157" name="Line 13"/>
          <p:cNvSpPr>
            <a:spLocks noChangeShapeType="1"/>
          </p:cNvSpPr>
          <p:nvPr/>
        </p:nvSpPr>
        <p:spPr bwMode="auto">
          <a:xfrm>
            <a:off x="5867400" y="30480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158" name="Line 14"/>
          <p:cNvSpPr>
            <a:spLocks noChangeShapeType="1"/>
          </p:cNvSpPr>
          <p:nvPr/>
        </p:nvSpPr>
        <p:spPr bwMode="auto">
          <a:xfrm>
            <a:off x="5867400" y="34290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159" name="Line 15"/>
          <p:cNvSpPr>
            <a:spLocks noChangeShapeType="1"/>
          </p:cNvSpPr>
          <p:nvPr/>
        </p:nvSpPr>
        <p:spPr bwMode="auto">
          <a:xfrm>
            <a:off x="5867400" y="38100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160" name="Line 16"/>
          <p:cNvSpPr>
            <a:spLocks noChangeShapeType="1"/>
          </p:cNvSpPr>
          <p:nvPr/>
        </p:nvSpPr>
        <p:spPr bwMode="auto">
          <a:xfrm>
            <a:off x="5867400" y="41910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161" name="Line 17"/>
          <p:cNvSpPr>
            <a:spLocks noChangeShapeType="1"/>
          </p:cNvSpPr>
          <p:nvPr/>
        </p:nvSpPr>
        <p:spPr bwMode="auto">
          <a:xfrm>
            <a:off x="5867400" y="45720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162" name="Line 18"/>
          <p:cNvSpPr>
            <a:spLocks noChangeShapeType="1"/>
          </p:cNvSpPr>
          <p:nvPr/>
        </p:nvSpPr>
        <p:spPr bwMode="auto">
          <a:xfrm>
            <a:off x="5867400" y="49530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163" name="Line 19"/>
          <p:cNvSpPr>
            <a:spLocks noChangeShapeType="1"/>
          </p:cNvSpPr>
          <p:nvPr/>
        </p:nvSpPr>
        <p:spPr bwMode="auto">
          <a:xfrm>
            <a:off x="5867400" y="53340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164" name="Oval 20"/>
          <p:cNvSpPr>
            <a:spLocks noChangeArrowheads="1"/>
          </p:cNvSpPr>
          <p:nvPr/>
        </p:nvSpPr>
        <p:spPr bwMode="auto">
          <a:xfrm>
            <a:off x="3733800" y="3352800"/>
            <a:ext cx="1600200" cy="1219200"/>
          </a:xfrm>
          <a:prstGeom prst="ellipse">
            <a:avLst/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sz="2400">
                <a:solidFill>
                  <a:srgbClr val="000000"/>
                </a:solidFill>
              </a:rPr>
              <a:t>Sorting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sz="2400">
                <a:solidFill>
                  <a:srgbClr val="000000"/>
                </a:solidFill>
              </a:rPr>
              <a:t>Network</a:t>
            </a:r>
          </a:p>
        </p:txBody>
      </p:sp>
      <p:sp>
        <p:nvSpPr>
          <p:cNvPr id="3093" name="Text Box 21"/>
          <p:cNvSpPr txBox="1">
            <a:spLocks noChangeArrowheads="1"/>
          </p:cNvSpPr>
          <p:nvPr/>
        </p:nvSpPr>
        <p:spPr bwMode="auto">
          <a:xfrm>
            <a:off x="2590800" y="2438400"/>
            <a:ext cx="3667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400" b="1">
                <a:solidFill>
                  <a:srgbClr val="000000"/>
                </a:solidFill>
                <a:latin typeface="Courier New" panose="02070309020205020404" pitchFamily="49" charset="0"/>
              </a:rPr>
              <a:t>1</a:t>
            </a:r>
          </a:p>
        </p:txBody>
      </p:sp>
      <p:sp>
        <p:nvSpPr>
          <p:cNvPr id="3094" name="Text Box 22"/>
          <p:cNvSpPr txBox="1">
            <a:spLocks noChangeArrowheads="1"/>
          </p:cNvSpPr>
          <p:nvPr/>
        </p:nvSpPr>
        <p:spPr bwMode="auto">
          <a:xfrm>
            <a:off x="2590800" y="2819400"/>
            <a:ext cx="3667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400" b="1">
                <a:solidFill>
                  <a:srgbClr val="000000"/>
                </a:solidFill>
                <a:latin typeface="Courier New" panose="02070309020205020404" pitchFamily="49" charset="0"/>
              </a:rPr>
              <a:t>0</a:t>
            </a:r>
          </a:p>
        </p:txBody>
      </p:sp>
      <p:sp>
        <p:nvSpPr>
          <p:cNvPr id="3095" name="Text Box 23"/>
          <p:cNvSpPr txBox="1">
            <a:spLocks noChangeArrowheads="1"/>
          </p:cNvSpPr>
          <p:nvPr/>
        </p:nvSpPr>
        <p:spPr bwMode="auto">
          <a:xfrm>
            <a:off x="2590800" y="3200400"/>
            <a:ext cx="3667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400" b="1">
                <a:solidFill>
                  <a:srgbClr val="000000"/>
                </a:solidFill>
                <a:latin typeface="Courier New" panose="02070309020205020404" pitchFamily="49" charset="0"/>
              </a:rPr>
              <a:t>0</a:t>
            </a:r>
          </a:p>
        </p:txBody>
      </p:sp>
      <p:sp>
        <p:nvSpPr>
          <p:cNvPr id="3096" name="Text Box 24"/>
          <p:cNvSpPr txBox="1">
            <a:spLocks noChangeArrowheads="1"/>
          </p:cNvSpPr>
          <p:nvPr/>
        </p:nvSpPr>
        <p:spPr bwMode="auto">
          <a:xfrm>
            <a:off x="2590800" y="3581400"/>
            <a:ext cx="3667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400" b="1">
                <a:solidFill>
                  <a:srgbClr val="000000"/>
                </a:solidFill>
                <a:latin typeface="Courier New" panose="02070309020205020404" pitchFamily="49" charset="0"/>
              </a:rPr>
              <a:t>1</a:t>
            </a:r>
          </a:p>
        </p:txBody>
      </p:sp>
      <p:sp>
        <p:nvSpPr>
          <p:cNvPr id="3097" name="Text Box 25"/>
          <p:cNvSpPr txBox="1">
            <a:spLocks noChangeArrowheads="1"/>
          </p:cNvSpPr>
          <p:nvPr/>
        </p:nvSpPr>
        <p:spPr bwMode="auto">
          <a:xfrm>
            <a:off x="2590800" y="3962400"/>
            <a:ext cx="3667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400" b="1">
                <a:solidFill>
                  <a:srgbClr val="000000"/>
                </a:solidFill>
                <a:latin typeface="Courier New" panose="02070309020205020404" pitchFamily="49" charset="0"/>
              </a:rPr>
              <a:t>0</a:t>
            </a:r>
          </a:p>
        </p:txBody>
      </p:sp>
      <p:sp>
        <p:nvSpPr>
          <p:cNvPr id="3098" name="Text Box 26"/>
          <p:cNvSpPr txBox="1">
            <a:spLocks noChangeArrowheads="1"/>
          </p:cNvSpPr>
          <p:nvPr/>
        </p:nvSpPr>
        <p:spPr bwMode="auto">
          <a:xfrm>
            <a:off x="2590800" y="4343400"/>
            <a:ext cx="3667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400" b="1">
                <a:solidFill>
                  <a:srgbClr val="000000"/>
                </a:solidFill>
                <a:latin typeface="Courier New" panose="02070309020205020404" pitchFamily="49" charset="0"/>
              </a:rPr>
              <a:t>0</a:t>
            </a:r>
          </a:p>
        </p:txBody>
      </p:sp>
      <p:sp>
        <p:nvSpPr>
          <p:cNvPr id="3099" name="Text Box 27"/>
          <p:cNvSpPr txBox="1">
            <a:spLocks noChangeArrowheads="1"/>
          </p:cNvSpPr>
          <p:nvPr/>
        </p:nvSpPr>
        <p:spPr bwMode="auto">
          <a:xfrm>
            <a:off x="2590800" y="4724400"/>
            <a:ext cx="3667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400" b="1">
                <a:solidFill>
                  <a:srgbClr val="000000"/>
                </a:solidFill>
                <a:latin typeface="Courier New" panose="02070309020205020404" pitchFamily="49" charset="0"/>
              </a:rPr>
              <a:t>1</a:t>
            </a:r>
          </a:p>
        </p:txBody>
      </p:sp>
      <p:sp>
        <p:nvSpPr>
          <p:cNvPr id="3100" name="Text Box 28"/>
          <p:cNvSpPr txBox="1">
            <a:spLocks noChangeArrowheads="1"/>
          </p:cNvSpPr>
          <p:nvPr/>
        </p:nvSpPr>
        <p:spPr bwMode="auto">
          <a:xfrm>
            <a:off x="2590800" y="5105400"/>
            <a:ext cx="3667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400" b="1">
                <a:solidFill>
                  <a:srgbClr val="000000"/>
                </a:solidFill>
                <a:latin typeface="Courier New" panose="02070309020205020404" pitchFamily="49" charset="0"/>
              </a:rPr>
              <a:t>1</a:t>
            </a:r>
          </a:p>
        </p:txBody>
      </p:sp>
      <p:sp>
        <p:nvSpPr>
          <p:cNvPr id="3101" name="Text Box 29"/>
          <p:cNvSpPr txBox="1">
            <a:spLocks noChangeArrowheads="1"/>
          </p:cNvSpPr>
          <p:nvPr/>
        </p:nvSpPr>
        <p:spPr bwMode="auto">
          <a:xfrm>
            <a:off x="6172200" y="2438400"/>
            <a:ext cx="3667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400" b="1">
                <a:solidFill>
                  <a:srgbClr val="000000"/>
                </a:solidFill>
                <a:latin typeface="Courier New" panose="02070309020205020404" pitchFamily="49" charset="0"/>
              </a:rPr>
              <a:t>0</a:t>
            </a:r>
          </a:p>
        </p:txBody>
      </p:sp>
      <p:sp>
        <p:nvSpPr>
          <p:cNvPr id="3102" name="Text Box 30"/>
          <p:cNvSpPr txBox="1">
            <a:spLocks noChangeArrowheads="1"/>
          </p:cNvSpPr>
          <p:nvPr/>
        </p:nvSpPr>
        <p:spPr bwMode="auto">
          <a:xfrm>
            <a:off x="6172200" y="2819400"/>
            <a:ext cx="3667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400" b="1">
                <a:solidFill>
                  <a:srgbClr val="000000"/>
                </a:solidFill>
                <a:latin typeface="Courier New" panose="02070309020205020404" pitchFamily="49" charset="0"/>
              </a:rPr>
              <a:t>0</a:t>
            </a:r>
          </a:p>
        </p:txBody>
      </p:sp>
      <p:sp>
        <p:nvSpPr>
          <p:cNvPr id="3103" name="Text Box 31"/>
          <p:cNvSpPr txBox="1">
            <a:spLocks noChangeArrowheads="1"/>
          </p:cNvSpPr>
          <p:nvPr/>
        </p:nvSpPr>
        <p:spPr bwMode="auto">
          <a:xfrm>
            <a:off x="6172200" y="3200400"/>
            <a:ext cx="3667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400" b="1">
                <a:solidFill>
                  <a:srgbClr val="000000"/>
                </a:solidFill>
                <a:latin typeface="Courier New" panose="02070309020205020404" pitchFamily="49" charset="0"/>
              </a:rPr>
              <a:t>0</a:t>
            </a:r>
          </a:p>
        </p:txBody>
      </p:sp>
      <p:sp>
        <p:nvSpPr>
          <p:cNvPr id="3104" name="Text Box 32"/>
          <p:cNvSpPr txBox="1">
            <a:spLocks noChangeArrowheads="1"/>
          </p:cNvSpPr>
          <p:nvPr/>
        </p:nvSpPr>
        <p:spPr bwMode="auto">
          <a:xfrm>
            <a:off x="6172200" y="3581400"/>
            <a:ext cx="3667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400" b="1">
                <a:solidFill>
                  <a:srgbClr val="000000"/>
                </a:solidFill>
                <a:latin typeface="Courier New" panose="02070309020205020404" pitchFamily="49" charset="0"/>
              </a:rPr>
              <a:t>0</a:t>
            </a:r>
          </a:p>
        </p:txBody>
      </p:sp>
      <p:sp>
        <p:nvSpPr>
          <p:cNvPr id="3105" name="Text Box 33"/>
          <p:cNvSpPr txBox="1">
            <a:spLocks noChangeArrowheads="1"/>
          </p:cNvSpPr>
          <p:nvPr/>
        </p:nvSpPr>
        <p:spPr bwMode="auto">
          <a:xfrm>
            <a:off x="6172200" y="3962400"/>
            <a:ext cx="3667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400" b="1">
                <a:solidFill>
                  <a:srgbClr val="000000"/>
                </a:solidFill>
                <a:latin typeface="Courier New" panose="02070309020205020404" pitchFamily="49" charset="0"/>
              </a:rPr>
              <a:t>1</a:t>
            </a:r>
          </a:p>
        </p:txBody>
      </p:sp>
      <p:sp>
        <p:nvSpPr>
          <p:cNvPr id="3106" name="Text Box 34"/>
          <p:cNvSpPr txBox="1">
            <a:spLocks noChangeArrowheads="1"/>
          </p:cNvSpPr>
          <p:nvPr/>
        </p:nvSpPr>
        <p:spPr bwMode="auto">
          <a:xfrm>
            <a:off x="6172200" y="4343400"/>
            <a:ext cx="3667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400" b="1">
                <a:solidFill>
                  <a:srgbClr val="000000"/>
                </a:solidFill>
                <a:latin typeface="Courier New" panose="02070309020205020404" pitchFamily="49" charset="0"/>
              </a:rPr>
              <a:t>1</a:t>
            </a:r>
          </a:p>
        </p:txBody>
      </p:sp>
      <p:sp>
        <p:nvSpPr>
          <p:cNvPr id="3107" name="Text Box 35"/>
          <p:cNvSpPr txBox="1">
            <a:spLocks noChangeArrowheads="1"/>
          </p:cNvSpPr>
          <p:nvPr/>
        </p:nvSpPr>
        <p:spPr bwMode="auto">
          <a:xfrm>
            <a:off x="6172200" y="4724400"/>
            <a:ext cx="3667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400" b="1">
                <a:solidFill>
                  <a:srgbClr val="000000"/>
                </a:solidFill>
                <a:latin typeface="Courier New" panose="02070309020205020404" pitchFamily="49" charset="0"/>
              </a:rPr>
              <a:t>1</a:t>
            </a:r>
          </a:p>
        </p:txBody>
      </p:sp>
      <p:sp>
        <p:nvSpPr>
          <p:cNvPr id="3108" name="Text Box 36"/>
          <p:cNvSpPr txBox="1">
            <a:spLocks noChangeArrowheads="1"/>
          </p:cNvSpPr>
          <p:nvPr/>
        </p:nvSpPr>
        <p:spPr bwMode="auto">
          <a:xfrm>
            <a:off x="6172200" y="5105400"/>
            <a:ext cx="3667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400" b="1">
                <a:solidFill>
                  <a:srgbClr val="000000"/>
                </a:solidFill>
                <a:latin typeface="Courier New" panose="02070309020205020404" pitchFamily="49" charset="0"/>
              </a:rPr>
              <a:t>1</a:t>
            </a:r>
          </a:p>
        </p:txBody>
      </p:sp>
      <p:sp>
        <p:nvSpPr>
          <p:cNvPr id="6181" name="Text Box 37"/>
          <p:cNvSpPr txBox="1">
            <a:spLocks noChangeArrowheads="1"/>
          </p:cNvSpPr>
          <p:nvPr/>
        </p:nvSpPr>
        <p:spPr bwMode="auto">
          <a:xfrm>
            <a:off x="1524000" y="1954213"/>
            <a:ext cx="8032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>
                <a:solidFill>
                  <a:srgbClr val="000000"/>
                </a:solidFill>
              </a:rPr>
              <a:t>inputs</a:t>
            </a:r>
          </a:p>
        </p:txBody>
      </p:sp>
      <p:sp>
        <p:nvSpPr>
          <p:cNvPr id="6182" name="Text Box 38"/>
          <p:cNvSpPr txBox="1">
            <a:spLocks noChangeArrowheads="1"/>
          </p:cNvSpPr>
          <p:nvPr/>
        </p:nvSpPr>
        <p:spPr bwMode="auto">
          <a:xfrm>
            <a:off x="6689725" y="1965325"/>
            <a:ext cx="9302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>
                <a:solidFill>
                  <a:srgbClr val="000000"/>
                </a:solidFill>
              </a:rPr>
              <a:t>outputs</a:t>
            </a:r>
          </a:p>
        </p:txBody>
      </p:sp>
      <p:grpSp>
        <p:nvGrpSpPr>
          <p:cNvPr id="2" name="Group 41"/>
          <p:cNvGrpSpPr>
            <a:grpSpLocks/>
          </p:cNvGrpSpPr>
          <p:nvPr/>
        </p:nvGrpSpPr>
        <p:grpSpPr bwMode="auto">
          <a:xfrm>
            <a:off x="6629400" y="2514600"/>
            <a:ext cx="1309688" cy="2971800"/>
            <a:chOff x="4176" y="1584"/>
            <a:chExt cx="825" cy="1872"/>
          </a:xfrm>
        </p:grpSpPr>
        <p:sp>
          <p:nvSpPr>
            <p:cNvPr id="6184" name="AutoShape 39"/>
            <p:cNvSpPr>
              <a:spLocks/>
            </p:cNvSpPr>
            <p:nvPr/>
          </p:nvSpPr>
          <p:spPr bwMode="auto">
            <a:xfrm>
              <a:off x="4176" y="1584"/>
              <a:ext cx="192" cy="1872"/>
            </a:xfrm>
            <a:prstGeom prst="rightBrace">
              <a:avLst>
                <a:gd name="adj1" fmla="val 81250"/>
                <a:gd name="adj2" fmla="val 50000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6185" name="Text Box 40"/>
            <p:cNvSpPr txBox="1">
              <a:spLocks noChangeArrowheads="1"/>
            </p:cNvSpPr>
            <p:nvPr/>
          </p:nvSpPr>
          <p:spPr bwMode="auto">
            <a:xfrm>
              <a:off x="4416" y="2352"/>
              <a:ext cx="58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400" u="sng">
                  <a:solidFill>
                    <a:srgbClr val="FF0000"/>
                  </a:solidFill>
                </a:rPr>
                <a:t>sorted</a:t>
              </a:r>
              <a:endParaRPr lang="en-US" sz="2400" u="sng">
                <a:solidFill>
                  <a:srgbClr val="0066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5221670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0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0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0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0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0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0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0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6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7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7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8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86" presetID="2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93" grpId="0" autoUpdateAnimBg="0"/>
      <p:bldP spid="3094" grpId="0" autoUpdateAnimBg="0"/>
      <p:bldP spid="3095" grpId="0" autoUpdateAnimBg="0"/>
      <p:bldP spid="3096" grpId="0" autoUpdateAnimBg="0"/>
      <p:bldP spid="3097" grpId="0" autoUpdateAnimBg="0"/>
      <p:bldP spid="3098" grpId="0" autoUpdateAnimBg="0"/>
      <p:bldP spid="3099" grpId="0" autoUpdateAnimBg="0"/>
      <p:bldP spid="3100" grpId="0" autoUpdateAnimBg="0"/>
      <p:bldP spid="3101" grpId="0" autoUpdateAnimBg="0"/>
      <p:bldP spid="3102" grpId="0" autoUpdateAnimBg="0"/>
      <p:bldP spid="3103" grpId="0" autoUpdateAnimBg="0"/>
      <p:bldP spid="3104" grpId="0" autoUpdateAnimBg="0"/>
      <p:bldP spid="3105" grpId="0" autoUpdateAnimBg="0"/>
      <p:bldP spid="3106" grpId="0" autoUpdateAnimBg="0"/>
      <p:bldP spid="3107" grpId="0" autoUpdateAnimBg="0"/>
      <p:bldP spid="3108" grpId="0" autoUpdateAnimBg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anose="020B0600070205080204" pitchFamily="34" charset="-128"/>
              </a:rPr>
              <a:t>Lemma</a:t>
            </a:r>
          </a:p>
        </p:txBody>
      </p:sp>
      <p:grpSp>
        <p:nvGrpSpPr>
          <p:cNvPr id="43011" name="Group 3"/>
          <p:cNvGrpSpPr>
            <a:grpSpLocks/>
          </p:cNvGrpSpPr>
          <p:nvPr/>
        </p:nvGrpSpPr>
        <p:grpSpPr bwMode="auto">
          <a:xfrm>
            <a:off x="1023938" y="3844925"/>
            <a:ext cx="2286000" cy="1108075"/>
            <a:chOff x="645" y="2422"/>
            <a:chExt cx="1440" cy="698"/>
          </a:xfrm>
        </p:grpSpPr>
        <p:sp>
          <p:nvSpPr>
            <p:cNvPr id="43028" name="Line 4"/>
            <p:cNvSpPr>
              <a:spLocks noChangeShapeType="1"/>
            </p:cNvSpPr>
            <p:nvPr/>
          </p:nvSpPr>
          <p:spPr bwMode="auto">
            <a:xfrm>
              <a:off x="1365" y="2470"/>
              <a:ext cx="1" cy="61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43029" name="Oval 5"/>
            <p:cNvSpPr>
              <a:spLocks noChangeArrowheads="1"/>
            </p:cNvSpPr>
            <p:nvPr/>
          </p:nvSpPr>
          <p:spPr bwMode="auto">
            <a:xfrm>
              <a:off x="1312" y="3018"/>
              <a:ext cx="104" cy="10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43030" name="Oval 6"/>
            <p:cNvSpPr>
              <a:spLocks noChangeArrowheads="1"/>
            </p:cNvSpPr>
            <p:nvPr/>
          </p:nvSpPr>
          <p:spPr bwMode="auto">
            <a:xfrm>
              <a:off x="1317" y="2422"/>
              <a:ext cx="104" cy="10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43031" name="Line 7"/>
            <p:cNvSpPr>
              <a:spLocks noChangeShapeType="1"/>
            </p:cNvSpPr>
            <p:nvPr/>
          </p:nvSpPr>
          <p:spPr bwMode="auto">
            <a:xfrm flipV="1">
              <a:off x="645" y="3072"/>
              <a:ext cx="144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43032" name="Line 8"/>
            <p:cNvSpPr>
              <a:spLocks noChangeShapeType="1"/>
            </p:cNvSpPr>
            <p:nvPr/>
          </p:nvSpPr>
          <p:spPr bwMode="auto">
            <a:xfrm flipV="1">
              <a:off x="645" y="2473"/>
              <a:ext cx="144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</p:grpSp>
      <p:graphicFrame>
        <p:nvGraphicFramePr>
          <p:cNvPr id="43012" name="Object 2"/>
          <p:cNvGraphicFramePr>
            <a:graphicFrameLocks noChangeAspect="1"/>
          </p:cNvGraphicFramePr>
          <p:nvPr/>
        </p:nvGraphicFramePr>
        <p:xfrm>
          <a:off x="609600" y="3667125"/>
          <a:ext cx="322263" cy="45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50" name="Equation" r:id="rId3" imgW="165028" imgH="228501" progId="Equation.3">
                  <p:embed/>
                </p:oleObj>
              </mc:Choice>
              <mc:Fallback>
                <p:oleObj name="Equation" r:id="rId3" imgW="165028" imgH="22850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3667125"/>
                        <a:ext cx="322263" cy="452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13" name="Object 3"/>
          <p:cNvGraphicFramePr>
            <a:graphicFrameLocks noChangeAspect="1"/>
          </p:cNvGraphicFramePr>
          <p:nvPr/>
        </p:nvGraphicFramePr>
        <p:xfrm>
          <a:off x="639763" y="4638675"/>
          <a:ext cx="296862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51" name="Equation" r:id="rId5" imgW="152268" imgH="215713" progId="Equation.3">
                  <p:embed/>
                </p:oleObj>
              </mc:Choice>
              <mc:Fallback>
                <p:oleObj name="Equation" r:id="rId5" imgW="152268" imgH="2157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9763" y="4638675"/>
                        <a:ext cx="296862" cy="423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14" name="Text Box 11"/>
          <p:cNvSpPr txBox="1">
            <a:spLocks noChangeArrowheads="1"/>
          </p:cNvSpPr>
          <p:nvPr/>
        </p:nvSpPr>
        <p:spPr bwMode="auto">
          <a:xfrm>
            <a:off x="595313" y="2438400"/>
            <a:ext cx="9286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400">
                <a:solidFill>
                  <a:srgbClr val="339933"/>
                </a:solidFill>
              </a:rPr>
              <a:t>Given</a:t>
            </a:r>
          </a:p>
        </p:txBody>
      </p:sp>
      <p:graphicFrame>
        <p:nvGraphicFramePr>
          <p:cNvPr id="43015" name="Object 4"/>
          <p:cNvGraphicFramePr>
            <a:graphicFrameLocks noChangeAspect="1"/>
          </p:cNvGraphicFramePr>
          <p:nvPr/>
        </p:nvGraphicFramePr>
        <p:xfrm>
          <a:off x="3424238" y="3667125"/>
          <a:ext cx="322262" cy="45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52" name="Equation" r:id="rId7" imgW="165028" imgH="228501" progId="Equation.3">
                  <p:embed/>
                </p:oleObj>
              </mc:Choice>
              <mc:Fallback>
                <p:oleObj name="Equation" r:id="rId7" imgW="165028" imgH="22850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4238" y="3667125"/>
                        <a:ext cx="322262" cy="452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16" name="Object 5"/>
          <p:cNvGraphicFramePr>
            <a:graphicFrameLocks noChangeAspect="1"/>
          </p:cNvGraphicFramePr>
          <p:nvPr/>
        </p:nvGraphicFramePr>
        <p:xfrm>
          <a:off x="3465513" y="4638675"/>
          <a:ext cx="274637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53" name="Equation" r:id="rId9" imgW="139579" imgH="215713" progId="Equation.3">
                  <p:embed/>
                </p:oleObj>
              </mc:Choice>
              <mc:Fallback>
                <p:oleObj name="Equation" r:id="rId9" imgW="139579" imgH="2157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65513" y="4638675"/>
                        <a:ext cx="274637" cy="423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5502275" y="3844925"/>
            <a:ext cx="2286000" cy="1108075"/>
            <a:chOff x="3466" y="2422"/>
            <a:chExt cx="1440" cy="698"/>
          </a:xfrm>
        </p:grpSpPr>
        <p:sp>
          <p:nvSpPr>
            <p:cNvPr id="43023" name="Line 15"/>
            <p:cNvSpPr>
              <a:spLocks noChangeShapeType="1"/>
            </p:cNvSpPr>
            <p:nvPr/>
          </p:nvSpPr>
          <p:spPr bwMode="auto">
            <a:xfrm>
              <a:off x="4186" y="2470"/>
              <a:ext cx="1" cy="61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43024" name="Oval 16"/>
            <p:cNvSpPr>
              <a:spLocks noChangeArrowheads="1"/>
            </p:cNvSpPr>
            <p:nvPr/>
          </p:nvSpPr>
          <p:spPr bwMode="auto">
            <a:xfrm>
              <a:off x="4133" y="3018"/>
              <a:ext cx="104" cy="10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43025" name="Oval 17"/>
            <p:cNvSpPr>
              <a:spLocks noChangeArrowheads="1"/>
            </p:cNvSpPr>
            <p:nvPr/>
          </p:nvSpPr>
          <p:spPr bwMode="auto">
            <a:xfrm>
              <a:off x="4138" y="2422"/>
              <a:ext cx="104" cy="10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43026" name="Line 18"/>
            <p:cNvSpPr>
              <a:spLocks noChangeShapeType="1"/>
            </p:cNvSpPr>
            <p:nvPr/>
          </p:nvSpPr>
          <p:spPr bwMode="auto">
            <a:xfrm flipV="1">
              <a:off x="3466" y="3072"/>
              <a:ext cx="144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43027" name="Line 19"/>
            <p:cNvSpPr>
              <a:spLocks noChangeShapeType="1"/>
            </p:cNvSpPr>
            <p:nvPr/>
          </p:nvSpPr>
          <p:spPr bwMode="auto">
            <a:xfrm flipV="1">
              <a:off x="3466" y="2473"/>
              <a:ext cx="144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</p:grpSp>
      <p:sp>
        <p:nvSpPr>
          <p:cNvPr id="43018" name="Text Box 20"/>
          <p:cNvSpPr txBox="1">
            <a:spLocks noChangeArrowheads="1"/>
          </p:cNvSpPr>
          <p:nvPr/>
        </p:nvSpPr>
        <p:spPr bwMode="auto">
          <a:xfrm>
            <a:off x="4648200" y="2454275"/>
            <a:ext cx="4419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400">
                <a:solidFill>
                  <a:srgbClr val="339933"/>
                </a:solidFill>
              </a:rPr>
              <a:t>For a monotonically increasing function </a:t>
            </a:r>
            <a:r>
              <a:rPr lang="en-US" sz="2400" i="1">
                <a:solidFill>
                  <a:srgbClr val="339933"/>
                </a:solidFill>
              </a:rPr>
              <a:t>f</a:t>
            </a:r>
            <a:r>
              <a:rPr lang="en-US" sz="2400">
                <a:solidFill>
                  <a:srgbClr val="339933"/>
                </a:solidFill>
              </a:rPr>
              <a:t>, </a:t>
            </a:r>
          </a:p>
        </p:txBody>
      </p:sp>
      <p:graphicFrame>
        <p:nvGraphicFramePr>
          <p:cNvPr id="79893" name="Object 6"/>
          <p:cNvGraphicFramePr>
            <a:graphicFrameLocks noChangeAspect="1"/>
          </p:cNvGraphicFramePr>
          <p:nvPr/>
        </p:nvGraphicFramePr>
        <p:xfrm>
          <a:off x="4648200" y="3667125"/>
          <a:ext cx="773113" cy="45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54" name="Equation" r:id="rId11" imgW="393529" imgH="228501" progId="Equation.3">
                  <p:embed/>
                </p:oleObj>
              </mc:Choice>
              <mc:Fallback>
                <p:oleObj name="Equation" r:id="rId11" imgW="393529" imgH="22850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3667125"/>
                        <a:ext cx="773113" cy="452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9894" name="Object 7"/>
          <p:cNvGraphicFramePr>
            <a:graphicFrameLocks noChangeAspect="1"/>
          </p:cNvGraphicFramePr>
          <p:nvPr/>
        </p:nvGraphicFramePr>
        <p:xfrm>
          <a:off x="4668838" y="4640263"/>
          <a:ext cx="749300" cy="423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55" name="Equation" r:id="rId13" imgW="380835" imgH="215806" progId="Equation.3">
                  <p:embed/>
                </p:oleObj>
              </mc:Choice>
              <mc:Fallback>
                <p:oleObj name="Equation" r:id="rId13" imgW="380835" imgH="21580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68838" y="4640263"/>
                        <a:ext cx="749300" cy="423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9895" name="Object 8"/>
          <p:cNvGraphicFramePr>
            <a:graphicFrameLocks noChangeAspect="1"/>
          </p:cNvGraphicFramePr>
          <p:nvPr/>
        </p:nvGraphicFramePr>
        <p:xfrm>
          <a:off x="7837488" y="3667125"/>
          <a:ext cx="773112" cy="45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56" name="Equation" r:id="rId15" imgW="393529" imgH="228501" progId="Equation.3">
                  <p:embed/>
                </p:oleObj>
              </mc:Choice>
              <mc:Fallback>
                <p:oleObj name="Equation" r:id="rId15" imgW="393529" imgH="22850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37488" y="3667125"/>
                        <a:ext cx="773112" cy="452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9896" name="Object 9"/>
          <p:cNvGraphicFramePr>
            <a:graphicFrameLocks noChangeAspect="1"/>
          </p:cNvGraphicFramePr>
          <p:nvPr/>
        </p:nvGraphicFramePr>
        <p:xfrm>
          <a:off x="7859713" y="4640263"/>
          <a:ext cx="728662" cy="423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57" name="Equation" r:id="rId17" imgW="368140" imgH="215806" progId="Equation.3">
                  <p:embed/>
                </p:oleObj>
              </mc:Choice>
              <mc:Fallback>
                <p:oleObj name="Equation" r:id="rId17" imgW="368140" imgH="21580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59713" y="4640263"/>
                        <a:ext cx="728662" cy="423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77259203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98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98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98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98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98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98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98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98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anose="020B0600070205080204" pitchFamily="34" charset="-128"/>
              </a:rPr>
              <a:t>Proof: Lemma</a:t>
            </a:r>
          </a:p>
        </p:txBody>
      </p:sp>
      <p:sp>
        <p:nvSpPr>
          <p:cNvPr id="44035" name="Line 3"/>
          <p:cNvSpPr>
            <a:spLocks noChangeShapeType="1"/>
          </p:cNvSpPr>
          <p:nvPr/>
        </p:nvSpPr>
        <p:spPr bwMode="auto">
          <a:xfrm>
            <a:off x="4206875" y="3921125"/>
            <a:ext cx="1588" cy="9683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4036" name="Oval 4"/>
          <p:cNvSpPr>
            <a:spLocks noChangeArrowheads="1"/>
          </p:cNvSpPr>
          <p:nvPr/>
        </p:nvSpPr>
        <p:spPr bwMode="auto">
          <a:xfrm>
            <a:off x="4122738" y="479107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4037" name="Oval 5"/>
          <p:cNvSpPr>
            <a:spLocks noChangeArrowheads="1"/>
          </p:cNvSpPr>
          <p:nvPr/>
        </p:nvSpPr>
        <p:spPr bwMode="auto">
          <a:xfrm>
            <a:off x="4130675" y="384492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4038" name="Line 6"/>
          <p:cNvSpPr>
            <a:spLocks noChangeShapeType="1"/>
          </p:cNvSpPr>
          <p:nvPr/>
        </p:nvSpPr>
        <p:spPr bwMode="auto">
          <a:xfrm flipV="1">
            <a:off x="3063875" y="4876800"/>
            <a:ext cx="2286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4039" name="Line 7"/>
          <p:cNvSpPr>
            <a:spLocks noChangeShapeType="1"/>
          </p:cNvSpPr>
          <p:nvPr/>
        </p:nvSpPr>
        <p:spPr bwMode="auto">
          <a:xfrm flipV="1">
            <a:off x="3063875" y="3925888"/>
            <a:ext cx="2286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graphicFrame>
        <p:nvGraphicFramePr>
          <p:cNvPr id="59400" name="Object 2"/>
          <p:cNvGraphicFramePr>
            <a:graphicFrameLocks noChangeAspect="1"/>
          </p:cNvGraphicFramePr>
          <p:nvPr/>
        </p:nvGraphicFramePr>
        <p:xfrm>
          <a:off x="5454650" y="3657600"/>
          <a:ext cx="1404938" cy="45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74" name="Equation" r:id="rId3" imgW="711200" imgH="228600" progId="Equation.3">
                  <p:embed/>
                </p:oleObj>
              </mc:Choice>
              <mc:Fallback>
                <p:oleObj name="Equation" r:id="rId3" imgW="7112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54650" y="3657600"/>
                        <a:ext cx="1404938" cy="452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401" name="Object 3"/>
          <p:cNvGraphicFramePr>
            <a:graphicFrameLocks noChangeAspect="1"/>
          </p:cNvGraphicFramePr>
          <p:nvPr/>
        </p:nvGraphicFramePr>
        <p:xfrm>
          <a:off x="5480050" y="4602163"/>
          <a:ext cx="1427163" cy="452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75" name="Equation" r:id="rId5" imgW="723586" imgH="228501" progId="Equation.3">
                  <p:embed/>
                </p:oleObj>
              </mc:Choice>
              <mc:Fallback>
                <p:oleObj name="Equation" r:id="rId5" imgW="723586" imgH="22850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0050" y="4602163"/>
                        <a:ext cx="1427163" cy="452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402" name="Object 4"/>
          <p:cNvGraphicFramePr>
            <a:graphicFrameLocks noChangeAspect="1"/>
          </p:cNvGraphicFramePr>
          <p:nvPr/>
        </p:nvGraphicFramePr>
        <p:xfrm>
          <a:off x="2590800" y="3657600"/>
          <a:ext cx="323850" cy="45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76" name="Equation" r:id="rId7" imgW="165028" imgH="228501" progId="Equation.3">
                  <p:embed/>
                </p:oleObj>
              </mc:Choice>
              <mc:Fallback>
                <p:oleObj name="Equation" r:id="rId7" imgW="165028" imgH="22850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3657600"/>
                        <a:ext cx="323850" cy="452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403" name="Object 5"/>
          <p:cNvGraphicFramePr>
            <a:graphicFrameLocks noChangeAspect="1"/>
          </p:cNvGraphicFramePr>
          <p:nvPr/>
        </p:nvGraphicFramePr>
        <p:xfrm>
          <a:off x="2613025" y="4618038"/>
          <a:ext cx="296863" cy="423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77" name="Equation" r:id="rId9" imgW="152268" imgH="215713" progId="Equation.3">
                  <p:embed/>
                </p:oleObj>
              </mc:Choice>
              <mc:Fallback>
                <p:oleObj name="Equation" r:id="rId9" imgW="152268" imgH="2157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13025" y="4618038"/>
                        <a:ext cx="296863" cy="423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0005611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94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94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94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94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94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94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94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94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anose="020B0600070205080204" pitchFamily="34" charset="-128"/>
              </a:rPr>
              <a:t>Proof: Lemma</a:t>
            </a:r>
          </a:p>
        </p:txBody>
      </p:sp>
      <p:sp>
        <p:nvSpPr>
          <p:cNvPr id="45059" name="Line 6"/>
          <p:cNvSpPr>
            <a:spLocks noChangeShapeType="1"/>
          </p:cNvSpPr>
          <p:nvPr/>
        </p:nvSpPr>
        <p:spPr bwMode="auto">
          <a:xfrm>
            <a:off x="4206875" y="3921125"/>
            <a:ext cx="1588" cy="9683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5060" name="Oval 7"/>
          <p:cNvSpPr>
            <a:spLocks noChangeArrowheads="1"/>
          </p:cNvSpPr>
          <p:nvPr/>
        </p:nvSpPr>
        <p:spPr bwMode="auto">
          <a:xfrm>
            <a:off x="4122738" y="479107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5061" name="Oval 8"/>
          <p:cNvSpPr>
            <a:spLocks noChangeArrowheads="1"/>
          </p:cNvSpPr>
          <p:nvPr/>
        </p:nvSpPr>
        <p:spPr bwMode="auto">
          <a:xfrm>
            <a:off x="4130675" y="384492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5062" name="Line 9"/>
          <p:cNvSpPr>
            <a:spLocks noChangeShapeType="1"/>
          </p:cNvSpPr>
          <p:nvPr/>
        </p:nvSpPr>
        <p:spPr bwMode="auto">
          <a:xfrm flipV="1">
            <a:off x="3063875" y="4876800"/>
            <a:ext cx="2286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5063" name="Line 10"/>
          <p:cNvSpPr>
            <a:spLocks noChangeShapeType="1"/>
          </p:cNvSpPr>
          <p:nvPr/>
        </p:nvSpPr>
        <p:spPr bwMode="auto">
          <a:xfrm flipV="1">
            <a:off x="3063875" y="3925888"/>
            <a:ext cx="2286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graphicFrame>
        <p:nvGraphicFramePr>
          <p:cNvPr id="48157" name="Object 2"/>
          <p:cNvGraphicFramePr>
            <a:graphicFrameLocks noChangeAspect="1"/>
          </p:cNvGraphicFramePr>
          <p:nvPr/>
        </p:nvGraphicFramePr>
        <p:xfrm>
          <a:off x="5373688" y="3683000"/>
          <a:ext cx="2232025" cy="45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498" name="Equation" r:id="rId3" imgW="1130300" imgH="228600" progId="Equation.3">
                  <p:embed/>
                </p:oleObj>
              </mc:Choice>
              <mc:Fallback>
                <p:oleObj name="Equation" r:id="rId3" imgW="11303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73688" y="3683000"/>
                        <a:ext cx="2232025" cy="452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59" name="Object 3"/>
          <p:cNvGraphicFramePr>
            <a:graphicFrameLocks noChangeAspect="1"/>
          </p:cNvGraphicFramePr>
          <p:nvPr/>
        </p:nvGraphicFramePr>
        <p:xfrm>
          <a:off x="5373688" y="4627563"/>
          <a:ext cx="2282825" cy="452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499" name="Equation" r:id="rId5" imgW="1155700" imgH="228600" progId="Equation.3">
                  <p:embed/>
                </p:oleObj>
              </mc:Choice>
              <mc:Fallback>
                <p:oleObj name="Equation" r:id="rId5" imgW="11557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73688" y="4627563"/>
                        <a:ext cx="2282825" cy="452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61" name="Object 4"/>
          <p:cNvGraphicFramePr>
            <a:graphicFrameLocks noChangeAspect="1"/>
          </p:cNvGraphicFramePr>
          <p:nvPr/>
        </p:nvGraphicFramePr>
        <p:xfrm>
          <a:off x="2209800" y="3683000"/>
          <a:ext cx="773113" cy="45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00" name="Equation" r:id="rId7" imgW="393529" imgH="228501" progId="Equation.3">
                  <p:embed/>
                </p:oleObj>
              </mc:Choice>
              <mc:Fallback>
                <p:oleObj name="Equation" r:id="rId7" imgW="393529" imgH="22850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3683000"/>
                        <a:ext cx="773113" cy="452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62" name="Object 5"/>
          <p:cNvGraphicFramePr>
            <a:graphicFrameLocks noChangeAspect="1"/>
          </p:cNvGraphicFramePr>
          <p:nvPr/>
        </p:nvGraphicFramePr>
        <p:xfrm>
          <a:off x="2230438" y="4643438"/>
          <a:ext cx="749300" cy="423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01" name="Equation" r:id="rId9" imgW="380835" imgH="215806" progId="Equation.3">
                  <p:embed/>
                </p:oleObj>
              </mc:Choice>
              <mc:Fallback>
                <p:oleObj name="Equation" r:id="rId9" imgW="380835" imgH="21580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30438" y="4643438"/>
                        <a:ext cx="749300" cy="423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22325150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81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81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8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8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8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8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81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81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anose="020B0600070205080204" pitchFamily="34" charset="-128"/>
              </a:rPr>
              <a:t>Proof: Lemma</a:t>
            </a:r>
          </a:p>
        </p:txBody>
      </p:sp>
      <p:sp>
        <p:nvSpPr>
          <p:cNvPr id="49164" name="Text Box 12"/>
          <p:cNvSpPr txBox="1">
            <a:spLocks noChangeArrowheads="1"/>
          </p:cNvSpPr>
          <p:nvPr/>
        </p:nvSpPr>
        <p:spPr bwMode="auto">
          <a:xfrm>
            <a:off x="2362200" y="2209800"/>
            <a:ext cx="38687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400" i="1">
                <a:solidFill>
                  <a:srgbClr val="006600"/>
                </a:solidFill>
              </a:rPr>
              <a:t>f</a:t>
            </a:r>
            <a:r>
              <a:rPr lang="en-US" sz="2400">
                <a:solidFill>
                  <a:srgbClr val="006600"/>
                </a:solidFill>
              </a:rPr>
              <a:t>  is monotonically increasing:</a:t>
            </a: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2330450" y="2725738"/>
            <a:ext cx="3003550" cy="398462"/>
            <a:chOff x="1536" y="1669"/>
            <a:chExt cx="1892" cy="251"/>
          </a:xfrm>
        </p:grpSpPr>
        <p:graphicFrame>
          <p:nvGraphicFramePr>
            <p:cNvPr id="46094" name="Object 6"/>
            <p:cNvGraphicFramePr>
              <a:graphicFrameLocks noChangeAspect="1"/>
            </p:cNvGraphicFramePr>
            <p:nvPr/>
          </p:nvGraphicFramePr>
          <p:xfrm>
            <a:off x="1536" y="1676"/>
            <a:ext cx="459" cy="2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7522" name="Equation" r:id="rId3" imgW="368300" imgH="190500" progId="Equation.3">
                    <p:embed/>
                  </p:oleObj>
                </mc:Choice>
                <mc:Fallback>
                  <p:oleObj name="Equation" r:id="rId3" imgW="368300" imgH="1905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36" y="1676"/>
                          <a:ext cx="459" cy="23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6095" name="Object 7"/>
            <p:cNvGraphicFramePr>
              <a:graphicFrameLocks noChangeAspect="1"/>
            </p:cNvGraphicFramePr>
            <p:nvPr/>
          </p:nvGraphicFramePr>
          <p:xfrm>
            <a:off x="2112" y="1704"/>
            <a:ext cx="238" cy="1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7523" name="Equation" r:id="rId5" imgW="190417" imgH="152334" progId="Equation.3">
                    <p:embed/>
                  </p:oleObj>
                </mc:Choice>
                <mc:Fallback>
                  <p:oleObj name="Equation" r:id="rId5" imgW="190417" imgH="152334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12" y="1704"/>
                          <a:ext cx="238" cy="1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6096" name="Object 8"/>
            <p:cNvGraphicFramePr>
              <a:graphicFrameLocks noChangeAspect="1"/>
            </p:cNvGraphicFramePr>
            <p:nvPr/>
          </p:nvGraphicFramePr>
          <p:xfrm>
            <a:off x="2448" y="1669"/>
            <a:ext cx="980" cy="25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7524" name="Equation" r:id="rId7" imgW="787058" imgH="203112" progId="Equation.3">
                    <p:embed/>
                  </p:oleObj>
                </mc:Choice>
                <mc:Fallback>
                  <p:oleObj name="Equation" r:id="rId7" imgW="787058" imgH="203112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48" y="1669"/>
                          <a:ext cx="980" cy="25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6085" name="Line 35"/>
          <p:cNvSpPr>
            <a:spLocks noChangeShapeType="1"/>
          </p:cNvSpPr>
          <p:nvPr/>
        </p:nvSpPr>
        <p:spPr bwMode="auto">
          <a:xfrm>
            <a:off x="4206875" y="3921125"/>
            <a:ext cx="1588" cy="9683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6086" name="Oval 36"/>
          <p:cNvSpPr>
            <a:spLocks noChangeArrowheads="1"/>
          </p:cNvSpPr>
          <p:nvPr/>
        </p:nvSpPr>
        <p:spPr bwMode="auto">
          <a:xfrm>
            <a:off x="4122738" y="479107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6087" name="Oval 37"/>
          <p:cNvSpPr>
            <a:spLocks noChangeArrowheads="1"/>
          </p:cNvSpPr>
          <p:nvPr/>
        </p:nvSpPr>
        <p:spPr bwMode="auto">
          <a:xfrm>
            <a:off x="4130675" y="384492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6088" name="Line 38"/>
          <p:cNvSpPr>
            <a:spLocks noChangeShapeType="1"/>
          </p:cNvSpPr>
          <p:nvPr/>
        </p:nvSpPr>
        <p:spPr bwMode="auto">
          <a:xfrm flipV="1">
            <a:off x="3063875" y="4876800"/>
            <a:ext cx="2286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6089" name="Line 39"/>
          <p:cNvSpPr>
            <a:spLocks noChangeShapeType="1"/>
          </p:cNvSpPr>
          <p:nvPr/>
        </p:nvSpPr>
        <p:spPr bwMode="auto">
          <a:xfrm flipV="1">
            <a:off x="3063875" y="3925888"/>
            <a:ext cx="2286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graphicFrame>
        <p:nvGraphicFramePr>
          <p:cNvPr id="46090" name="Object 2"/>
          <p:cNvGraphicFramePr>
            <a:graphicFrameLocks noChangeAspect="1"/>
          </p:cNvGraphicFramePr>
          <p:nvPr/>
        </p:nvGraphicFramePr>
        <p:xfrm>
          <a:off x="2209800" y="3683000"/>
          <a:ext cx="773113" cy="45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25" name="Equation" r:id="rId9" imgW="393529" imgH="228501" progId="Equation.3">
                  <p:embed/>
                </p:oleObj>
              </mc:Choice>
              <mc:Fallback>
                <p:oleObj name="Equation" r:id="rId9" imgW="393529" imgH="22850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3683000"/>
                        <a:ext cx="773113" cy="452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91" name="Object 3"/>
          <p:cNvGraphicFramePr>
            <a:graphicFrameLocks noChangeAspect="1"/>
          </p:cNvGraphicFramePr>
          <p:nvPr/>
        </p:nvGraphicFramePr>
        <p:xfrm>
          <a:off x="2230438" y="4643438"/>
          <a:ext cx="749300" cy="423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26" name="Equation" r:id="rId11" imgW="380835" imgH="215806" progId="Equation.3">
                  <p:embed/>
                </p:oleObj>
              </mc:Choice>
              <mc:Fallback>
                <p:oleObj name="Equation" r:id="rId11" imgW="380835" imgH="21580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30438" y="4643438"/>
                        <a:ext cx="749300" cy="423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92" name="Object 4"/>
          <p:cNvGraphicFramePr>
            <a:graphicFrameLocks noChangeAspect="1"/>
          </p:cNvGraphicFramePr>
          <p:nvPr/>
        </p:nvGraphicFramePr>
        <p:xfrm>
          <a:off x="5373688" y="3683000"/>
          <a:ext cx="2232025" cy="45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27" name="Equation" r:id="rId13" imgW="1130300" imgH="228600" progId="Equation.3">
                  <p:embed/>
                </p:oleObj>
              </mc:Choice>
              <mc:Fallback>
                <p:oleObj name="Equation" r:id="rId13" imgW="11303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73688" y="3683000"/>
                        <a:ext cx="2232025" cy="452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93" name="Object 5"/>
          <p:cNvGraphicFramePr>
            <a:graphicFrameLocks noChangeAspect="1"/>
          </p:cNvGraphicFramePr>
          <p:nvPr/>
        </p:nvGraphicFramePr>
        <p:xfrm>
          <a:off x="5373688" y="4627563"/>
          <a:ext cx="2282825" cy="452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28" name="Equation" r:id="rId15" imgW="1155700" imgH="228600" progId="Equation.3">
                  <p:embed/>
                </p:oleObj>
              </mc:Choice>
              <mc:Fallback>
                <p:oleObj name="Equation" r:id="rId15" imgW="11557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73688" y="4627563"/>
                        <a:ext cx="2282825" cy="452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36589806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91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91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64" grpId="0" autoUpdateAnimBg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anose="020B0600070205080204" pitchFamily="34" charset="-128"/>
              </a:rPr>
              <a:t>Proof: Lemma</a:t>
            </a:r>
          </a:p>
        </p:txBody>
      </p:sp>
      <p:sp>
        <p:nvSpPr>
          <p:cNvPr id="47107" name="Text Box 3"/>
          <p:cNvSpPr txBox="1">
            <a:spLocks noChangeArrowheads="1"/>
          </p:cNvSpPr>
          <p:nvPr/>
        </p:nvSpPr>
        <p:spPr bwMode="auto">
          <a:xfrm>
            <a:off x="2362200" y="2209800"/>
            <a:ext cx="38687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400" i="1">
                <a:solidFill>
                  <a:srgbClr val="006600"/>
                </a:solidFill>
              </a:rPr>
              <a:t>f</a:t>
            </a:r>
            <a:r>
              <a:rPr lang="en-US" sz="2400">
                <a:solidFill>
                  <a:srgbClr val="006600"/>
                </a:solidFill>
              </a:rPr>
              <a:t>  is monotonically increasing:</a:t>
            </a:r>
          </a:p>
        </p:txBody>
      </p:sp>
      <p:grpSp>
        <p:nvGrpSpPr>
          <p:cNvPr id="47108" name="Group 4"/>
          <p:cNvGrpSpPr>
            <a:grpSpLocks/>
          </p:cNvGrpSpPr>
          <p:nvPr/>
        </p:nvGrpSpPr>
        <p:grpSpPr bwMode="auto">
          <a:xfrm>
            <a:off x="2330450" y="2725738"/>
            <a:ext cx="3003550" cy="398462"/>
            <a:chOff x="1536" y="1669"/>
            <a:chExt cx="1892" cy="251"/>
          </a:xfrm>
        </p:grpSpPr>
        <p:graphicFrame>
          <p:nvGraphicFramePr>
            <p:cNvPr id="47118" name="Object 6"/>
            <p:cNvGraphicFramePr>
              <a:graphicFrameLocks noChangeAspect="1"/>
            </p:cNvGraphicFramePr>
            <p:nvPr/>
          </p:nvGraphicFramePr>
          <p:xfrm>
            <a:off x="1536" y="1676"/>
            <a:ext cx="459" cy="2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8546" name="Equation" r:id="rId3" imgW="368300" imgH="190500" progId="Equation.3">
                    <p:embed/>
                  </p:oleObj>
                </mc:Choice>
                <mc:Fallback>
                  <p:oleObj name="Equation" r:id="rId3" imgW="368300" imgH="1905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36" y="1676"/>
                          <a:ext cx="459" cy="23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7119" name="Object 7"/>
            <p:cNvGraphicFramePr>
              <a:graphicFrameLocks noChangeAspect="1"/>
            </p:cNvGraphicFramePr>
            <p:nvPr/>
          </p:nvGraphicFramePr>
          <p:xfrm>
            <a:off x="2112" y="1704"/>
            <a:ext cx="238" cy="1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8547" name="Equation" r:id="rId5" imgW="190417" imgH="152334" progId="Equation.3">
                    <p:embed/>
                  </p:oleObj>
                </mc:Choice>
                <mc:Fallback>
                  <p:oleObj name="Equation" r:id="rId5" imgW="190417" imgH="152334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12" y="1704"/>
                          <a:ext cx="238" cy="1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7120" name="Object 8"/>
            <p:cNvGraphicFramePr>
              <a:graphicFrameLocks noChangeAspect="1"/>
            </p:cNvGraphicFramePr>
            <p:nvPr/>
          </p:nvGraphicFramePr>
          <p:xfrm>
            <a:off x="2448" y="1669"/>
            <a:ext cx="980" cy="25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8548" name="Equation" r:id="rId7" imgW="787058" imgH="203112" progId="Equation.3">
                    <p:embed/>
                  </p:oleObj>
                </mc:Choice>
                <mc:Fallback>
                  <p:oleObj name="Equation" r:id="rId7" imgW="787058" imgH="203112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48" y="1669"/>
                          <a:ext cx="980" cy="25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7109" name="Line 8"/>
          <p:cNvSpPr>
            <a:spLocks noChangeShapeType="1"/>
          </p:cNvSpPr>
          <p:nvPr/>
        </p:nvSpPr>
        <p:spPr bwMode="auto">
          <a:xfrm>
            <a:off x="4206875" y="3921125"/>
            <a:ext cx="1588" cy="9683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7110" name="Oval 9"/>
          <p:cNvSpPr>
            <a:spLocks noChangeArrowheads="1"/>
          </p:cNvSpPr>
          <p:nvPr/>
        </p:nvSpPr>
        <p:spPr bwMode="auto">
          <a:xfrm>
            <a:off x="4122738" y="479107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7111" name="Oval 10"/>
          <p:cNvSpPr>
            <a:spLocks noChangeArrowheads="1"/>
          </p:cNvSpPr>
          <p:nvPr/>
        </p:nvSpPr>
        <p:spPr bwMode="auto">
          <a:xfrm>
            <a:off x="4130675" y="384492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7112" name="Line 11"/>
          <p:cNvSpPr>
            <a:spLocks noChangeShapeType="1"/>
          </p:cNvSpPr>
          <p:nvPr/>
        </p:nvSpPr>
        <p:spPr bwMode="auto">
          <a:xfrm flipV="1">
            <a:off x="3063875" y="4876800"/>
            <a:ext cx="2286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7113" name="Line 12"/>
          <p:cNvSpPr>
            <a:spLocks noChangeShapeType="1"/>
          </p:cNvSpPr>
          <p:nvPr/>
        </p:nvSpPr>
        <p:spPr bwMode="auto">
          <a:xfrm flipV="1">
            <a:off x="3063875" y="3925888"/>
            <a:ext cx="2286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graphicFrame>
        <p:nvGraphicFramePr>
          <p:cNvPr id="61453" name="Object 2"/>
          <p:cNvGraphicFramePr>
            <a:graphicFrameLocks noChangeAspect="1"/>
          </p:cNvGraphicFramePr>
          <p:nvPr/>
        </p:nvGraphicFramePr>
        <p:xfrm>
          <a:off x="5486400" y="3668713"/>
          <a:ext cx="1806575" cy="452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49" name="Equation" r:id="rId9" imgW="914400" imgH="228600" progId="Equation.3">
                  <p:embed/>
                </p:oleObj>
              </mc:Choice>
              <mc:Fallback>
                <p:oleObj name="Equation" r:id="rId9" imgW="9144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3668713"/>
                        <a:ext cx="1806575" cy="452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54" name="Object 3"/>
          <p:cNvGraphicFramePr>
            <a:graphicFrameLocks noChangeAspect="1"/>
          </p:cNvGraphicFramePr>
          <p:nvPr/>
        </p:nvGraphicFramePr>
        <p:xfrm>
          <a:off x="5499100" y="4614863"/>
          <a:ext cx="1855788" cy="452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50" name="Equation" r:id="rId11" imgW="939800" imgH="228600" progId="Equation.3">
                  <p:embed/>
                </p:oleObj>
              </mc:Choice>
              <mc:Fallback>
                <p:oleObj name="Equation" r:id="rId11" imgW="9398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99100" y="4614863"/>
                        <a:ext cx="1855788" cy="452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116" name="Object 4"/>
          <p:cNvGraphicFramePr>
            <a:graphicFrameLocks noChangeAspect="1"/>
          </p:cNvGraphicFramePr>
          <p:nvPr/>
        </p:nvGraphicFramePr>
        <p:xfrm>
          <a:off x="2209800" y="3683000"/>
          <a:ext cx="773113" cy="45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51" name="Equation" r:id="rId13" imgW="393529" imgH="228501" progId="Equation.3">
                  <p:embed/>
                </p:oleObj>
              </mc:Choice>
              <mc:Fallback>
                <p:oleObj name="Equation" r:id="rId13" imgW="393529" imgH="22850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3683000"/>
                        <a:ext cx="773113" cy="452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117" name="Object 5"/>
          <p:cNvGraphicFramePr>
            <a:graphicFrameLocks noChangeAspect="1"/>
          </p:cNvGraphicFramePr>
          <p:nvPr/>
        </p:nvGraphicFramePr>
        <p:xfrm>
          <a:off x="2230438" y="4643438"/>
          <a:ext cx="749300" cy="423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52" name="Equation" r:id="rId15" imgW="380835" imgH="215806" progId="Equation.3">
                  <p:embed/>
                </p:oleObj>
              </mc:Choice>
              <mc:Fallback>
                <p:oleObj name="Equation" r:id="rId15" imgW="380835" imgH="21580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30438" y="4643438"/>
                        <a:ext cx="749300" cy="423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3332423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14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14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anose="020B0600070205080204" pitchFamily="34" charset="-128"/>
              </a:rPr>
              <a:t>Proof: Lemma</a:t>
            </a:r>
          </a:p>
        </p:txBody>
      </p:sp>
      <p:sp>
        <p:nvSpPr>
          <p:cNvPr id="48131" name="Text Box 3"/>
          <p:cNvSpPr txBox="1">
            <a:spLocks noChangeArrowheads="1"/>
          </p:cNvSpPr>
          <p:nvPr/>
        </p:nvSpPr>
        <p:spPr bwMode="auto">
          <a:xfrm>
            <a:off x="2362200" y="2209800"/>
            <a:ext cx="38687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400" i="1">
                <a:solidFill>
                  <a:srgbClr val="006600"/>
                </a:solidFill>
              </a:rPr>
              <a:t>f</a:t>
            </a:r>
            <a:r>
              <a:rPr lang="en-US" sz="2400">
                <a:solidFill>
                  <a:srgbClr val="006600"/>
                </a:solidFill>
              </a:rPr>
              <a:t>  is monotonically increasing:</a:t>
            </a:r>
          </a:p>
        </p:txBody>
      </p:sp>
      <p:sp>
        <p:nvSpPr>
          <p:cNvPr id="48132" name="Line 8"/>
          <p:cNvSpPr>
            <a:spLocks noChangeShapeType="1"/>
          </p:cNvSpPr>
          <p:nvPr/>
        </p:nvSpPr>
        <p:spPr bwMode="auto">
          <a:xfrm>
            <a:off x="4206875" y="3921125"/>
            <a:ext cx="1588" cy="9683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8133" name="Oval 9"/>
          <p:cNvSpPr>
            <a:spLocks noChangeArrowheads="1"/>
          </p:cNvSpPr>
          <p:nvPr/>
        </p:nvSpPr>
        <p:spPr bwMode="auto">
          <a:xfrm>
            <a:off x="4122738" y="479107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8134" name="Oval 10"/>
          <p:cNvSpPr>
            <a:spLocks noChangeArrowheads="1"/>
          </p:cNvSpPr>
          <p:nvPr/>
        </p:nvSpPr>
        <p:spPr bwMode="auto">
          <a:xfrm>
            <a:off x="4130675" y="384492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8135" name="Line 11"/>
          <p:cNvSpPr>
            <a:spLocks noChangeShapeType="1"/>
          </p:cNvSpPr>
          <p:nvPr/>
        </p:nvSpPr>
        <p:spPr bwMode="auto">
          <a:xfrm flipV="1">
            <a:off x="3063875" y="4876800"/>
            <a:ext cx="2286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8136" name="Line 12"/>
          <p:cNvSpPr>
            <a:spLocks noChangeShapeType="1"/>
          </p:cNvSpPr>
          <p:nvPr/>
        </p:nvSpPr>
        <p:spPr bwMode="auto">
          <a:xfrm flipV="1">
            <a:off x="3063875" y="3925888"/>
            <a:ext cx="2286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graphicFrame>
        <p:nvGraphicFramePr>
          <p:cNvPr id="60435" name="Object 2"/>
          <p:cNvGraphicFramePr>
            <a:graphicFrameLocks noChangeAspect="1"/>
          </p:cNvGraphicFramePr>
          <p:nvPr/>
        </p:nvGraphicFramePr>
        <p:xfrm>
          <a:off x="5410200" y="3667125"/>
          <a:ext cx="773113" cy="45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570" name="Equation" r:id="rId3" imgW="393529" imgH="228501" progId="Equation.3">
                  <p:embed/>
                </p:oleObj>
              </mc:Choice>
              <mc:Fallback>
                <p:oleObj name="Equation" r:id="rId3" imgW="393529" imgH="22850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3667125"/>
                        <a:ext cx="773113" cy="452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436" name="Object 3"/>
          <p:cNvGraphicFramePr>
            <a:graphicFrameLocks noChangeAspect="1"/>
          </p:cNvGraphicFramePr>
          <p:nvPr/>
        </p:nvGraphicFramePr>
        <p:xfrm>
          <a:off x="5432425" y="4640263"/>
          <a:ext cx="728663" cy="423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571" name="Equation" r:id="rId5" imgW="368140" imgH="215806" progId="Equation.3">
                  <p:embed/>
                </p:oleObj>
              </mc:Choice>
              <mc:Fallback>
                <p:oleObj name="Equation" r:id="rId5" imgW="368140" imgH="21580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2425" y="4640263"/>
                        <a:ext cx="728663" cy="423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39" name="Object 4"/>
          <p:cNvGraphicFramePr>
            <a:graphicFrameLocks noChangeAspect="1"/>
          </p:cNvGraphicFramePr>
          <p:nvPr/>
        </p:nvGraphicFramePr>
        <p:xfrm>
          <a:off x="2209800" y="3683000"/>
          <a:ext cx="773113" cy="45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572" name="Equation" r:id="rId7" imgW="393529" imgH="228501" progId="Equation.3">
                  <p:embed/>
                </p:oleObj>
              </mc:Choice>
              <mc:Fallback>
                <p:oleObj name="Equation" r:id="rId7" imgW="393529" imgH="22850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3683000"/>
                        <a:ext cx="773113" cy="452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40" name="Object 5"/>
          <p:cNvGraphicFramePr>
            <a:graphicFrameLocks noChangeAspect="1"/>
          </p:cNvGraphicFramePr>
          <p:nvPr/>
        </p:nvGraphicFramePr>
        <p:xfrm>
          <a:off x="2230438" y="4643438"/>
          <a:ext cx="749300" cy="423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573" name="Equation" r:id="rId9" imgW="380835" imgH="215806" progId="Equation.3">
                  <p:embed/>
                </p:oleObj>
              </mc:Choice>
              <mc:Fallback>
                <p:oleObj name="Equation" r:id="rId9" imgW="380835" imgH="21580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30438" y="4643438"/>
                        <a:ext cx="749300" cy="423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8141" name="Group 23"/>
          <p:cNvGrpSpPr>
            <a:grpSpLocks/>
          </p:cNvGrpSpPr>
          <p:nvPr/>
        </p:nvGrpSpPr>
        <p:grpSpPr bwMode="auto">
          <a:xfrm>
            <a:off x="2330450" y="2725738"/>
            <a:ext cx="3003550" cy="398462"/>
            <a:chOff x="1536" y="1669"/>
            <a:chExt cx="1892" cy="251"/>
          </a:xfrm>
        </p:grpSpPr>
        <p:graphicFrame>
          <p:nvGraphicFramePr>
            <p:cNvPr id="48142" name="Object 6"/>
            <p:cNvGraphicFramePr>
              <a:graphicFrameLocks noChangeAspect="1"/>
            </p:cNvGraphicFramePr>
            <p:nvPr/>
          </p:nvGraphicFramePr>
          <p:xfrm>
            <a:off x="1536" y="1676"/>
            <a:ext cx="459" cy="2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9574" name="Equation" r:id="rId11" imgW="368300" imgH="190500" progId="Equation.3">
                    <p:embed/>
                  </p:oleObj>
                </mc:Choice>
                <mc:Fallback>
                  <p:oleObj name="Equation" r:id="rId11" imgW="368300" imgH="1905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36" y="1676"/>
                          <a:ext cx="459" cy="23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8143" name="Object 7"/>
            <p:cNvGraphicFramePr>
              <a:graphicFrameLocks noChangeAspect="1"/>
            </p:cNvGraphicFramePr>
            <p:nvPr/>
          </p:nvGraphicFramePr>
          <p:xfrm>
            <a:off x="2112" y="1704"/>
            <a:ext cx="238" cy="1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9575" name="Equation" r:id="rId13" imgW="190417" imgH="152334" progId="Equation.3">
                    <p:embed/>
                  </p:oleObj>
                </mc:Choice>
                <mc:Fallback>
                  <p:oleObj name="Equation" r:id="rId13" imgW="190417" imgH="152334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12" y="1704"/>
                          <a:ext cx="238" cy="1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8144" name="Object 8"/>
            <p:cNvGraphicFramePr>
              <a:graphicFrameLocks noChangeAspect="1"/>
            </p:cNvGraphicFramePr>
            <p:nvPr/>
          </p:nvGraphicFramePr>
          <p:xfrm>
            <a:off x="2448" y="1669"/>
            <a:ext cx="980" cy="25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9576" name="Equation" r:id="rId15" imgW="787058" imgH="203112" progId="Equation.3">
                    <p:embed/>
                  </p:oleObj>
                </mc:Choice>
                <mc:Fallback>
                  <p:oleObj name="Equation" r:id="rId15" imgW="787058" imgH="203112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48" y="1669"/>
                          <a:ext cx="980" cy="25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321852546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04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04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04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04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anose="020B0600070205080204" pitchFamily="34" charset="-128"/>
              </a:rPr>
              <a:t>Generalization</a:t>
            </a:r>
          </a:p>
        </p:txBody>
      </p:sp>
      <p:grpSp>
        <p:nvGrpSpPr>
          <p:cNvPr id="2" name="Group 89"/>
          <p:cNvGrpSpPr>
            <a:grpSpLocks/>
          </p:cNvGrpSpPr>
          <p:nvPr/>
        </p:nvGrpSpPr>
        <p:grpSpPr bwMode="auto">
          <a:xfrm>
            <a:off x="1849438" y="3067050"/>
            <a:ext cx="360362" cy="2343150"/>
            <a:chOff x="1165" y="1788"/>
            <a:chExt cx="227" cy="1476"/>
          </a:xfrm>
        </p:grpSpPr>
        <p:graphicFrame>
          <p:nvGraphicFramePr>
            <p:cNvPr id="49182" name="Object 11"/>
            <p:cNvGraphicFramePr>
              <a:graphicFrameLocks noChangeAspect="1"/>
            </p:cNvGraphicFramePr>
            <p:nvPr/>
          </p:nvGraphicFramePr>
          <p:xfrm>
            <a:off x="1165" y="1788"/>
            <a:ext cx="203" cy="28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0594" name="Equation" r:id="rId3" imgW="165028" imgH="228501" progId="Equation.3">
                    <p:embed/>
                  </p:oleObj>
                </mc:Choice>
                <mc:Fallback>
                  <p:oleObj name="Equation" r:id="rId3" imgW="165028" imgH="228501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65" y="1788"/>
                          <a:ext cx="203" cy="28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9183" name="Object 12"/>
            <p:cNvGraphicFramePr>
              <a:graphicFrameLocks noChangeAspect="1"/>
            </p:cNvGraphicFramePr>
            <p:nvPr/>
          </p:nvGraphicFramePr>
          <p:xfrm>
            <a:off x="1178" y="2421"/>
            <a:ext cx="187" cy="26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0595" name="Equation" r:id="rId5" imgW="152268" imgH="215713" progId="Equation.3">
                    <p:embed/>
                  </p:oleObj>
                </mc:Choice>
                <mc:Fallback>
                  <p:oleObj name="Equation" r:id="rId5" imgW="152268" imgH="215713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78" y="2421"/>
                          <a:ext cx="187" cy="26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9184" name="Object 13"/>
            <p:cNvGraphicFramePr>
              <a:graphicFrameLocks noChangeAspect="1"/>
            </p:cNvGraphicFramePr>
            <p:nvPr/>
          </p:nvGraphicFramePr>
          <p:xfrm>
            <a:off x="1173" y="2997"/>
            <a:ext cx="219" cy="26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0596" name="Equation" r:id="rId7" imgW="177569" imgH="215619" progId="Equation.3">
                    <p:embed/>
                  </p:oleObj>
                </mc:Choice>
                <mc:Fallback>
                  <p:oleObj name="Equation" r:id="rId7" imgW="177569" imgH="215619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73" y="2997"/>
                          <a:ext cx="219" cy="26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" name="Group 94"/>
          <p:cNvGrpSpPr>
            <a:grpSpLocks/>
          </p:cNvGrpSpPr>
          <p:nvPr/>
        </p:nvGrpSpPr>
        <p:grpSpPr bwMode="auto">
          <a:xfrm>
            <a:off x="2209800" y="3429000"/>
            <a:ext cx="4724400" cy="2057400"/>
            <a:chOff x="1392" y="2160"/>
            <a:chExt cx="2976" cy="1296"/>
          </a:xfrm>
        </p:grpSpPr>
        <p:sp>
          <p:nvSpPr>
            <p:cNvPr id="49170" name="Line 66"/>
            <p:cNvSpPr>
              <a:spLocks noChangeShapeType="1"/>
            </p:cNvSpPr>
            <p:nvPr/>
          </p:nvSpPr>
          <p:spPr bwMode="auto">
            <a:xfrm>
              <a:off x="1753" y="2220"/>
              <a:ext cx="1" cy="61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49171" name="Oval 67"/>
            <p:cNvSpPr>
              <a:spLocks noChangeArrowheads="1"/>
            </p:cNvSpPr>
            <p:nvPr/>
          </p:nvSpPr>
          <p:spPr bwMode="auto">
            <a:xfrm>
              <a:off x="1700" y="2778"/>
              <a:ext cx="104" cy="10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49172" name="Oval 68"/>
            <p:cNvSpPr>
              <a:spLocks noChangeArrowheads="1"/>
            </p:cNvSpPr>
            <p:nvPr/>
          </p:nvSpPr>
          <p:spPr bwMode="auto">
            <a:xfrm>
              <a:off x="1705" y="2160"/>
              <a:ext cx="104" cy="10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49173" name="Oval 69"/>
            <p:cNvSpPr>
              <a:spLocks noChangeArrowheads="1"/>
            </p:cNvSpPr>
            <p:nvPr/>
          </p:nvSpPr>
          <p:spPr bwMode="auto">
            <a:xfrm>
              <a:off x="2688" y="3354"/>
              <a:ext cx="104" cy="10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49174" name="Oval 70"/>
            <p:cNvSpPr>
              <a:spLocks noChangeArrowheads="1"/>
            </p:cNvSpPr>
            <p:nvPr/>
          </p:nvSpPr>
          <p:spPr bwMode="auto">
            <a:xfrm>
              <a:off x="2688" y="2160"/>
              <a:ext cx="104" cy="10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49175" name="Oval 71"/>
            <p:cNvSpPr>
              <a:spLocks noChangeArrowheads="1"/>
            </p:cNvSpPr>
            <p:nvPr/>
          </p:nvSpPr>
          <p:spPr bwMode="auto">
            <a:xfrm>
              <a:off x="3744" y="3354"/>
              <a:ext cx="104" cy="10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49176" name="Oval 72"/>
            <p:cNvSpPr>
              <a:spLocks noChangeArrowheads="1"/>
            </p:cNvSpPr>
            <p:nvPr/>
          </p:nvSpPr>
          <p:spPr bwMode="auto">
            <a:xfrm>
              <a:off x="3744" y="2775"/>
              <a:ext cx="104" cy="10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49177" name="Line 73"/>
            <p:cNvSpPr>
              <a:spLocks noChangeShapeType="1"/>
            </p:cNvSpPr>
            <p:nvPr/>
          </p:nvSpPr>
          <p:spPr bwMode="auto">
            <a:xfrm>
              <a:off x="3799" y="2812"/>
              <a:ext cx="1" cy="61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49178" name="Line 74"/>
            <p:cNvSpPr>
              <a:spLocks noChangeShapeType="1"/>
            </p:cNvSpPr>
            <p:nvPr/>
          </p:nvSpPr>
          <p:spPr bwMode="auto">
            <a:xfrm>
              <a:off x="2740" y="2236"/>
              <a:ext cx="0" cy="12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49179" name="Line 75"/>
            <p:cNvSpPr>
              <a:spLocks noChangeShapeType="1"/>
            </p:cNvSpPr>
            <p:nvPr/>
          </p:nvSpPr>
          <p:spPr bwMode="auto">
            <a:xfrm flipV="1">
              <a:off x="1392" y="3408"/>
              <a:ext cx="297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49180" name="Line 78"/>
            <p:cNvSpPr>
              <a:spLocks noChangeShapeType="1"/>
            </p:cNvSpPr>
            <p:nvPr/>
          </p:nvSpPr>
          <p:spPr bwMode="auto">
            <a:xfrm flipV="1">
              <a:off x="1392" y="2832"/>
              <a:ext cx="297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49181" name="Line 79"/>
            <p:cNvSpPr>
              <a:spLocks noChangeShapeType="1"/>
            </p:cNvSpPr>
            <p:nvPr/>
          </p:nvSpPr>
          <p:spPr bwMode="auto">
            <a:xfrm flipV="1">
              <a:off x="1392" y="2208"/>
              <a:ext cx="297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4" name="Group 90"/>
          <p:cNvGrpSpPr>
            <a:grpSpLocks/>
          </p:cNvGrpSpPr>
          <p:nvPr/>
        </p:nvGrpSpPr>
        <p:grpSpPr bwMode="auto">
          <a:xfrm>
            <a:off x="3124200" y="3048000"/>
            <a:ext cx="322263" cy="2343150"/>
            <a:chOff x="1968" y="1776"/>
            <a:chExt cx="203" cy="1476"/>
          </a:xfrm>
        </p:grpSpPr>
        <p:graphicFrame>
          <p:nvGraphicFramePr>
            <p:cNvPr id="49167" name="Object 8"/>
            <p:cNvGraphicFramePr>
              <a:graphicFrameLocks noChangeAspect="1"/>
            </p:cNvGraphicFramePr>
            <p:nvPr/>
          </p:nvGraphicFramePr>
          <p:xfrm>
            <a:off x="1968" y="1776"/>
            <a:ext cx="203" cy="28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0597" name="Equation" r:id="rId9" imgW="165028" imgH="228501" progId="Equation.3">
                    <p:embed/>
                  </p:oleObj>
                </mc:Choice>
                <mc:Fallback>
                  <p:oleObj name="Equation" r:id="rId9" imgW="165028" imgH="228501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68" y="1776"/>
                          <a:ext cx="203" cy="28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9168" name="Object 9"/>
            <p:cNvGraphicFramePr>
              <a:graphicFrameLocks noChangeAspect="1"/>
            </p:cNvGraphicFramePr>
            <p:nvPr/>
          </p:nvGraphicFramePr>
          <p:xfrm>
            <a:off x="1982" y="2409"/>
            <a:ext cx="174" cy="26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0598" name="Equation" r:id="rId11" imgW="139579" imgH="215713" progId="Equation.3">
                    <p:embed/>
                  </p:oleObj>
                </mc:Choice>
                <mc:Fallback>
                  <p:oleObj name="Equation" r:id="rId11" imgW="139579" imgH="215713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82" y="2409"/>
                          <a:ext cx="174" cy="26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9169" name="Object 10"/>
            <p:cNvGraphicFramePr>
              <a:graphicFrameLocks noChangeAspect="1"/>
            </p:cNvGraphicFramePr>
            <p:nvPr/>
          </p:nvGraphicFramePr>
          <p:xfrm>
            <a:off x="1968" y="2985"/>
            <a:ext cx="203" cy="26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0599" name="Equation" r:id="rId13" imgW="164885" imgH="215619" progId="Equation.3">
                    <p:embed/>
                  </p:oleObj>
                </mc:Choice>
                <mc:Fallback>
                  <p:oleObj name="Equation" r:id="rId13" imgW="164885" imgH="215619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68" y="2985"/>
                          <a:ext cx="203" cy="26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" name="Group 91"/>
          <p:cNvGrpSpPr>
            <a:grpSpLocks/>
          </p:cNvGrpSpPr>
          <p:nvPr/>
        </p:nvGrpSpPr>
        <p:grpSpPr bwMode="auto">
          <a:xfrm>
            <a:off x="4724400" y="3049588"/>
            <a:ext cx="322263" cy="2341562"/>
            <a:chOff x="2976" y="1777"/>
            <a:chExt cx="203" cy="1475"/>
          </a:xfrm>
        </p:grpSpPr>
        <p:graphicFrame>
          <p:nvGraphicFramePr>
            <p:cNvPr id="49164" name="Object 5"/>
            <p:cNvGraphicFramePr>
              <a:graphicFrameLocks noChangeAspect="1"/>
            </p:cNvGraphicFramePr>
            <p:nvPr/>
          </p:nvGraphicFramePr>
          <p:xfrm>
            <a:off x="2976" y="1777"/>
            <a:ext cx="203" cy="28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0600" name="Equation" r:id="rId15" imgW="165028" imgH="228501" progId="Equation.3">
                    <p:embed/>
                  </p:oleObj>
                </mc:Choice>
                <mc:Fallback>
                  <p:oleObj name="Equation" r:id="rId15" imgW="165028" imgH="228501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76" y="1777"/>
                          <a:ext cx="203" cy="28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9165" name="Object 6"/>
            <p:cNvGraphicFramePr>
              <a:graphicFrameLocks noChangeAspect="1"/>
            </p:cNvGraphicFramePr>
            <p:nvPr/>
          </p:nvGraphicFramePr>
          <p:xfrm>
            <a:off x="2991" y="2410"/>
            <a:ext cx="173" cy="26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0601" name="Equation" r:id="rId17" imgW="139579" imgH="215713" progId="Equation.3">
                    <p:embed/>
                  </p:oleObj>
                </mc:Choice>
                <mc:Fallback>
                  <p:oleObj name="Equation" r:id="rId17" imgW="139579" imgH="215713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91" y="2410"/>
                          <a:ext cx="173" cy="26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9166" name="Object 7"/>
            <p:cNvGraphicFramePr>
              <a:graphicFrameLocks noChangeAspect="1"/>
            </p:cNvGraphicFramePr>
            <p:nvPr/>
          </p:nvGraphicFramePr>
          <p:xfrm>
            <a:off x="2976" y="2985"/>
            <a:ext cx="203" cy="26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0602" name="Equation" r:id="rId19" imgW="164885" imgH="215619" progId="Equation.3">
                    <p:embed/>
                  </p:oleObj>
                </mc:Choice>
                <mc:Fallback>
                  <p:oleObj name="Equation" r:id="rId19" imgW="164885" imgH="215619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76" y="2985"/>
                          <a:ext cx="203" cy="26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6" name="Group 92"/>
          <p:cNvGrpSpPr>
            <a:grpSpLocks/>
          </p:cNvGrpSpPr>
          <p:nvPr/>
        </p:nvGrpSpPr>
        <p:grpSpPr bwMode="auto">
          <a:xfrm>
            <a:off x="7010400" y="3124200"/>
            <a:ext cx="347663" cy="2341563"/>
            <a:chOff x="4416" y="1824"/>
            <a:chExt cx="219" cy="1475"/>
          </a:xfrm>
        </p:grpSpPr>
        <p:graphicFrame>
          <p:nvGraphicFramePr>
            <p:cNvPr id="49161" name="Object 2"/>
            <p:cNvGraphicFramePr>
              <a:graphicFrameLocks noChangeAspect="1"/>
            </p:cNvGraphicFramePr>
            <p:nvPr/>
          </p:nvGraphicFramePr>
          <p:xfrm>
            <a:off x="4416" y="1824"/>
            <a:ext cx="219" cy="28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0603" name="Equation" r:id="rId21" imgW="177646" imgH="228402" progId="Equation.3">
                    <p:embed/>
                  </p:oleObj>
                </mc:Choice>
                <mc:Fallback>
                  <p:oleObj name="Equation" r:id="rId21" imgW="177646" imgH="228402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16" y="1824"/>
                          <a:ext cx="219" cy="28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9162" name="Object 3"/>
            <p:cNvGraphicFramePr>
              <a:graphicFrameLocks noChangeAspect="1"/>
            </p:cNvGraphicFramePr>
            <p:nvPr/>
          </p:nvGraphicFramePr>
          <p:xfrm>
            <a:off x="4424" y="2457"/>
            <a:ext cx="203" cy="26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0604" name="Equation" r:id="rId23" imgW="164885" imgH="215619" progId="Equation.3">
                    <p:embed/>
                  </p:oleObj>
                </mc:Choice>
                <mc:Fallback>
                  <p:oleObj name="Equation" r:id="rId23" imgW="164885" imgH="215619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24" y="2457"/>
                          <a:ext cx="203" cy="26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9163" name="Object 4"/>
            <p:cNvGraphicFramePr>
              <a:graphicFrameLocks noChangeAspect="1"/>
            </p:cNvGraphicFramePr>
            <p:nvPr/>
          </p:nvGraphicFramePr>
          <p:xfrm>
            <a:off x="4416" y="3032"/>
            <a:ext cx="219" cy="26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0605" name="Equation" r:id="rId25" imgW="177569" imgH="215619" progId="Equation.3">
                    <p:embed/>
                  </p:oleObj>
                </mc:Choice>
                <mc:Fallback>
                  <p:oleObj name="Equation" r:id="rId25" imgW="177569" imgH="215619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16" y="3032"/>
                          <a:ext cx="219" cy="26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51293" name="Text Box 93"/>
          <p:cNvSpPr txBox="1">
            <a:spLocks noChangeArrowheads="1"/>
          </p:cNvSpPr>
          <p:nvPr/>
        </p:nvSpPr>
        <p:spPr bwMode="auto">
          <a:xfrm>
            <a:off x="1752600" y="2057400"/>
            <a:ext cx="9286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400">
                <a:solidFill>
                  <a:srgbClr val="006600"/>
                </a:solidFill>
              </a:rPr>
              <a:t>Given</a:t>
            </a:r>
          </a:p>
        </p:txBody>
      </p:sp>
    </p:spTree>
    <p:extLst>
      <p:ext uri="{BB962C8B-B14F-4D97-AF65-F5344CB8AC3E}">
        <p14:creationId xmlns:p14="http://schemas.microsoft.com/office/powerpoint/2010/main" val="2647562514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93" grpId="0" autoUpdateAnimBg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Text Box 3"/>
          <p:cNvSpPr txBox="1">
            <a:spLocks noChangeArrowheads="1"/>
          </p:cNvSpPr>
          <p:nvPr/>
        </p:nvSpPr>
        <p:spPr bwMode="auto">
          <a:xfrm>
            <a:off x="1447800" y="2057400"/>
            <a:ext cx="5383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400">
                <a:solidFill>
                  <a:srgbClr val="006600"/>
                </a:solidFill>
              </a:rPr>
              <a:t>For a monotonically increasing function </a:t>
            </a:r>
            <a:r>
              <a:rPr lang="en-US" sz="2400" i="1">
                <a:solidFill>
                  <a:srgbClr val="006600"/>
                </a:solidFill>
              </a:rPr>
              <a:t>f, </a:t>
            </a:r>
            <a:endParaRPr lang="en-US" sz="2400">
              <a:solidFill>
                <a:srgbClr val="006600"/>
              </a:solidFill>
            </a:endParaRPr>
          </a:p>
        </p:txBody>
      </p:sp>
      <p:grpSp>
        <p:nvGrpSpPr>
          <p:cNvPr id="2" name="Group 32"/>
          <p:cNvGrpSpPr>
            <a:grpSpLocks/>
          </p:cNvGrpSpPr>
          <p:nvPr/>
        </p:nvGrpSpPr>
        <p:grpSpPr bwMode="auto">
          <a:xfrm>
            <a:off x="1474788" y="3067050"/>
            <a:ext cx="811212" cy="2343150"/>
            <a:chOff x="929" y="1788"/>
            <a:chExt cx="511" cy="1476"/>
          </a:xfrm>
        </p:grpSpPr>
        <p:graphicFrame>
          <p:nvGraphicFramePr>
            <p:cNvPr id="50206" name="Object 11"/>
            <p:cNvGraphicFramePr>
              <a:graphicFrameLocks noChangeAspect="1"/>
            </p:cNvGraphicFramePr>
            <p:nvPr/>
          </p:nvGraphicFramePr>
          <p:xfrm>
            <a:off x="929" y="1788"/>
            <a:ext cx="487" cy="28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1618" name="Equation" r:id="rId3" imgW="393529" imgH="228501" progId="Equation.3">
                    <p:embed/>
                  </p:oleObj>
                </mc:Choice>
                <mc:Fallback>
                  <p:oleObj name="Equation" r:id="rId3" imgW="393529" imgH="228501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29" y="1788"/>
                          <a:ext cx="487" cy="28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0207" name="Object 12"/>
            <p:cNvGraphicFramePr>
              <a:graphicFrameLocks noChangeAspect="1"/>
            </p:cNvGraphicFramePr>
            <p:nvPr/>
          </p:nvGraphicFramePr>
          <p:xfrm>
            <a:off x="942" y="2421"/>
            <a:ext cx="472" cy="26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1619" name="Equation" r:id="rId5" imgW="380835" imgH="215806" progId="Equation.3">
                    <p:embed/>
                  </p:oleObj>
                </mc:Choice>
                <mc:Fallback>
                  <p:oleObj name="Equation" r:id="rId5" imgW="380835" imgH="215806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42" y="2421"/>
                          <a:ext cx="472" cy="26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0208" name="Object 13"/>
            <p:cNvGraphicFramePr>
              <a:graphicFrameLocks noChangeAspect="1"/>
            </p:cNvGraphicFramePr>
            <p:nvPr/>
          </p:nvGraphicFramePr>
          <p:xfrm>
            <a:off x="937" y="2997"/>
            <a:ext cx="503" cy="26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1620" name="Equation" r:id="rId7" imgW="406048" imgH="215713" progId="Equation.3">
                    <p:embed/>
                  </p:oleObj>
                </mc:Choice>
                <mc:Fallback>
                  <p:oleObj name="Equation" r:id="rId7" imgW="406048" imgH="215713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37" y="2997"/>
                          <a:ext cx="503" cy="26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50180" name="Line 8"/>
          <p:cNvSpPr>
            <a:spLocks noChangeShapeType="1"/>
          </p:cNvSpPr>
          <p:nvPr/>
        </p:nvSpPr>
        <p:spPr bwMode="auto">
          <a:xfrm>
            <a:off x="2782888" y="3524250"/>
            <a:ext cx="1587" cy="9683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0181" name="Oval 9"/>
          <p:cNvSpPr>
            <a:spLocks noChangeArrowheads="1"/>
          </p:cNvSpPr>
          <p:nvPr/>
        </p:nvSpPr>
        <p:spPr bwMode="auto">
          <a:xfrm>
            <a:off x="2698750" y="441007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0182" name="Oval 10"/>
          <p:cNvSpPr>
            <a:spLocks noChangeArrowheads="1"/>
          </p:cNvSpPr>
          <p:nvPr/>
        </p:nvSpPr>
        <p:spPr bwMode="auto">
          <a:xfrm>
            <a:off x="2706688" y="3429000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0183" name="Oval 11"/>
          <p:cNvSpPr>
            <a:spLocks noChangeArrowheads="1"/>
          </p:cNvSpPr>
          <p:nvPr/>
        </p:nvSpPr>
        <p:spPr bwMode="auto">
          <a:xfrm>
            <a:off x="4267200" y="532447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0184" name="Oval 12"/>
          <p:cNvSpPr>
            <a:spLocks noChangeArrowheads="1"/>
          </p:cNvSpPr>
          <p:nvPr/>
        </p:nvSpPr>
        <p:spPr bwMode="auto">
          <a:xfrm>
            <a:off x="4267200" y="3429000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0185" name="Oval 13"/>
          <p:cNvSpPr>
            <a:spLocks noChangeArrowheads="1"/>
          </p:cNvSpPr>
          <p:nvPr/>
        </p:nvSpPr>
        <p:spPr bwMode="auto">
          <a:xfrm>
            <a:off x="5943600" y="532447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0186" name="Oval 14"/>
          <p:cNvSpPr>
            <a:spLocks noChangeArrowheads="1"/>
          </p:cNvSpPr>
          <p:nvPr/>
        </p:nvSpPr>
        <p:spPr bwMode="auto">
          <a:xfrm>
            <a:off x="5943600" y="4405313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0187" name="Line 15"/>
          <p:cNvSpPr>
            <a:spLocks noChangeShapeType="1"/>
          </p:cNvSpPr>
          <p:nvPr/>
        </p:nvSpPr>
        <p:spPr bwMode="auto">
          <a:xfrm>
            <a:off x="6030913" y="4464050"/>
            <a:ext cx="1587" cy="9683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0188" name="Line 16"/>
          <p:cNvSpPr>
            <a:spLocks noChangeShapeType="1"/>
          </p:cNvSpPr>
          <p:nvPr/>
        </p:nvSpPr>
        <p:spPr bwMode="auto">
          <a:xfrm>
            <a:off x="4349750" y="3549650"/>
            <a:ext cx="0" cy="1905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0189" name="Line 17"/>
          <p:cNvSpPr>
            <a:spLocks noChangeShapeType="1"/>
          </p:cNvSpPr>
          <p:nvPr/>
        </p:nvSpPr>
        <p:spPr bwMode="auto">
          <a:xfrm flipV="1">
            <a:off x="2209800" y="5410200"/>
            <a:ext cx="4724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0190" name="Line 18"/>
          <p:cNvSpPr>
            <a:spLocks noChangeShapeType="1"/>
          </p:cNvSpPr>
          <p:nvPr/>
        </p:nvSpPr>
        <p:spPr bwMode="auto">
          <a:xfrm flipV="1">
            <a:off x="2209800" y="4495800"/>
            <a:ext cx="4724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0191" name="Line 19"/>
          <p:cNvSpPr>
            <a:spLocks noChangeShapeType="1"/>
          </p:cNvSpPr>
          <p:nvPr/>
        </p:nvSpPr>
        <p:spPr bwMode="auto">
          <a:xfrm flipV="1">
            <a:off x="2209800" y="3505200"/>
            <a:ext cx="4724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3" name="Group 33"/>
          <p:cNvGrpSpPr>
            <a:grpSpLocks/>
          </p:cNvGrpSpPr>
          <p:nvPr/>
        </p:nvGrpSpPr>
        <p:grpSpPr bwMode="auto">
          <a:xfrm>
            <a:off x="2898775" y="3048000"/>
            <a:ext cx="773113" cy="2343150"/>
            <a:chOff x="1826" y="1776"/>
            <a:chExt cx="487" cy="1476"/>
          </a:xfrm>
        </p:grpSpPr>
        <p:graphicFrame>
          <p:nvGraphicFramePr>
            <p:cNvPr id="50203" name="Object 8"/>
            <p:cNvGraphicFramePr>
              <a:graphicFrameLocks noChangeAspect="1"/>
            </p:cNvGraphicFramePr>
            <p:nvPr/>
          </p:nvGraphicFramePr>
          <p:xfrm>
            <a:off x="1826" y="1776"/>
            <a:ext cx="487" cy="28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1621" name="Equation" r:id="rId9" imgW="393529" imgH="228501" progId="Equation.3">
                    <p:embed/>
                  </p:oleObj>
                </mc:Choice>
                <mc:Fallback>
                  <p:oleObj name="Equation" r:id="rId9" imgW="393529" imgH="228501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26" y="1776"/>
                          <a:ext cx="487" cy="28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0204" name="Object 9"/>
            <p:cNvGraphicFramePr>
              <a:graphicFrameLocks noChangeAspect="1"/>
            </p:cNvGraphicFramePr>
            <p:nvPr/>
          </p:nvGraphicFramePr>
          <p:xfrm>
            <a:off x="1840" y="2409"/>
            <a:ext cx="459" cy="26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1622" name="Equation" r:id="rId11" imgW="368140" imgH="215806" progId="Equation.3">
                    <p:embed/>
                  </p:oleObj>
                </mc:Choice>
                <mc:Fallback>
                  <p:oleObj name="Equation" r:id="rId11" imgW="368140" imgH="215806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40" y="2409"/>
                          <a:ext cx="459" cy="26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0205" name="Object 10"/>
            <p:cNvGraphicFramePr>
              <a:graphicFrameLocks noChangeAspect="1"/>
            </p:cNvGraphicFramePr>
            <p:nvPr/>
          </p:nvGraphicFramePr>
          <p:xfrm>
            <a:off x="1826" y="2985"/>
            <a:ext cx="487" cy="26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1623" name="Equation" r:id="rId13" imgW="393359" imgH="215713" progId="Equation.3">
                    <p:embed/>
                  </p:oleObj>
                </mc:Choice>
                <mc:Fallback>
                  <p:oleObj name="Equation" r:id="rId13" imgW="393359" imgH="215713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26" y="2985"/>
                          <a:ext cx="487" cy="26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" name="Group 34"/>
          <p:cNvGrpSpPr>
            <a:grpSpLocks/>
          </p:cNvGrpSpPr>
          <p:nvPr/>
        </p:nvGrpSpPr>
        <p:grpSpPr bwMode="auto">
          <a:xfrm>
            <a:off x="4500563" y="3049588"/>
            <a:ext cx="771525" cy="2341562"/>
            <a:chOff x="2835" y="1777"/>
            <a:chExt cx="486" cy="1475"/>
          </a:xfrm>
        </p:grpSpPr>
        <p:graphicFrame>
          <p:nvGraphicFramePr>
            <p:cNvPr id="50200" name="Object 5"/>
            <p:cNvGraphicFramePr>
              <a:graphicFrameLocks noChangeAspect="1"/>
            </p:cNvGraphicFramePr>
            <p:nvPr/>
          </p:nvGraphicFramePr>
          <p:xfrm>
            <a:off x="2835" y="1777"/>
            <a:ext cx="486" cy="28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1624" name="Equation" r:id="rId15" imgW="393529" imgH="228501" progId="Equation.3">
                    <p:embed/>
                  </p:oleObj>
                </mc:Choice>
                <mc:Fallback>
                  <p:oleObj name="Equation" r:id="rId15" imgW="393529" imgH="228501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35" y="1777"/>
                          <a:ext cx="486" cy="28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0201" name="Object 6"/>
            <p:cNvGraphicFramePr>
              <a:graphicFrameLocks noChangeAspect="1"/>
            </p:cNvGraphicFramePr>
            <p:nvPr/>
          </p:nvGraphicFramePr>
          <p:xfrm>
            <a:off x="2850" y="2410"/>
            <a:ext cx="456" cy="26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1625" name="Equation" r:id="rId17" imgW="368140" imgH="215806" progId="Equation.3">
                    <p:embed/>
                  </p:oleObj>
                </mc:Choice>
                <mc:Fallback>
                  <p:oleObj name="Equation" r:id="rId17" imgW="368140" imgH="215806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50" y="2410"/>
                          <a:ext cx="456" cy="26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0202" name="Object 7"/>
            <p:cNvGraphicFramePr>
              <a:graphicFrameLocks noChangeAspect="1"/>
            </p:cNvGraphicFramePr>
            <p:nvPr/>
          </p:nvGraphicFramePr>
          <p:xfrm>
            <a:off x="2835" y="2985"/>
            <a:ext cx="486" cy="26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1626" name="Equation" r:id="rId19" imgW="393359" imgH="215713" progId="Equation.3">
                    <p:embed/>
                  </p:oleObj>
                </mc:Choice>
                <mc:Fallback>
                  <p:oleObj name="Equation" r:id="rId19" imgW="393359" imgH="215713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35" y="2985"/>
                          <a:ext cx="486" cy="26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" name="Group 35"/>
          <p:cNvGrpSpPr>
            <a:grpSpLocks/>
          </p:cNvGrpSpPr>
          <p:nvPr/>
        </p:nvGrpSpPr>
        <p:grpSpPr bwMode="auto">
          <a:xfrm>
            <a:off x="6858000" y="3068638"/>
            <a:ext cx="798513" cy="2341562"/>
            <a:chOff x="4320" y="1789"/>
            <a:chExt cx="503" cy="1475"/>
          </a:xfrm>
        </p:grpSpPr>
        <p:graphicFrame>
          <p:nvGraphicFramePr>
            <p:cNvPr id="50197" name="Object 2"/>
            <p:cNvGraphicFramePr>
              <a:graphicFrameLocks noChangeAspect="1"/>
            </p:cNvGraphicFramePr>
            <p:nvPr/>
          </p:nvGraphicFramePr>
          <p:xfrm>
            <a:off x="4320" y="1789"/>
            <a:ext cx="503" cy="28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1627" name="Equation" r:id="rId21" imgW="406224" imgH="228501" progId="Equation.3">
                    <p:embed/>
                  </p:oleObj>
                </mc:Choice>
                <mc:Fallback>
                  <p:oleObj name="Equation" r:id="rId21" imgW="406224" imgH="228501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20" y="1789"/>
                          <a:ext cx="503" cy="28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0198" name="Object 3"/>
            <p:cNvGraphicFramePr>
              <a:graphicFrameLocks noChangeAspect="1"/>
            </p:cNvGraphicFramePr>
            <p:nvPr/>
          </p:nvGraphicFramePr>
          <p:xfrm>
            <a:off x="4328" y="2422"/>
            <a:ext cx="487" cy="26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1628" name="Equation" r:id="rId23" imgW="393359" imgH="215713" progId="Equation.3">
                    <p:embed/>
                  </p:oleObj>
                </mc:Choice>
                <mc:Fallback>
                  <p:oleObj name="Equation" r:id="rId23" imgW="393359" imgH="215713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28" y="2422"/>
                          <a:ext cx="487" cy="26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0199" name="Object 4"/>
            <p:cNvGraphicFramePr>
              <a:graphicFrameLocks noChangeAspect="1"/>
            </p:cNvGraphicFramePr>
            <p:nvPr/>
          </p:nvGraphicFramePr>
          <p:xfrm>
            <a:off x="4320" y="2997"/>
            <a:ext cx="503" cy="26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1629" name="Equation" r:id="rId25" imgW="406048" imgH="215713" progId="Equation.3">
                    <p:embed/>
                  </p:oleObj>
                </mc:Choice>
                <mc:Fallback>
                  <p:oleObj name="Equation" r:id="rId25" imgW="406048" imgH="215713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20" y="2997"/>
                          <a:ext cx="503" cy="26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50195" name="Rectangle 41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panose="020B0600070205080204" pitchFamily="34" charset="-128"/>
              </a:rPr>
              <a:t>Generalization</a:t>
            </a:r>
          </a:p>
        </p:txBody>
      </p:sp>
      <p:sp>
        <p:nvSpPr>
          <p:cNvPr id="55338" name="Text Box 42"/>
          <p:cNvSpPr txBox="1">
            <a:spLocks noChangeArrowheads="1"/>
          </p:cNvSpPr>
          <p:nvPr/>
        </p:nvSpPr>
        <p:spPr bwMode="auto">
          <a:xfrm>
            <a:off x="1524000" y="5867400"/>
            <a:ext cx="19177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400">
                <a:solidFill>
                  <a:srgbClr val="006600"/>
                </a:solidFill>
              </a:rPr>
              <a:t>(by induction)</a:t>
            </a:r>
          </a:p>
        </p:txBody>
      </p:sp>
    </p:spTree>
    <p:extLst>
      <p:ext uri="{BB962C8B-B14F-4D97-AF65-F5344CB8AC3E}">
        <p14:creationId xmlns:p14="http://schemas.microsoft.com/office/powerpoint/2010/main" val="18280100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52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52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5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5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9" grpId="0" autoUpdateAnimBg="0"/>
      <p:bldP spid="55338" grpId="0" autoUpdateAnimBg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anose="020B0600070205080204" pitchFamily="34" charset="-128"/>
              </a:rPr>
              <a:t>Proof: Zero-One Principle</a:t>
            </a:r>
          </a:p>
        </p:txBody>
      </p:sp>
      <p:grpSp>
        <p:nvGrpSpPr>
          <p:cNvPr id="2" name="Group 41"/>
          <p:cNvGrpSpPr>
            <a:grpSpLocks/>
          </p:cNvGrpSpPr>
          <p:nvPr/>
        </p:nvGrpSpPr>
        <p:grpSpPr bwMode="auto">
          <a:xfrm>
            <a:off x="838200" y="1905000"/>
            <a:ext cx="7891463" cy="2455863"/>
            <a:chOff x="528" y="1200"/>
            <a:chExt cx="4971" cy="1547"/>
          </a:xfrm>
        </p:grpSpPr>
        <p:sp>
          <p:nvSpPr>
            <p:cNvPr id="51211" name="Text Box 3"/>
            <p:cNvSpPr txBox="1">
              <a:spLocks noChangeArrowheads="1"/>
            </p:cNvSpPr>
            <p:nvPr/>
          </p:nvSpPr>
          <p:spPr bwMode="auto">
            <a:xfrm>
              <a:off x="528" y="1200"/>
              <a:ext cx="80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400" i="1">
                  <a:solidFill>
                    <a:srgbClr val="006600"/>
                  </a:solidFill>
                </a:rPr>
                <a:t>Suppose</a:t>
              </a:r>
              <a:r>
                <a:rPr lang="en-US" sz="2400">
                  <a:solidFill>
                    <a:srgbClr val="000000"/>
                  </a:solidFill>
                </a:rPr>
                <a:t> </a:t>
              </a:r>
            </a:p>
          </p:txBody>
        </p:sp>
        <p:sp>
          <p:nvSpPr>
            <p:cNvPr id="51212" name="Text Box 4"/>
            <p:cNvSpPr txBox="1">
              <a:spLocks noChangeArrowheads="1"/>
            </p:cNvSpPr>
            <p:nvPr/>
          </p:nvSpPr>
          <p:spPr bwMode="auto">
            <a:xfrm>
              <a:off x="551" y="1824"/>
              <a:ext cx="494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400">
                  <a:solidFill>
                    <a:srgbClr val="000000"/>
                  </a:solidFill>
                </a:rPr>
                <a:t>b) there exists a sequence                      that it </a:t>
              </a:r>
              <a:r>
                <a:rPr lang="en-US" sz="2400">
                  <a:solidFill>
                    <a:srgbClr val="FF0000"/>
                  </a:solidFill>
                </a:rPr>
                <a:t>doesn’t sort</a:t>
              </a:r>
              <a:r>
                <a:rPr lang="en-US" sz="2400">
                  <a:solidFill>
                    <a:srgbClr val="000000"/>
                  </a:solidFill>
                </a:rPr>
                <a:t>, i.e., </a:t>
              </a:r>
            </a:p>
          </p:txBody>
        </p:sp>
        <p:graphicFrame>
          <p:nvGraphicFramePr>
            <p:cNvPr id="51213" name="Object 3"/>
            <p:cNvGraphicFramePr>
              <a:graphicFrameLocks noChangeAspect="1"/>
            </p:cNvGraphicFramePr>
            <p:nvPr/>
          </p:nvGraphicFramePr>
          <p:xfrm>
            <a:off x="2623" y="1848"/>
            <a:ext cx="977" cy="28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2642" name="Equation" r:id="rId3" imgW="787400" imgH="228600" progId="Equation.3">
                    <p:embed/>
                  </p:oleObj>
                </mc:Choice>
                <mc:Fallback>
                  <p:oleObj name="Equation" r:id="rId3" imgW="78740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23" y="1848"/>
                          <a:ext cx="977" cy="28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51214" name="Group 40"/>
            <p:cNvGrpSpPr>
              <a:grpSpLocks/>
            </p:cNvGrpSpPr>
            <p:nvPr/>
          </p:nvGrpSpPr>
          <p:grpSpPr bwMode="auto">
            <a:xfrm>
              <a:off x="816" y="2142"/>
              <a:ext cx="1920" cy="321"/>
              <a:chOff x="816" y="2142"/>
              <a:chExt cx="1920" cy="321"/>
            </a:xfrm>
          </p:grpSpPr>
          <p:graphicFrame>
            <p:nvGraphicFramePr>
              <p:cNvPr id="51219" name="Object 6"/>
              <p:cNvGraphicFramePr>
                <a:graphicFrameLocks noChangeAspect="1"/>
              </p:cNvGraphicFramePr>
              <p:nvPr/>
            </p:nvGraphicFramePr>
            <p:xfrm>
              <a:off x="960" y="2164"/>
              <a:ext cx="424" cy="299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12643" name="Equation" r:id="rId5" imgW="342751" imgH="241195" progId="Equation.3">
                      <p:embed/>
                    </p:oleObj>
                  </mc:Choice>
                  <mc:Fallback>
                    <p:oleObj name="Equation" r:id="rId5" imgW="342751" imgH="241195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960" y="2164"/>
                            <a:ext cx="424" cy="299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51220" name="Object 7"/>
              <p:cNvGraphicFramePr>
                <a:graphicFrameLocks noChangeAspect="1"/>
              </p:cNvGraphicFramePr>
              <p:nvPr/>
            </p:nvGraphicFramePr>
            <p:xfrm>
              <a:off x="816" y="2196"/>
              <a:ext cx="156" cy="18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12644" name="Equation" r:id="rId7" imgW="126835" imgH="152202" progId="Equation.3">
                      <p:embed/>
                    </p:oleObj>
                  </mc:Choice>
                  <mc:Fallback>
                    <p:oleObj name="Equation" r:id="rId7" imgW="126835" imgH="152202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816" y="2196"/>
                            <a:ext cx="156" cy="18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51221" name="Text Box 13"/>
              <p:cNvSpPr txBox="1">
                <a:spLocks noChangeArrowheads="1"/>
              </p:cNvSpPr>
              <p:nvPr/>
            </p:nvSpPr>
            <p:spPr bwMode="auto">
              <a:xfrm>
                <a:off x="1392" y="2142"/>
                <a:ext cx="803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sz="2400">
                    <a:solidFill>
                      <a:srgbClr val="000000"/>
                    </a:solidFill>
                  </a:rPr>
                  <a:t>such that</a:t>
                </a:r>
              </a:p>
            </p:txBody>
          </p:sp>
          <p:graphicFrame>
            <p:nvGraphicFramePr>
              <p:cNvPr id="51222" name="Object 8"/>
              <p:cNvGraphicFramePr>
                <a:graphicFrameLocks noChangeAspect="1"/>
              </p:cNvGraphicFramePr>
              <p:nvPr/>
            </p:nvGraphicFramePr>
            <p:xfrm>
              <a:off x="2185" y="2164"/>
              <a:ext cx="551" cy="299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12645" name="Equation" r:id="rId9" imgW="444307" imgH="241195" progId="Equation.3">
                      <p:embed/>
                    </p:oleObj>
                  </mc:Choice>
                  <mc:Fallback>
                    <p:oleObj name="Equation" r:id="rId9" imgW="444307" imgH="241195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0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185" y="2164"/>
                            <a:ext cx="551" cy="299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51215" name="Text Box 15"/>
            <p:cNvSpPr txBox="1">
              <a:spLocks noChangeArrowheads="1"/>
            </p:cNvSpPr>
            <p:nvPr/>
          </p:nvSpPr>
          <p:spPr bwMode="auto">
            <a:xfrm>
              <a:off x="810" y="2415"/>
              <a:ext cx="312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400">
                  <a:solidFill>
                    <a:srgbClr val="000000"/>
                  </a:solidFill>
                </a:rPr>
                <a:t>but      is placed before     in the output.</a:t>
              </a:r>
            </a:p>
          </p:txBody>
        </p:sp>
        <p:graphicFrame>
          <p:nvGraphicFramePr>
            <p:cNvPr id="51216" name="Object 4"/>
            <p:cNvGraphicFramePr>
              <a:graphicFrameLocks noChangeAspect="1"/>
            </p:cNvGraphicFramePr>
            <p:nvPr/>
          </p:nvGraphicFramePr>
          <p:xfrm>
            <a:off x="1152" y="2448"/>
            <a:ext cx="220" cy="29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2646" name="Equation" r:id="rId11" imgW="177646" imgH="241091" progId="Equation.3">
                    <p:embed/>
                  </p:oleObj>
                </mc:Choice>
                <mc:Fallback>
                  <p:oleObj name="Equation" r:id="rId11" imgW="177646" imgH="241091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52" y="2448"/>
                          <a:ext cx="220" cy="29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1217" name="Object 5"/>
            <p:cNvGraphicFramePr>
              <a:graphicFrameLocks noChangeAspect="1"/>
            </p:cNvGraphicFramePr>
            <p:nvPr/>
          </p:nvGraphicFramePr>
          <p:xfrm>
            <a:off x="2643" y="2437"/>
            <a:ext cx="188" cy="28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2647" name="Equation" r:id="rId13" imgW="152334" imgH="228501" progId="Equation.3">
                    <p:embed/>
                  </p:oleObj>
                </mc:Choice>
                <mc:Fallback>
                  <p:oleObj name="Equation" r:id="rId13" imgW="152334" imgH="228501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43" y="2437"/>
                          <a:ext cx="188" cy="28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1218" name="Text Box 21"/>
            <p:cNvSpPr txBox="1">
              <a:spLocks noChangeArrowheads="1"/>
            </p:cNvSpPr>
            <p:nvPr/>
          </p:nvSpPr>
          <p:spPr bwMode="auto">
            <a:xfrm>
              <a:off x="553" y="1536"/>
              <a:ext cx="384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400">
                  <a:solidFill>
                    <a:srgbClr val="000000"/>
                  </a:solidFill>
                </a:rPr>
                <a:t>a) the network </a:t>
              </a:r>
              <a:r>
                <a:rPr lang="en-US" sz="2400">
                  <a:solidFill>
                    <a:srgbClr val="FF0000"/>
                  </a:solidFill>
                </a:rPr>
                <a:t>sorts</a:t>
              </a:r>
              <a:r>
                <a:rPr lang="en-US" sz="2400">
                  <a:solidFill>
                    <a:srgbClr val="000000"/>
                  </a:solidFill>
                </a:rPr>
                <a:t> all sequences of 0’s and 1’s,</a:t>
              </a:r>
            </a:p>
          </p:txBody>
        </p:sp>
      </p:grpSp>
      <p:grpSp>
        <p:nvGrpSpPr>
          <p:cNvPr id="4" name="Group 39"/>
          <p:cNvGrpSpPr>
            <a:grpSpLocks/>
          </p:cNvGrpSpPr>
          <p:nvPr/>
        </p:nvGrpSpPr>
        <p:grpSpPr bwMode="auto">
          <a:xfrm>
            <a:off x="914400" y="4572000"/>
            <a:ext cx="3657600" cy="1371600"/>
            <a:chOff x="576" y="2880"/>
            <a:chExt cx="2304" cy="864"/>
          </a:xfrm>
        </p:grpSpPr>
        <p:sp>
          <p:nvSpPr>
            <p:cNvPr id="51205" name="Text Box 23"/>
            <p:cNvSpPr txBox="1">
              <a:spLocks noChangeArrowheads="1"/>
            </p:cNvSpPr>
            <p:nvPr/>
          </p:nvSpPr>
          <p:spPr bwMode="auto">
            <a:xfrm>
              <a:off x="576" y="2880"/>
              <a:ext cx="62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400" i="1">
                  <a:solidFill>
                    <a:srgbClr val="006600"/>
                  </a:solidFill>
                </a:rPr>
                <a:t>Define</a:t>
              </a: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51206" name="Text Box 27"/>
            <p:cNvSpPr txBox="1">
              <a:spLocks noChangeArrowheads="1"/>
            </p:cNvSpPr>
            <p:nvPr/>
          </p:nvSpPr>
          <p:spPr bwMode="auto">
            <a:xfrm>
              <a:off x="1008" y="3312"/>
              <a:ext cx="63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400" i="1">
                  <a:solidFill>
                    <a:srgbClr val="000000"/>
                  </a:solidFill>
                </a:rPr>
                <a:t>f </a:t>
              </a:r>
              <a:r>
                <a:rPr lang="en-US" sz="2400">
                  <a:solidFill>
                    <a:srgbClr val="000000"/>
                  </a:solidFill>
                </a:rPr>
                <a:t>(</a:t>
              </a:r>
              <a:r>
                <a:rPr lang="en-US" sz="2400" i="1">
                  <a:solidFill>
                    <a:srgbClr val="000000"/>
                  </a:solidFill>
                </a:rPr>
                <a:t>x</a:t>
              </a:r>
              <a:r>
                <a:rPr lang="en-US" sz="2400">
                  <a:solidFill>
                    <a:srgbClr val="000000"/>
                  </a:solidFill>
                </a:rPr>
                <a:t>)  =</a:t>
              </a:r>
            </a:p>
          </p:txBody>
        </p:sp>
        <p:sp>
          <p:nvSpPr>
            <p:cNvPr id="51207" name="AutoShape 28"/>
            <p:cNvSpPr>
              <a:spLocks/>
            </p:cNvSpPr>
            <p:nvPr/>
          </p:nvSpPr>
          <p:spPr bwMode="auto">
            <a:xfrm>
              <a:off x="1682" y="3216"/>
              <a:ext cx="144" cy="480"/>
            </a:xfrm>
            <a:prstGeom prst="leftBrace">
              <a:avLst>
                <a:gd name="adj1" fmla="val 27778"/>
                <a:gd name="adj2" fmla="val 50000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51208" name="Text Box 29"/>
            <p:cNvSpPr txBox="1">
              <a:spLocks noChangeArrowheads="1"/>
            </p:cNvSpPr>
            <p:nvPr/>
          </p:nvSpPr>
          <p:spPr bwMode="auto">
            <a:xfrm>
              <a:off x="1826" y="3168"/>
              <a:ext cx="42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400">
                  <a:solidFill>
                    <a:srgbClr val="000000"/>
                  </a:solidFill>
                </a:rPr>
                <a:t>0  if</a:t>
              </a:r>
            </a:p>
          </p:txBody>
        </p:sp>
        <p:sp>
          <p:nvSpPr>
            <p:cNvPr id="51209" name="Text Box 30"/>
            <p:cNvSpPr txBox="1">
              <a:spLocks noChangeArrowheads="1"/>
            </p:cNvSpPr>
            <p:nvPr/>
          </p:nvSpPr>
          <p:spPr bwMode="auto">
            <a:xfrm>
              <a:off x="1826" y="3456"/>
              <a:ext cx="105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400">
                  <a:solidFill>
                    <a:srgbClr val="000000"/>
                  </a:solidFill>
                </a:rPr>
                <a:t>1  otherwise</a:t>
              </a:r>
            </a:p>
          </p:txBody>
        </p:sp>
        <p:graphicFrame>
          <p:nvGraphicFramePr>
            <p:cNvPr id="51210" name="Object 2"/>
            <p:cNvGraphicFramePr>
              <a:graphicFrameLocks noChangeAspect="1"/>
            </p:cNvGraphicFramePr>
            <p:nvPr/>
          </p:nvGraphicFramePr>
          <p:xfrm>
            <a:off x="2241" y="3198"/>
            <a:ext cx="474" cy="28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2648" name="Equation" r:id="rId15" imgW="381000" imgH="228600" progId="Equation.3">
                    <p:embed/>
                  </p:oleObj>
                </mc:Choice>
                <mc:Fallback>
                  <p:oleObj name="Equation" r:id="rId15" imgW="38100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41" y="3198"/>
                          <a:ext cx="474" cy="28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974067790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anose="020B0600070205080204" pitchFamily="34" charset="-128"/>
              </a:rPr>
              <a:t>Proof: Zero-One Principle</a:t>
            </a:r>
          </a:p>
        </p:txBody>
      </p:sp>
      <p:graphicFrame>
        <p:nvGraphicFramePr>
          <p:cNvPr id="63554" name="Object 2"/>
          <p:cNvGraphicFramePr>
            <a:graphicFrameLocks noChangeAspect="1"/>
          </p:cNvGraphicFramePr>
          <p:nvPr/>
        </p:nvGraphicFramePr>
        <p:xfrm>
          <a:off x="2474913" y="2392363"/>
          <a:ext cx="322262" cy="452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666" name="Equation" r:id="rId3" imgW="165028" imgH="228501" progId="Equation.3">
                  <p:embed/>
                </p:oleObj>
              </mc:Choice>
              <mc:Fallback>
                <p:oleObj name="Equation" r:id="rId3" imgW="165028" imgH="22850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4913" y="2392363"/>
                        <a:ext cx="322262" cy="452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555" name="Object 3"/>
          <p:cNvGraphicFramePr>
            <a:graphicFrameLocks noChangeAspect="1"/>
          </p:cNvGraphicFramePr>
          <p:nvPr/>
        </p:nvGraphicFramePr>
        <p:xfrm>
          <a:off x="2474913" y="2819400"/>
          <a:ext cx="296862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667" name="Equation" r:id="rId5" imgW="152268" imgH="215713" progId="Equation.3">
                  <p:embed/>
                </p:oleObj>
              </mc:Choice>
              <mc:Fallback>
                <p:oleObj name="Equation" r:id="rId5" imgW="152268" imgH="2157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4913" y="2819400"/>
                        <a:ext cx="296862" cy="423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556" name="Object 4"/>
          <p:cNvGraphicFramePr>
            <a:graphicFrameLocks noChangeAspect="1"/>
          </p:cNvGraphicFramePr>
          <p:nvPr/>
        </p:nvGraphicFramePr>
        <p:xfrm>
          <a:off x="2474913" y="5049838"/>
          <a:ext cx="496887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668" name="Equation" r:id="rId7" imgW="253890" imgH="228501" progId="Equation.3">
                  <p:embed/>
                </p:oleObj>
              </mc:Choice>
              <mc:Fallback>
                <p:oleObj name="Equation" r:id="rId7" imgW="253890" imgH="22850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4913" y="5049838"/>
                        <a:ext cx="496887" cy="450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557" name="Object 5"/>
          <p:cNvGraphicFramePr>
            <a:graphicFrameLocks noChangeAspect="1"/>
          </p:cNvGraphicFramePr>
          <p:nvPr/>
        </p:nvGraphicFramePr>
        <p:xfrm>
          <a:off x="6324600" y="2393950"/>
          <a:ext cx="322263" cy="45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669" name="Equation" r:id="rId9" imgW="165028" imgH="228501" progId="Equation.3">
                  <p:embed/>
                </p:oleObj>
              </mc:Choice>
              <mc:Fallback>
                <p:oleObj name="Equation" r:id="rId9" imgW="165028" imgH="22850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0" y="2393950"/>
                        <a:ext cx="322263" cy="452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558" name="Object 6"/>
          <p:cNvGraphicFramePr>
            <a:graphicFrameLocks noChangeAspect="1"/>
          </p:cNvGraphicFramePr>
          <p:nvPr/>
        </p:nvGraphicFramePr>
        <p:xfrm>
          <a:off x="6311900" y="2819400"/>
          <a:ext cx="322263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670" name="Equation" r:id="rId11" imgW="164885" imgH="215619" progId="Equation.3">
                  <p:embed/>
                </p:oleObj>
              </mc:Choice>
              <mc:Fallback>
                <p:oleObj name="Equation" r:id="rId11" imgW="164885" imgH="21561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11900" y="2819400"/>
                        <a:ext cx="322263" cy="423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559" name="Object 7"/>
          <p:cNvGraphicFramePr>
            <a:graphicFrameLocks noChangeAspect="1"/>
          </p:cNvGraphicFramePr>
          <p:nvPr/>
        </p:nvGraphicFramePr>
        <p:xfrm>
          <a:off x="6324600" y="5105400"/>
          <a:ext cx="496888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671" name="Equation" r:id="rId13" imgW="253890" imgH="228501" progId="Equation.3">
                  <p:embed/>
                </p:oleObj>
              </mc:Choice>
              <mc:Fallback>
                <p:oleObj name="Equation" r:id="rId13" imgW="253890" imgH="22850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0" y="5105400"/>
                        <a:ext cx="496888" cy="450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560" name="Object 8"/>
          <p:cNvGraphicFramePr>
            <a:graphicFrameLocks noChangeAspect="1"/>
          </p:cNvGraphicFramePr>
          <p:nvPr/>
        </p:nvGraphicFramePr>
        <p:xfrm>
          <a:off x="6296025" y="3810000"/>
          <a:ext cx="346075" cy="474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672" name="Equation" r:id="rId15" imgW="177646" imgH="241091" progId="Equation.3">
                  <p:embed/>
                </p:oleObj>
              </mc:Choice>
              <mc:Fallback>
                <p:oleObj name="Equation" r:id="rId15" imgW="177646" imgH="24109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96025" y="3810000"/>
                        <a:ext cx="346075" cy="474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561" name="Object 9"/>
          <p:cNvGraphicFramePr>
            <a:graphicFrameLocks noChangeAspect="1"/>
          </p:cNvGraphicFramePr>
          <p:nvPr/>
        </p:nvGraphicFramePr>
        <p:xfrm>
          <a:off x="6307138" y="4219575"/>
          <a:ext cx="296862" cy="45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673" name="Equation" r:id="rId17" imgW="152334" imgH="228501" progId="Equation.3">
                  <p:embed/>
                </p:oleObj>
              </mc:Choice>
              <mc:Fallback>
                <p:oleObj name="Equation" r:id="rId17" imgW="152334" imgH="22850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7138" y="4219575"/>
                        <a:ext cx="296862" cy="452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97"/>
          <p:cNvGrpSpPr>
            <a:grpSpLocks/>
          </p:cNvGrpSpPr>
          <p:nvPr/>
        </p:nvGrpSpPr>
        <p:grpSpPr bwMode="auto">
          <a:xfrm>
            <a:off x="2825750" y="2362200"/>
            <a:ext cx="3498850" cy="3276600"/>
            <a:chOff x="1780" y="1488"/>
            <a:chExt cx="2204" cy="2064"/>
          </a:xfrm>
        </p:grpSpPr>
        <p:sp>
          <p:nvSpPr>
            <p:cNvPr id="63519" name="Rectangle 31"/>
            <p:cNvSpPr>
              <a:spLocks noChangeArrowheads="1"/>
            </p:cNvSpPr>
            <p:nvPr/>
          </p:nvSpPr>
          <p:spPr bwMode="auto">
            <a:xfrm>
              <a:off x="2064" y="1488"/>
              <a:ext cx="1632" cy="2064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tint val="3372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solidFill>
                  <a:srgbClr val="000000"/>
                </a:solidFill>
                <a:ea typeface="ＭＳ Ｐゴシック" charset="-128"/>
              </a:endParaRPr>
            </a:p>
          </p:txBody>
        </p:sp>
        <p:sp>
          <p:nvSpPr>
            <p:cNvPr id="52237" name="Line 32"/>
            <p:cNvSpPr>
              <a:spLocks noChangeShapeType="1"/>
            </p:cNvSpPr>
            <p:nvPr/>
          </p:nvSpPr>
          <p:spPr bwMode="auto">
            <a:xfrm>
              <a:off x="1872" y="1680"/>
              <a:ext cx="19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52238" name="Line 34"/>
            <p:cNvSpPr>
              <a:spLocks noChangeShapeType="1"/>
            </p:cNvSpPr>
            <p:nvPr/>
          </p:nvSpPr>
          <p:spPr bwMode="auto">
            <a:xfrm>
              <a:off x="1872" y="1920"/>
              <a:ext cx="19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52239" name="Line 39"/>
            <p:cNvSpPr>
              <a:spLocks noChangeShapeType="1"/>
            </p:cNvSpPr>
            <p:nvPr/>
          </p:nvSpPr>
          <p:spPr bwMode="auto">
            <a:xfrm>
              <a:off x="1872" y="3360"/>
              <a:ext cx="19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52240" name="Line 40"/>
            <p:cNvSpPr>
              <a:spLocks noChangeShapeType="1"/>
            </p:cNvSpPr>
            <p:nvPr/>
          </p:nvSpPr>
          <p:spPr bwMode="auto">
            <a:xfrm>
              <a:off x="3696" y="1680"/>
              <a:ext cx="19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52241" name="Line 42"/>
            <p:cNvSpPr>
              <a:spLocks noChangeShapeType="1"/>
            </p:cNvSpPr>
            <p:nvPr/>
          </p:nvSpPr>
          <p:spPr bwMode="auto">
            <a:xfrm>
              <a:off x="3696" y="1920"/>
              <a:ext cx="19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52242" name="Line 44"/>
            <p:cNvSpPr>
              <a:spLocks noChangeShapeType="1"/>
            </p:cNvSpPr>
            <p:nvPr/>
          </p:nvSpPr>
          <p:spPr bwMode="auto">
            <a:xfrm>
              <a:off x="3696" y="2559"/>
              <a:ext cx="19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52243" name="Line 45"/>
            <p:cNvSpPr>
              <a:spLocks noChangeShapeType="1"/>
            </p:cNvSpPr>
            <p:nvPr/>
          </p:nvSpPr>
          <p:spPr bwMode="auto">
            <a:xfrm>
              <a:off x="3696" y="2811"/>
              <a:ext cx="19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52244" name="Line 47"/>
            <p:cNvSpPr>
              <a:spLocks noChangeShapeType="1"/>
            </p:cNvSpPr>
            <p:nvPr/>
          </p:nvSpPr>
          <p:spPr bwMode="auto">
            <a:xfrm>
              <a:off x="3696" y="3360"/>
              <a:ext cx="19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52245" name="Oval 48"/>
            <p:cNvSpPr>
              <a:spLocks noChangeArrowheads="1"/>
            </p:cNvSpPr>
            <p:nvPr/>
          </p:nvSpPr>
          <p:spPr bwMode="auto">
            <a:xfrm>
              <a:off x="2352" y="2112"/>
              <a:ext cx="1008" cy="768"/>
            </a:xfrm>
            <a:prstGeom prst="ellipse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2400">
                  <a:solidFill>
                    <a:srgbClr val="000000"/>
                  </a:solidFill>
                </a:rPr>
                <a:t>Sorting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2400">
                  <a:solidFill>
                    <a:srgbClr val="000000"/>
                  </a:solidFill>
                </a:rPr>
                <a:t>Network</a:t>
              </a:r>
            </a:p>
          </p:txBody>
        </p:sp>
        <p:grpSp>
          <p:nvGrpSpPr>
            <p:cNvPr id="52246" name="Group 92"/>
            <p:cNvGrpSpPr>
              <a:grpSpLocks/>
            </p:cNvGrpSpPr>
            <p:nvPr/>
          </p:nvGrpSpPr>
          <p:grpSpPr bwMode="auto">
            <a:xfrm>
              <a:off x="3796" y="1872"/>
              <a:ext cx="188" cy="596"/>
              <a:chOff x="3796" y="1852"/>
              <a:chExt cx="188" cy="596"/>
            </a:xfrm>
          </p:grpSpPr>
          <p:sp>
            <p:nvSpPr>
              <p:cNvPr id="52254" name="Text Box 83"/>
              <p:cNvSpPr txBox="1">
                <a:spLocks noChangeArrowheads="1"/>
              </p:cNvSpPr>
              <p:nvPr/>
            </p:nvSpPr>
            <p:spPr bwMode="auto">
              <a:xfrm>
                <a:off x="3796" y="1852"/>
                <a:ext cx="188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sz="3600">
                    <a:solidFill>
                      <a:srgbClr val="000000"/>
                    </a:solidFill>
                  </a:rPr>
                  <a:t>.</a:t>
                </a:r>
              </a:p>
            </p:txBody>
          </p:sp>
          <p:sp>
            <p:nvSpPr>
              <p:cNvPr id="52255" name="Text Box 84"/>
              <p:cNvSpPr txBox="1">
                <a:spLocks noChangeArrowheads="1"/>
              </p:cNvSpPr>
              <p:nvPr/>
            </p:nvSpPr>
            <p:spPr bwMode="auto">
              <a:xfrm>
                <a:off x="3796" y="1948"/>
                <a:ext cx="188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sz="3600">
                    <a:solidFill>
                      <a:srgbClr val="000000"/>
                    </a:solidFill>
                  </a:rPr>
                  <a:t>.</a:t>
                </a:r>
              </a:p>
            </p:txBody>
          </p:sp>
          <p:sp>
            <p:nvSpPr>
              <p:cNvPr id="52256" name="Text Box 85"/>
              <p:cNvSpPr txBox="1">
                <a:spLocks noChangeArrowheads="1"/>
              </p:cNvSpPr>
              <p:nvPr/>
            </p:nvSpPr>
            <p:spPr bwMode="auto">
              <a:xfrm>
                <a:off x="3796" y="2044"/>
                <a:ext cx="188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sz="3600">
                    <a:solidFill>
                      <a:srgbClr val="000000"/>
                    </a:solidFill>
                  </a:rPr>
                  <a:t>.</a:t>
                </a:r>
              </a:p>
            </p:txBody>
          </p:sp>
        </p:grpSp>
        <p:sp>
          <p:nvSpPr>
            <p:cNvPr id="52247" name="Text Box 89"/>
            <p:cNvSpPr txBox="1">
              <a:spLocks noChangeArrowheads="1"/>
            </p:cNvSpPr>
            <p:nvPr/>
          </p:nvSpPr>
          <p:spPr bwMode="auto">
            <a:xfrm>
              <a:off x="1780" y="2160"/>
              <a:ext cx="18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3600">
                  <a:solidFill>
                    <a:srgbClr val="000000"/>
                  </a:solidFill>
                </a:rPr>
                <a:t>.</a:t>
              </a:r>
            </a:p>
          </p:txBody>
        </p:sp>
        <p:sp>
          <p:nvSpPr>
            <p:cNvPr id="52248" name="Text Box 90"/>
            <p:cNvSpPr txBox="1">
              <a:spLocks noChangeArrowheads="1"/>
            </p:cNvSpPr>
            <p:nvPr/>
          </p:nvSpPr>
          <p:spPr bwMode="auto">
            <a:xfrm>
              <a:off x="1780" y="2304"/>
              <a:ext cx="18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3600">
                  <a:solidFill>
                    <a:srgbClr val="000000"/>
                  </a:solidFill>
                </a:rPr>
                <a:t>.</a:t>
              </a:r>
            </a:p>
          </p:txBody>
        </p:sp>
        <p:sp>
          <p:nvSpPr>
            <p:cNvPr id="52249" name="Text Box 91"/>
            <p:cNvSpPr txBox="1">
              <a:spLocks noChangeArrowheads="1"/>
            </p:cNvSpPr>
            <p:nvPr/>
          </p:nvSpPr>
          <p:spPr bwMode="auto">
            <a:xfrm>
              <a:off x="1780" y="2448"/>
              <a:ext cx="18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3600">
                  <a:solidFill>
                    <a:srgbClr val="000000"/>
                  </a:solidFill>
                </a:rPr>
                <a:t>.</a:t>
              </a:r>
            </a:p>
          </p:txBody>
        </p:sp>
        <p:grpSp>
          <p:nvGrpSpPr>
            <p:cNvPr id="52250" name="Group 93"/>
            <p:cNvGrpSpPr>
              <a:grpSpLocks/>
            </p:cNvGrpSpPr>
            <p:nvPr/>
          </p:nvGrpSpPr>
          <p:grpSpPr bwMode="auto">
            <a:xfrm>
              <a:off x="3792" y="2688"/>
              <a:ext cx="188" cy="596"/>
              <a:chOff x="3796" y="1852"/>
              <a:chExt cx="188" cy="596"/>
            </a:xfrm>
          </p:grpSpPr>
          <p:sp>
            <p:nvSpPr>
              <p:cNvPr id="52251" name="Text Box 94"/>
              <p:cNvSpPr txBox="1">
                <a:spLocks noChangeArrowheads="1"/>
              </p:cNvSpPr>
              <p:nvPr/>
            </p:nvSpPr>
            <p:spPr bwMode="auto">
              <a:xfrm>
                <a:off x="3796" y="1852"/>
                <a:ext cx="188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sz="3600">
                    <a:solidFill>
                      <a:srgbClr val="000000"/>
                    </a:solidFill>
                  </a:rPr>
                  <a:t>.</a:t>
                </a:r>
              </a:p>
            </p:txBody>
          </p:sp>
          <p:sp>
            <p:nvSpPr>
              <p:cNvPr id="52252" name="Text Box 95"/>
              <p:cNvSpPr txBox="1">
                <a:spLocks noChangeArrowheads="1"/>
              </p:cNvSpPr>
              <p:nvPr/>
            </p:nvSpPr>
            <p:spPr bwMode="auto">
              <a:xfrm>
                <a:off x="3796" y="1948"/>
                <a:ext cx="188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sz="3600">
                    <a:solidFill>
                      <a:srgbClr val="000000"/>
                    </a:solidFill>
                  </a:rPr>
                  <a:t>.</a:t>
                </a:r>
              </a:p>
            </p:txBody>
          </p:sp>
          <p:sp>
            <p:nvSpPr>
              <p:cNvPr id="52253" name="Text Box 96"/>
              <p:cNvSpPr txBox="1">
                <a:spLocks noChangeArrowheads="1"/>
              </p:cNvSpPr>
              <p:nvPr/>
            </p:nvSpPr>
            <p:spPr bwMode="auto">
              <a:xfrm>
                <a:off x="3796" y="2044"/>
                <a:ext cx="188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sz="3600">
                    <a:solidFill>
                      <a:srgbClr val="000000"/>
                    </a:solidFill>
                  </a:rPr>
                  <a:t>.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301771247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35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35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35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35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35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35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35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35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35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35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35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35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35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35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35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35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anose="020B0600070205080204" pitchFamily="34" charset="-128"/>
              </a:rPr>
              <a:t>Comparator (2-sorter)</a:t>
            </a: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3470275" y="3200400"/>
            <a:ext cx="1663700" cy="1371600"/>
          </a:xfrm>
          <a:prstGeom prst="rect">
            <a:avLst/>
          </a:prstGeom>
          <a:gradFill rotWithShape="0">
            <a:gsLst>
              <a:gs pos="0">
                <a:schemeClr val="accent1">
                  <a:gamma/>
                  <a:tint val="33725"/>
                  <a:invGamma/>
                </a:schemeClr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000000"/>
              </a:solidFill>
              <a:ea typeface="ＭＳ Ｐゴシック" charset="-128"/>
            </a:endParaRPr>
          </a:p>
        </p:txBody>
      </p:sp>
      <p:sp>
        <p:nvSpPr>
          <p:cNvPr id="7172" name="Line 4"/>
          <p:cNvSpPr>
            <a:spLocks noChangeShapeType="1"/>
          </p:cNvSpPr>
          <p:nvPr/>
        </p:nvSpPr>
        <p:spPr bwMode="auto">
          <a:xfrm>
            <a:off x="3165475" y="3571875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173" name="Line 5"/>
          <p:cNvSpPr>
            <a:spLocks noChangeShapeType="1"/>
          </p:cNvSpPr>
          <p:nvPr/>
        </p:nvSpPr>
        <p:spPr bwMode="auto">
          <a:xfrm>
            <a:off x="3165475" y="4219575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174" name="Line 7"/>
          <p:cNvSpPr>
            <a:spLocks noChangeShapeType="1"/>
          </p:cNvSpPr>
          <p:nvPr/>
        </p:nvSpPr>
        <p:spPr bwMode="auto">
          <a:xfrm>
            <a:off x="5133975" y="3571875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175" name="Line 8"/>
          <p:cNvSpPr>
            <a:spLocks noChangeShapeType="1"/>
          </p:cNvSpPr>
          <p:nvPr/>
        </p:nvSpPr>
        <p:spPr bwMode="auto">
          <a:xfrm>
            <a:off x="5133975" y="4219575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2784475" y="3343275"/>
            <a:ext cx="319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400" i="1">
                <a:solidFill>
                  <a:srgbClr val="000000"/>
                </a:solidFill>
              </a:rPr>
              <a:t>x</a:t>
            </a:r>
          </a:p>
        </p:txBody>
      </p:sp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2784475" y="3990975"/>
            <a:ext cx="319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400" i="1">
                <a:solidFill>
                  <a:srgbClr val="000000"/>
                </a:solidFill>
              </a:rPr>
              <a:t>y</a:t>
            </a:r>
          </a:p>
        </p:txBody>
      </p:sp>
      <p:sp>
        <p:nvSpPr>
          <p:cNvPr id="5132" name="Text Box 12"/>
          <p:cNvSpPr txBox="1">
            <a:spLocks noChangeArrowheads="1"/>
          </p:cNvSpPr>
          <p:nvPr/>
        </p:nvSpPr>
        <p:spPr bwMode="auto">
          <a:xfrm>
            <a:off x="5486400" y="3341688"/>
            <a:ext cx="12827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400">
                <a:solidFill>
                  <a:srgbClr val="000000"/>
                </a:solidFill>
              </a:rPr>
              <a:t>min(</a:t>
            </a:r>
            <a:r>
              <a:rPr lang="en-US" sz="2400" i="1">
                <a:solidFill>
                  <a:srgbClr val="000000"/>
                </a:solidFill>
              </a:rPr>
              <a:t>x, y</a:t>
            </a:r>
            <a:r>
              <a:rPr lang="en-US" sz="2400">
                <a:solidFill>
                  <a:srgbClr val="000000"/>
                </a:solidFill>
              </a:rPr>
              <a:t>)</a:t>
            </a:r>
            <a:endParaRPr lang="en-US" sz="2400">
              <a:solidFill>
                <a:srgbClr val="000000"/>
              </a:solidFill>
              <a:latin typeface="Courier New" panose="02070309020205020404" pitchFamily="49" charset="0"/>
            </a:endParaRPr>
          </a:p>
        </p:txBody>
      </p:sp>
      <p:sp>
        <p:nvSpPr>
          <p:cNvPr id="5133" name="Text Box 13"/>
          <p:cNvSpPr txBox="1">
            <a:spLocks noChangeArrowheads="1"/>
          </p:cNvSpPr>
          <p:nvPr/>
        </p:nvSpPr>
        <p:spPr bwMode="auto">
          <a:xfrm>
            <a:off x="5473700" y="3989388"/>
            <a:ext cx="1333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400">
                <a:solidFill>
                  <a:srgbClr val="000000"/>
                </a:solidFill>
              </a:rPr>
              <a:t>max(</a:t>
            </a:r>
            <a:r>
              <a:rPr lang="en-US" sz="2400" i="1">
                <a:solidFill>
                  <a:srgbClr val="000000"/>
                </a:solidFill>
              </a:rPr>
              <a:t>x, y</a:t>
            </a:r>
            <a:r>
              <a:rPr lang="en-US" sz="2400">
                <a:solidFill>
                  <a:srgbClr val="000000"/>
                </a:solidFill>
              </a:rPr>
              <a:t>)</a:t>
            </a:r>
            <a:endParaRPr lang="en-US" sz="2400">
              <a:solidFill>
                <a:srgbClr val="000000"/>
              </a:solidFill>
              <a:latin typeface="Courier New" panose="02070309020205020404" pitchFamily="49" charset="0"/>
            </a:endParaRPr>
          </a:p>
        </p:txBody>
      </p:sp>
      <p:sp>
        <p:nvSpPr>
          <p:cNvPr id="7180" name="Text Box 14"/>
          <p:cNvSpPr txBox="1">
            <a:spLocks noChangeArrowheads="1"/>
          </p:cNvSpPr>
          <p:nvPr/>
        </p:nvSpPr>
        <p:spPr bwMode="auto">
          <a:xfrm>
            <a:off x="2514600" y="2514600"/>
            <a:ext cx="8032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>
                <a:solidFill>
                  <a:srgbClr val="000000"/>
                </a:solidFill>
              </a:rPr>
              <a:t>inputs</a:t>
            </a:r>
          </a:p>
        </p:txBody>
      </p:sp>
      <p:sp>
        <p:nvSpPr>
          <p:cNvPr id="7181" name="Text Box 15"/>
          <p:cNvSpPr txBox="1">
            <a:spLocks noChangeArrowheads="1"/>
          </p:cNvSpPr>
          <p:nvPr/>
        </p:nvSpPr>
        <p:spPr bwMode="auto">
          <a:xfrm>
            <a:off x="5410200" y="2498725"/>
            <a:ext cx="9302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>
                <a:solidFill>
                  <a:srgbClr val="000000"/>
                </a:solidFill>
              </a:rPr>
              <a:t>outputs</a:t>
            </a:r>
          </a:p>
        </p:txBody>
      </p:sp>
      <p:sp>
        <p:nvSpPr>
          <p:cNvPr id="7182" name="Oval 16"/>
          <p:cNvSpPr>
            <a:spLocks noChangeArrowheads="1"/>
          </p:cNvSpPr>
          <p:nvPr/>
        </p:nvSpPr>
        <p:spPr bwMode="auto">
          <a:xfrm>
            <a:off x="3733800" y="3505200"/>
            <a:ext cx="1143000" cy="762000"/>
          </a:xfrm>
          <a:prstGeom prst="ellipse">
            <a:avLst/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sz="2400">
                <a:solidFill>
                  <a:srgbClr val="000000"/>
                </a:solidFill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1513133040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0" grpId="0" autoUpdateAnimBg="0"/>
      <p:bldP spid="5131" grpId="0" autoUpdateAnimBg="0"/>
      <p:bldP spid="5132" grpId="0" autoUpdateAnimBg="0"/>
      <p:bldP spid="5133" grpId="0" autoUpdateAnimBg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anose="020B0600070205080204" pitchFamily="34" charset="-128"/>
              </a:rPr>
              <a:t>Proof: Zero-One Principle</a:t>
            </a:r>
          </a:p>
        </p:txBody>
      </p:sp>
      <p:sp>
        <p:nvSpPr>
          <p:cNvPr id="65539" name="Rectangle 3"/>
          <p:cNvSpPr>
            <a:spLocks noChangeArrowheads="1"/>
          </p:cNvSpPr>
          <p:nvPr/>
        </p:nvSpPr>
        <p:spPr bwMode="auto">
          <a:xfrm>
            <a:off x="3276600" y="2362200"/>
            <a:ext cx="2590800" cy="3276600"/>
          </a:xfrm>
          <a:prstGeom prst="rect">
            <a:avLst/>
          </a:prstGeom>
          <a:gradFill rotWithShape="0">
            <a:gsLst>
              <a:gs pos="0">
                <a:schemeClr val="accent1">
                  <a:gamma/>
                  <a:tint val="33725"/>
                  <a:invGamma/>
                </a:schemeClr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000000"/>
              </a:solidFill>
              <a:ea typeface="ＭＳ Ｐゴシック" charset="-128"/>
            </a:endParaRPr>
          </a:p>
        </p:txBody>
      </p:sp>
      <p:sp>
        <p:nvSpPr>
          <p:cNvPr id="53252" name="Line 4"/>
          <p:cNvSpPr>
            <a:spLocks noChangeShapeType="1"/>
          </p:cNvSpPr>
          <p:nvPr/>
        </p:nvSpPr>
        <p:spPr bwMode="auto">
          <a:xfrm>
            <a:off x="2971800" y="26670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3253" name="Line 5"/>
          <p:cNvSpPr>
            <a:spLocks noChangeShapeType="1"/>
          </p:cNvSpPr>
          <p:nvPr/>
        </p:nvSpPr>
        <p:spPr bwMode="auto">
          <a:xfrm>
            <a:off x="2971800" y="30480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3254" name="Line 6"/>
          <p:cNvSpPr>
            <a:spLocks noChangeShapeType="1"/>
          </p:cNvSpPr>
          <p:nvPr/>
        </p:nvSpPr>
        <p:spPr bwMode="auto">
          <a:xfrm>
            <a:off x="2971800" y="53340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3255" name="Line 7"/>
          <p:cNvSpPr>
            <a:spLocks noChangeShapeType="1"/>
          </p:cNvSpPr>
          <p:nvPr/>
        </p:nvSpPr>
        <p:spPr bwMode="auto">
          <a:xfrm>
            <a:off x="5867400" y="26670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3256" name="Line 8"/>
          <p:cNvSpPr>
            <a:spLocks noChangeShapeType="1"/>
          </p:cNvSpPr>
          <p:nvPr/>
        </p:nvSpPr>
        <p:spPr bwMode="auto">
          <a:xfrm>
            <a:off x="5867400" y="30480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3257" name="Line 9"/>
          <p:cNvSpPr>
            <a:spLocks noChangeShapeType="1"/>
          </p:cNvSpPr>
          <p:nvPr/>
        </p:nvSpPr>
        <p:spPr bwMode="auto">
          <a:xfrm>
            <a:off x="5867400" y="4062413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3258" name="Line 10"/>
          <p:cNvSpPr>
            <a:spLocks noChangeShapeType="1"/>
          </p:cNvSpPr>
          <p:nvPr/>
        </p:nvSpPr>
        <p:spPr bwMode="auto">
          <a:xfrm>
            <a:off x="5867400" y="4462463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3259" name="Line 11"/>
          <p:cNvSpPr>
            <a:spLocks noChangeShapeType="1"/>
          </p:cNvSpPr>
          <p:nvPr/>
        </p:nvSpPr>
        <p:spPr bwMode="auto">
          <a:xfrm>
            <a:off x="5867400" y="53340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3260" name="Oval 12"/>
          <p:cNvSpPr>
            <a:spLocks noChangeArrowheads="1"/>
          </p:cNvSpPr>
          <p:nvPr/>
        </p:nvSpPr>
        <p:spPr bwMode="auto">
          <a:xfrm>
            <a:off x="3733800" y="3352800"/>
            <a:ext cx="1600200" cy="1219200"/>
          </a:xfrm>
          <a:prstGeom prst="ellipse">
            <a:avLst/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sz="2400">
                <a:solidFill>
                  <a:srgbClr val="000000"/>
                </a:solidFill>
              </a:rPr>
              <a:t>Sorting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sz="2400">
                <a:solidFill>
                  <a:srgbClr val="000000"/>
                </a:solidFill>
              </a:rPr>
              <a:t>Network</a:t>
            </a:r>
          </a:p>
        </p:txBody>
      </p:sp>
      <p:graphicFrame>
        <p:nvGraphicFramePr>
          <p:cNvPr id="65549" name="Object 2"/>
          <p:cNvGraphicFramePr>
            <a:graphicFrameLocks noChangeAspect="1"/>
          </p:cNvGraphicFramePr>
          <p:nvPr/>
        </p:nvGraphicFramePr>
        <p:xfrm>
          <a:off x="1982788" y="2392363"/>
          <a:ext cx="771525" cy="452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690" name="Equation" r:id="rId3" imgW="393529" imgH="228501" progId="Equation.3">
                  <p:embed/>
                </p:oleObj>
              </mc:Choice>
              <mc:Fallback>
                <p:oleObj name="Equation" r:id="rId3" imgW="393529" imgH="22850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2788" y="2392363"/>
                        <a:ext cx="771525" cy="452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550" name="Object 3"/>
          <p:cNvGraphicFramePr>
            <a:graphicFrameLocks noChangeAspect="1"/>
          </p:cNvGraphicFramePr>
          <p:nvPr/>
        </p:nvGraphicFramePr>
        <p:xfrm>
          <a:off x="1981200" y="2819400"/>
          <a:ext cx="749300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691" name="Equation" r:id="rId5" imgW="380835" imgH="215806" progId="Equation.3">
                  <p:embed/>
                </p:oleObj>
              </mc:Choice>
              <mc:Fallback>
                <p:oleObj name="Equation" r:id="rId5" imgW="380835" imgH="21580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2819400"/>
                        <a:ext cx="749300" cy="423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551" name="Object 4"/>
          <p:cNvGraphicFramePr>
            <a:graphicFrameLocks noChangeAspect="1"/>
          </p:cNvGraphicFramePr>
          <p:nvPr/>
        </p:nvGraphicFramePr>
        <p:xfrm>
          <a:off x="1982788" y="5049838"/>
          <a:ext cx="946150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692" name="Equation" r:id="rId7" imgW="482391" imgH="228501" progId="Equation.3">
                  <p:embed/>
                </p:oleObj>
              </mc:Choice>
              <mc:Fallback>
                <p:oleObj name="Equation" r:id="rId7" imgW="482391" imgH="22850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2788" y="5049838"/>
                        <a:ext cx="946150" cy="450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552" name="Object 5"/>
          <p:cNvGraphicFramePr>
            <a:graphicFrameLocks noChangeAspect="1"/>
          </p:cNvGraphicFramePr>
          <p:nvPr/>
        </p:nvGraphicFramePr>
        <p:xfrm>
          <a:off x="6291263" y="2393950"/>
          <a:ext cx="773112" cy="45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693" name="Equation" r:id="rId9" imgW="393529" imgH="228501" progId="Equation.3">
                  <p:embed/>
                </p:oleObj>
              </mc:Choice>
              <mc:Fallback>
                <p:oleObj name="Equation" r:id="rId9" imgW="393529" imgH="22850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91263" y="2393950"/>
                        <a:ext cx="773112" cy="452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553" name="Object 6"/>
          <p:cNvGraphicFramePr>
            <a:graphicFrameLocks noChangeAspect="1"/>
          </p:cNvGraphicFramePr>
          <p:nvPr/>
        </p:nvGraphicFramePr>
        <p:xfrm>
          <a:off x="6289675" y="2819400"/>
          <a:ext cx="750888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694" name="Equation" r:id="rId11" imgW="380835" imgH="215806" progId="Equation.3">
                  <p:embed/>
                </p:oleObj>
              </mc:Choice>
              <mc:Fallback>
                <p:oleObj name="Equation" r:id="rId11" imgW="380835" imgH="21580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89675" y="2819400"/>
                        <a:ext cx="750888" cy="423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554" name="Object 7"/>
          <p:cNvGraphicFramePr>
            <a:graphicFrameLocks noChangeAspect="1"/>
          </p:cNvGraphicFramePr>
          <p:nvPr/>
        </p:nvGraphicFramePr>
        <p:xfrm>
          <a:off x="6291263" y="5105400"/>
          <a:ext cx="947737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695" name="Equation" r:id="rId13" imgW="482391" imgH="228501" progId="Equation.3">
                  <p:embed/>
                </p:oleObj>
              </mc:Choice>
              <mc:Fallback>
                <p:oleObj name="Equation" r:id="rId13" imgW="482391" imgH="22850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91263" y="5105400"/>
                        <a:ext cx="947737" cy="450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555" name="Object 8"/>
          <p:cNvGraphicFramePr>
            <a:graphicFrameLocks noChangeAspect="1"/>
          </p:cNvGraphicFramePr>
          <p:nvPr/>
        </p:nvGraphicFramePr>
        <p:xfrm>
          <a:off x="6264275" y="3810000"/>
          <a:ext cx="795338" cy="474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696" name="Equation" r:id="rId15" imgW="406224" imgH="241195" progId="Equation.3">
                  <p:embed/>
                </p:oleObj>
              </mc:Choice>
              <mc:Fallback>
                <p:oleObj name="Equation" r:id="rId15" imgW="406224" imgH="24119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64275" y="3810000"/>
                        <a:ext cx="795338" cy="474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556" name="Object 9"/>
          <p:cNvGraphicFramePr>
            <a:graphicFrameLocks noChangeAspect="1"/>
          </p:cNvGraphicFramePr>
          <p:nvPr/>
        </p:nvGraphicFramePr>
        <p:xfrm>
          <a:off x="6273800" y="4219575"/>
          <a:ext cx="749300" cy="45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697" name="Equation" r:id="rId17" imgW="381000" imgH="228600" progId="Equation.3">
                  <p:embed/>
                </p:oleObj>
              </mc:Choice>
              <mc:Fallback>
                <p:oleObj name="Equation" r:id="rId17" imgW="3810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73800" y="4219575"/>
                        <a:ext cx="749300" cy="452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3269" name="Group 21"/>
          <p:cNvGrpSpPr>
            <a:grpSpLocks/>
          </p:cNvGrpSpPr>
          <p:nvPr/>
        </p:nvGrpSpPr>
        <p:grpSpPr bwMode="auto">
          <a:xfrm>
            <a:off x="6026150" y="2971800"/>
            <a:ext cx="298450" cy="946150"/>
            <a:chOff x="3796" y="1852"/>
            <a:chExt cx="188" cy="596"/>
          </a:xfrm>
        </p:grpSpPr>
        <p:sp>
          <p:nvSpPr>
            <p:cNvPr id="53277" name="Text Box 22"/>
            <p:cNvSpPr txBox="1">
              <a:spLocks noChangeArrowheads="1"/>
            </p:cNvSpPr>
            <p:nvPr/>
          </p:nvSpPr>
          <p:spPr bwMode="auto">
            <a:xfrm>
              <a:off x="3796" y="1852"/>
              <a:ext cx="18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3600">
                  <a:solidFill>
                    <a:srgbClr val="000000"/>
                  </a:solidFill>
                </a:rPr>
                <a:t>.</a:t>
              </a:r>
            </a:p>
          </p:txBody>
        </p:sp>
        <p:sp>
          <p:nvSpPr>
            <p:cNvPr id="53278" name="Text Box 23"/>
            <p:cNvSpPr txBox="1">
              <a:spLocks noChangeArrowheads="1"/>
            </p:cNvSpPr>
            <p:nvPr/>
          </p:nvSpPr>
          <p:spPr bwMode="auto">
            <a:xfrm>
              <a:off x="3796" y="1948"/>
              <a:ext cx="18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3600">
                  <a:solidFill>
                    <a:srgbClr val="000000"/>
                  </a:solidFill>
                </a:rPr>
                <a:t>.</a:t>
              </a:r>
            </a:p>
          </p:txBody>
        </p:sp>
        <p:sp>
          <p:nvSpPr>
            <p:cNvPr id="53279" name="Text Box 24"/>
            <p:cNvSpPr txBox="1">
              <a:spLocks noChangeArrowheads="1"/>
            </p:cNvSpPr>
            <p:nvPr/>
          </p:nvSpPr>
          <p:spPr bwMode="auto">
            <a:xfrm>
              <a:off x="3796" y="2044"/>
              <a:ext cx="18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3600">
                  <a:solidFill>
                    <a:srgbClr val="000000"/>
                  </a:solidFill>
                </a:rPr>
                <a:t>.</a:t>
              </a:r>
            </a:p>
          </p:txBody>
        </p:sp>
      </p:grpSp>
      <p:sp>
        <p:nvSpPr>
          <p:cNvPr id="53270" name="Text Box 25"/>
          <p:cNvSpPr txBox="1">
            <a:spLocks noChangeArrowheads="1"/>
          </p:cNvSpPr>
          <p:nvPr/>
        </p:nvSpPr>
        <p:spPr bwMode="auto">
          <a:xfrm>
            <a:off x="2825750" y="3429000"/>
            <a:ext cx="2984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3600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53271" name="Text Box 26"/>
          <p:cNvSpPr txBox="1">
            <a:spLocks noChangeArrowheads="1"/>
          </p:cNvSpPr>
          <p:nvPr/>
        </p:nvSpPr>
        <p:spPr bwMode="auto">
          <a:xfrm>
            <a:off x="2825750" y="3657600"/>
            <a:ext cx="2984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3600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53272" name="Text Box 27"/>
          <p:cNvSpPr txBox="1">
            <a:spLocks noChangeArrowheads="1"/>
          </p:cNvSpPr>
          <p:nvPr/>
        </p:nvSpPr>
        <p:spPr bwMode="auto">
          <a:xfrm>
            <a:off x="2825750" y="3886200"/>
            <a:ext cx="2984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3600">
                <a:solidFill>
                  <a:srgbClr val="000000"/>
                </a:solidFill>
              </a:rPr>
              <a:t>.</a:t>
            </a:r>
          </a:p>
        </p:txBody>
      </p:sp>
      <p:grpSp>
        <p:nvGrpSpPr>
          <p:cNvPr id="53273" name="Group 28"/>
          <p:cNvGrpSpPr>
            <a:grpSpLocks/>
          </p:cNvGrpSpPr>
          <p:nvPr/>
        </p:nvGrpSpPr>
        <p:grpSpPr bwMode="auto">
          <a:xfrm>
            <a:off x="6019800" y="4267200"/>
            <a:ext cx="298450" cy="946150"/>
            <a:chOff x="3796" y="1852"/>
            <a:chExt cx="188" cy="596"/>
          </a:xfrm>
        </p:grpSpPr>
        <p:sp>
          <p:nvSpPr>
            <p:cNvPr id="53274" name="Text Box 29"/>
            <p:cNvSpPr txBox="1">
              <a:spLocks noChangeArrowheads="1"/>
            </p:cNvSpPr>
            <p:nvPr/>
          </p:nvSpPr>
          <p:spPr bwMode="auto">
            <a:xfrm>
              <a:off x="3796" y="1852"/>
              <a:ext cx="18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3600">
                  <a:solidFill>
                    <a:srgbClr val="000000"/>
                  </a:solidFill>
                </a:rPr>
                <a:t>.</a:t>
              </a:r>
            </a:p>
          </p:txBody>
        </p:sp>
        <p:sp>
          <p:nvSpPr>
            <p:cNvPr id="53275" name="Text Box 30"/>
            <p:cNvSpPr txBox="1">
              <a:spLocks noChangeArrowheads="1"/>
            </p:cNvSpPr>
            <p:nvPr/>
          </p:nvSpPr>
          <p:spPr bwMode="auto">
            <a:xfrm>
              <a:off x="3796" y="1948"/>
              <a:ext cx="18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3600">
                  <a:solidFill>
                    <a:srgbClr val="000000"/>
                  </a:solidFill>
                </a:rPr>
                <a:t>.</a:t>
              </a:r>
            </a:p>
          </p:txBody>
        </p:sp>
        <p:sp>
          <p:nvSpPr>
            <p:cNvPr id="53276" name="Text Box 31"/>
            <p:cNvSpPr txBox="1">
              <a:spLocks noChangeArrowheads="1"/>
            </p:cNvSpPr>
            <p:nvPr/>
          </p:nvSpPr>
          <p:spPr bwMode="auto">
            <a:xfrm>
              <a:off x="3796" y="2044"/>
              <a:ext cx="18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3600">
                  <a:solidFill>
                    <a:srgbClr val="000000"/>
                  </a:solidFill>
                </a:rPr>
                <a:t>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66509035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55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55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55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55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55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55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55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55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55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55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55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55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55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55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55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55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anose="020B0600070205080204" pitchFamily="34" charset="-128"/>
              </a:rPr>
              <a:t>Proof: Zero-One Principle</a:t>
            </a:r>
          </a:p>
        </p:txBody>
      </p:sp>
      <p:sp>
        <p:nvSpPr>
          <p:cNvPr id="66563" name="Rectangle 3"/>
          <p:cNvSpPr>
            <a:spLocks noChangeArrowheads="1"/>
          </p:cNvSpPr>
          <p:nvPr/>
        </p:nvSpPr>
        <p:spPr bwMode="auto">
          <a:xfrm>
            <a:off x="3276600" y="2362200"/>
            <a:ext cx="2590800" cy="3276600"/>
          </a:xfrm>
          <a:prstGeom prst="rect">
            <a:avLst/>
          </a:prstGeom>
          <a:gradFill rotWithShape="0">
            <a:gsLst>
              <a:gs pos="0">
                <a:schemeClr val="accent1">
                  <a:gamma/>
                  <a:tint val="33725"/>
                  <a:invGamma/>
                </a:schemeClr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000000"/>
              </a:solidFill>
              <a:ea typeface="ＭＳ Ｐゴシック" charset="-128"/>
            </a:endParaRPr>
          </a:p>
        </p:txBody>
      </p:sp>
      <p:sp>
        <p:nvSpPr>
          <p:cNvPr id="54276" name="Line 4"/>
          <p:cNvSpPr>
            <a:spLocks noChangeShapeType="1"/>
          </p:cNvSpPr>
          <p:nvPr/>
        </p:nvSpPr>
        <p:spPr bwMode="auto">
          <a:xfrm>
            <a:off x="2971800" y="26670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4277" name="Line 5"/>
          <p:cNvSpPr>
            <a:spLocks noChangeShapeType="1"/>
          </p:cNvSpPr>
          <p:nvPr/>
        </p:nvSpPr>
        <p:spPr bwMode="auto">
          <a:xfrm>
            <a:off x="2971800" y="30480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4278" name="Line 6"/>
          <p:cNvSpPr>
            <a:spLocks noChangeShapeType="1"/>
          </p:cNvSpPr>
          <p:nvPr/>
        </p:nvSpPr>
        <p:spPr bwMode="auto">
          <a:xfrm>
            <a:off x="2971800" y="53340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4279" name="Line 7"/>
          <p:cNvSpPr>
            <a:spLocks noChangeShapeType="1"/>
          </p:cNvSpPr>
          <p:nvPr/>
        </p:nvSpPr>
        <p:spPr bwMode="auto">
          <a:xfrm>
            <a:off x="5867400" y="26670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4280" name="Line 8"/>
          <p:cNvSpPr>
            <a:spLocks noChangeShapeType="1"/>
          </p:cNvSpPr>
          <p:nvPr/>
        </p:nvSpPr>
        <p:spPr bwMode="auto">
          <a:xfrm>
            <a:off x="5867400" y="30480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4281" name="Line 9"/>
          <p:cNvSpPr>
            <a:spLocks noChangeShapeType="1"/>
          </p:cNvSpPr>
          <p:nvPr/>
        </p:nvSpPr>
        <p:spPr bwMode="auto">
          <a:xfrm>
            <a:off x="5867400" y="4062413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4282" name="Line 10"/>
          <p:cNvSpPr>
            <a:spLocks noChangeShapeType="1"/>
          </p:cNvSpPr>
          <p:nvPr/>
        </p:nvSpPr>
        <p:spPr bwMode="auto">
          <a:xfrm>
            <a:off x="5867400" y="4462463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4283" name="Line 11"/>
          <p:cNvSpPr>
            <a:spLocks noChangeShapeType="1"/>
          </p:cNvSpPr>
          <p:nvPr/>
        </p:nvSpPr>
        <p:spPr bwMode="auto">
          <a:xfrm>
            <a:off x="5867400" y="53340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4284" name="Oval 12"/>
          <p:cNvSpPr>
            <a:spLocks noChangeArrowheads="1"/>
          </p:cNvSpPr>
          <p:nvPr/>
        </p:nvSpPr>
        <p:spPr bwMode="auto">
          <a:xfrm>
            <a:off x="3733800" y="3352800"/>
            <a:ext cx="1600200" cy="1219200"/>
          </a:xfrm>
          <a:prstGeom prst="ellipse">
            <a:avLst/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sz="2400">
                <a:solidFill>
                  <a:srgbClr val="000000"/>
                </a:solidFill>
              </a:rPr>
              <a:t>Sorting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sz="2400">
                <a:solidFill>
                  <a:srgbClr val="000000"/>
                </a:solidFill>
              </a:rPr>
              <a:t>Network</a:t>
            </a:r>
          </a:p>
        </p:txBody>
      </p:sp>
      <p:graphicFrame>
        <p:nvGraphicFramePr>
          <p:cNvPr id="54285" name="Object 2"/>
          <p:cNvGraphicFramePr>
            <a:graphicFrameLocks noChangeAspect="1"/>
          </p:cNvGraphicFramePr>
          <p:nvPr/>
        </p:nvGraphicFramePr>
        <p:xfrm>
          <a:off x="1982788" y="2392363"/>
          <a:ext cx="771525" cy="452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714" name="Equation" r:id="rId3" imgW="393529" imgH="228501" progId="Equation.3">
                  <p:embed/>
                </p:oleObj>
              </mc:Choice>
              <mc:Fallback>
                <p:oleObj name="Equation" r:id="rId3" imgW="393529" imgH="22850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2788" y="2392363"/>
                        <a:ext cx="771525" cy="452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286" name="Object 3"/>
          <p:cNvGraphicFramePr>
            <a:graphicFrameLocks noChangeAspect="1"/>
          </p:cNvGraphicFramePr>
          <p:nvPr/>
        </p:nvGraphicFramePr>
        <p:xfrm>
          <a:off x="1981200" y="2819400"/>
          <a:ext cx="749300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715" name="Equation" r:id="rId5" imgW="380835" imgH="215806" progId="Equation.3">
                  <p:embed/>
                </p:oleObj>
              </mc:Choice>
              <mc:Fallback>
                <p:oleObj name="Equation" r:id="rId5" imgW="380835" imgH="21580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2819400"/>
                        <a:ext cx="749300" cy="423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287" name="Object 4"/>
          <p:cNvGraphicFramePr>
            <a:graphicFrameLocks noChangeAspect="1"/>
          </p:cNvGraphicFramePr>
          <p:nvPr/>
        </p:nvGraphicFramePr>
        <p:xfrm>
          <a:off x="1982788" y="5049838"/>
          <a:ext cx="946150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716" name="Equation" r:id="rId7" imgW="482391" imgH="228501" progId="Equation.3">
                  <p:embed/>
                </p:oleObj>
              </mc:Choice>
              <mc:Fallback>
                <p:oleObj name="Equation" r:id="rId7" imgW="482391" imgH="22850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2788" y="5049838"/>
                        <a:ext cx="946150" cy="450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288" name="Object 5"/>
          <p:cNvGraphicFramePr>
            <a:graphicFrameLocks noChangeAspect="1"/>
          </p:cNvGraphicFramePr>
          <p:nvPr/>
        </p:nvGraphicFramePr>
        <p:xfrm>
          <a:off x="6291263" y="2393950"/>
          <a:ext cx="773112" cy="45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717" name="Equation" r:id="rId9" imgW="393529" imgH="228501" progId="Equation.3">
                  <p:embed/>
                </p:oleObj>
              </mc:Choice>
              <mc:Fallback>
                <p:oleObj name="Equation" r:id="rId9" imgW="393529" imgH="22850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91263" y="2393950"/>
                        <a:ext cx="773112" cy="452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289" name="Object 6"/>
          <p:cNvGraphicFramePr>
            <a:graphicFrameLocks noChangeAspect="1"/>
          </p:cNvGraphicFramePr>
          <p:nvPr/>
        </p:nvGraphicFramePr>
        <p:xfrm>
          <a:off x="6289675" y="2819400"/>
          <a:ext cx="750888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718" name="Equation" r:id="rId11" imgW="380835" imgH="215806" progId="Equation.3">
                  <p:embed/>
                </p:oleObj>
              </mc:Choice>
              <mc:Fallback>
                <p:oleObj name="Equation" r:id="rId11" imgW="380835" imgH="21580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89675" y="2819400"/>
                        <a:ext cx="750888" cy="423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290" name="Object 7"/>
          <p:cNvGraphicFramePr>
            <a:graphicFrameLocks noChangeAspect="1"/>
          </p:cNvGraphicFramePr>
          <p:nvPr/>
        </p:nvGraphicFramePr>
        <p:xfrm>
          <a:off x="6291263" y="5105400"/>
          <a:ext cx="947737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719" name="Equation" r:id="rId13" imgW="482391" imgH="228501" progId="Equation.3">
                  <p:embed/>
                </p:oleObj>
              </mc:Choice>
              <mc:Fallback>
                <p:oleObj name="Equation" r:id="rId13" imgW="482391" imgH="22850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91263" y="5105400"/>
                        <a:ext cx="947737" cy="450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4291" name="Group 21"/>
          <p:cNvGrpSpPr>
            <a:grpSpLocks/>
          </p:cNvGrpSpPr>
          <p:nvPr/>
        </p:nvGrpSpPr>
        <p:grpSpPr bwMode="auto">
          <a:xfrm>
            <a:off x="6026150" y="2971800"/>
            <a:ext cx="298450" cy="946150"/>
            <a:chOff x="3796" y="1852"/>
            <a:chExt cx="188" cy="596"/>
          </a:xfrm>
        </p:grpSpPr>
        <p:sp>
          <p:nvSpPr>
            <p:cNvPr id="54305" name="Text Box 22"/>
            <p:cNvSpPr txBox="1">
              <a:spLocks noChangeArrowheads="1"/>
            </p:cNvSpPr>
            <p:nvPr/>
          </p:nvSpPr>
          <p:spPr bwMode="auto">
            <a:xfrm>
              <a:off x="3796" y="1852"/>
              <a:ext cx="18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3600">
                  <a:solidFill>
                    <a:srgbClr val="000000"/>
                  </a:solidFill>
                </a:rPr>
                <a:t>.</a:t>
              </a:r>
            </a:p>
          </p:txBody>
        </p:sp>
        <p:sp>
          <p:nvSpPr>
            <p:cNvPr id="54306" name="Text Box 23"/>
            <p:cNvSpPr txBox="1">
              <a:spLocks noChangeArrowheads="1"/>
            </p:cNvSpPr>
            <p:nvPr/>
          </p:nvSpPr>
          <p:spPr bwMode="auto">
            <a:xfrm>
              <a:off x="3796" y="1948"/>
              <a:ext cx="18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3600">
                  <a:solidFill>
                    <a:srgbClr val="000000"/>
                  </a:solidFill>
                </a:rPr>
                <a:t>.</a:t>
              </a:r>
            </a:p>
          </p:txBody>
        </p:sp>
        <p:sp>
          <p:nvSpPr>
            <p:cNvPr id="54307" name="Text Box 24"/>
            <p:cNvSpPr txBox="1">
              <a:spLocks noChangeArrowheads="1"/>
            </p:cNvSpPr>
            <p:nvPr/>
          </p:nvSpPr>
          <p:spPr bwMode="auto">
            <a:xfrm>
              <a:off x="3796" y="2044"/>
              <a:ext cx="18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3600">
                  <a:solidFill>
                    <a:srgbClr val="000000"/>
                  </a:solidFill>
                </a:rPr>
                <a:t>.</a:t>
              </a:r>
            </a:p>
          </p:txBody>
        </p:sp>
      </p:grpSp>
      <p:sp>
        <p:nvSpPr>
          <p:cNvPr id="54292" name="Text Box 25"/>
          <p:cNvSpPr txBox="1">
            <a:spLocks noChangeArrowheads="1"/>
          </p:cNvSpPr>
          <p:nvPr/>
        </p:nvSpPr>
        <p:spPr bwMode="auto">
          <a:xfrm>
            <a:off x="2825750" y="3429000"/>
            <a:ext cx="2984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3600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54293" name="Text Box 26"/>
          <p:cNvSpPr txBox="1">
            <a:spLocks noChangeArrowheads="1"/>
          </p:cNvSpPr>
          <p:nvPr/>
        </p:nvSpPr>
        <p:spPr bwMode="auto">
          <a:xfrm>
            <a:off x="2825750" y="3657600"/>
            <a:ext cx="2984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3600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54294" name="Text Box 27"/>
          <p:cNvSpPr txBox="1">
            <a:spLocks noChangeArrowheads="1"/>
          </p:cNvSpPr>
          <p:nvPr/>
        </p:nvSpPr>
        <p:spPr bwMode="auto">
          <a:xfrm>
            <a:off x="2825750" y="3886200"/>
            <a:ext cx="2984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3600">
                <a:solidFill>
                  <a:srgbClr val="000000"/>
                </a:solidFill>
              </a:rPr>
              <a:t>.</a:t>
            </a:r>
          </a:p>
        </p:txBody>
      </p:sp>
      <p:grpSp>
        <p:nvGrpSpPr>
          <p:cNvPr id="54295" name="Group 28"/>
          <p:cNvGrpSpPr>
            <a:grpSpLocks/>
          </p:cNvGrpSpPr>
          <p:nvPr/>
        </p:nvGrpSpPr>
        <p:grpSpPr bwMode="auto">
          <a:xfrm>
            <a:off x="6019800" y="4267200"/>
            <a:ext cx="298450" cy="946150"/>
            <a:chOff x="3796" y="1852"/>
            <a:chExt cx="188" cy="596"/>
          </a:xfrm>
        </p:grpSpPr>
        <p:sp>
          <p:nvSpPr>
            <p:cNvPr id="54302" name="Text Box 29"/>
            <p:cNvSpPr txBox="1">
              <a:spLocks noChangeArrowheads="1"/>
            </p:cNvSpPr>
            <p:nvPr/>
          </p:nvSpPr>
          <p:spPr bwMode="auto">
            <a:xfrm>
              <a:off x="3796" y="1852"/>
              <a:ext cx="18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3600">
                  <a:solidFill>
                    <a:srgbClr val="000000"/>
                  </a:solidFill>
                </a:rPr>
                <a:t>.</a:t>
              </a:r>
            </a:p>
          </p:txBody>
        </p:sp>
        <p:sp>
          <p:nvSpPr>
            <p:cNvPr id="54303" name="Text Box 30"/>
            <p:cNvSpPr txBox="1">
              <a:spLocks noChangeArrowheads="1"/>
            </p:cNvSpPr>
            <p:nvPr/>
          </p:nvSpPr>
          <p:spPr bwMode="auto">
            <a:xfrm>
              <a:off x="3796" y="1948"/>
              <a:ext cx="18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3600">
                  <a:solidFill>
                    <a:srgbClr val="000000"/>
                  </a:solidFill>
                </a:rPr>
                <a:t>.</a:t>
              </a:r>
            </a:p>
          </p:txBody>
        </p:sp>
        <p:sp>
          <p:nvSpPr>
            <p:cNvPr id="54304" name="Text Box 31"/>
            <p:cNvSpPr txBox="1">
              <a:spLocks noChangeArrowheads="1"/>
            </p:cNvSpPr>
            <p:nvPr/>
          </p:nvSpPr>
          <p:spPr bwMode="auto">
            <a:xfrm>
              <a:off x="3796" y="2044"/>
              <a:ext cx="18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3600">
                  <a:solidFill>
                    <a:srgbClr val="000000"/>
                  </a:solidFill>
                </a:rPr>
                <a:t>.</a:t>
              </a:r>
            </a:p>
          </p:txBody>
        </p:sp>
      </p:grpSp>
      <p:grpSp>
        <p:nvGrpSpPr>
          <p:cNvPr id="4" name="Group 38"/>
          <p:cNvGrpSpPr>
            <a:grpSpLocks/>
          </p:cNvGrpSpPr>
          <p:nvPr/>
        </p:nvGrpSpPr>
        <p:grpSpPr bwMode="auto">
          <a:xfrm>
            <a:off x="6308725" y="3775075"/>
            <a:ext cx="2708275" cy="873125"/>
            <a:chOff x="3974" y="2378"/>
            <a:chExt cx="1706" cy="550"/>
          </a:xfrm>
        </p:grpSpPr>
        <p:grpSp>
          <p:nvGrpSpPr>
            <p:cNvPr id="54297" name="Group 37"/>
            <p:cNvGrpSpPr>
              <a:grpSpLocks/>
            </p:cNvGrpSpPr>
            <p:nvPr/>
          </p:nvGrpSpPr>
          <p:grpSpPr bwMode="auto">
            <a:xfrm>
              <a:off x="3974" y="2378"/>
              <a:ext cx="222" cy="550"/>
              <a:chOff x="3974" y="2378"/>
              <a:chExt cx="222" cy="550"/>
            </a:xfrm>
          </p:grpSpPr>
          <p:sp>
            <p:nvSpPr>
              <p:cNvPr id="54300" name="Text Box 32"/>
              <p:cNvSpPr txBox="1">
                <a:spLocks noChangeArrowheads="1"/>
              </p:cNvSpPr>
              <p:nvPr/>
            </p:nvSpPr>
            <p:spPr bwMode="auto">
              <a:xfrm>
                <a:off x="3974" y="2378"/>
                <a:ext cx="21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sz="2400">
                    <a:solidFill>
                      <a:srgbClr val="FF0000"/>
                    </a:solidFill>
                  </a:rPr>
                  <a:t>1</a:t>
                </a:r>
              </a:p>
            </p:txBody>
          </p:sp>
          <p:sp>
            <p:nvSpPr>
              <p:cNvPr id="54301" name="Text Box 33"/>
              <p:cNvSpPr txBox="1">
                <a:spLocks noChangeArrowheads="1"/>
              </p:cNvSpPr>
              <p:nvPr/>
            </p:nvSpPr>
            <p:spPr bwMode="auto">
              <a:xfrm>
                <a:off x="3984" y="2640"/>
                <a:ext cx="21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sz="2400">
                    <a:solidFill>
                      <a:srgbClr val="FF0000"/>
                    </a:solidFill>
                  </a:rPr>
                  <a:t>0</a:t>
                </a:r>
              </a:p>
            </p:txBody>
          </p:sp>
        </p:grpSp>
        <p:sp>
          <p:nvSpPr>
            <p:cNvPr id="54298" name="AutoShape 35"/>
            <p:cNvSpPr>
              <a:spLocks/>
            </p:cNvSpPr>
            <p:nvPr/>
          </p:nvSpPr>
          <p:spPr bwMode="auto">
            <a:xfrm>
              <a:off x="4272" y="2448"/>
              <a:ext cx="192" cy="432"/>
            </a:xfrm>
            <a:prstGeom prst="rightBrace">
              <a:avLst>
                <a:gd name="adj1" fmla="val 18750"/>
                <a:gd name="adj2" fmla="val 50000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54299" name="Text Box 36"/>
            <p:cNvSpPr txBox="1">
              <a:spLocks noChangeArrowheads="1"/>
            </p:cNvSpPr>
            <p:nvPr/>
          </p:nvSpPr>
          <p:spPr bwMode="auto">
            <a:xfrm>
              <a:off x="4489" y="2496"/>
              <a:ext cx="119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400">
                  <a:solidFill>
                    <a:srgbClr val="006600"/>
                  </a:solidFill>
                </a:rPr>
                <a:t>contradiction</a:t>
              </a:r>
              <a:r>
                <a:rPr lang="en-US" sz="2400">
                  <a:solidFill>
                    <a:srgbClr val="000000"/>
                  </a:solidFill>
                </a:rPr>
                <a:t>!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02503963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6"/>
          <p:cNvGrpSpPr>
            <a:grpSpLocks/>
          </p:cNvGrpSpPr>
          <p:nvPr/>
        </p:nvGrpSpPr>
        <p:grpSpPr bwMode="auto">
          <a:xfrm>
            <a:off x="1752600" y="2387600"/>
            <a:ext cx="5638800" cy="3022600"/>
            <a:chOff x="1008" y="1520"/>
            <a:chExt cx="3552" cy="1904"/>
          </a:xfrm>
        </p:grpSpPr>
        <p:sp>
          <p:nvSpPr>
            <p:cNvPr id="4100" name="Line 3"/>
            <p:cNvSpPr>
              <a:spLocks noChangeShapeType="1"/>
            </p:cNvSpPr>
            <p:nvPr/>
          </p:nvSpPr>
          <p:spPr bwMode="auto">
            <a:xfrm>
              <a:off x="1680" y="1568"/>
              <a:ext cx="1" cy="61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4101" name="Oval 4"/>
            <p:cNvSpPr>
              <a:spLocks noChangeArrowheads="1"/>
            </p:cNvSpPr>
            <p:nvPr/>
          </p:nvSpPr>
          <p:spPr bwMode="auto">
            <a:xfrm>
              <a:off x="1627" y="2109"/>
              <a:ext cx="104" cy="10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4102" name="Oval 5"/>
            <p:cNvSpPr>
              <a:spLocks noChangeArrowheads="1"/>
            </p:cNvSpPr>
            <p:nvPr/>
          </p:nvSpPr>
          <p:spPr bwMode="auto">
            <a:xfrm>
              <a:off x="1632" y="1520"/>
              <a:ext cx="104" cy="10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4103" name="Line 6"/>
            <p:cNvSpPr>
              <a:spLocks noChangeShapeType="1"/>
            </p:cNvSpPr>
            <p:nvPr/>
          </p:nvSpPr>
          <p:spPr bwMode="auto">
            <a:xfrm flipV="1">
              <a:off x="1008" y="1568"/>
              <a:ext cx="3552" cy="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4104" name="Line 7"/>
            <p:cNvSpPr>
              <a:spLocks noChangeShapeType="1"/>
            </p:cNvSpPr>
            <p:nvPr/>
          </p:nvSpPr>
          <p:spPr bwMode="auto">
            <a:xfrm>
              <a:off x="1680" y="2771"/>
              <a:ext cx="1" cy="61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4105" name="Oval 8"/>
            <p:cNvSpPr>
              <a:spLocks noChangeArrowheads="1"/>
            </p:cNvSpPr>
            <p:nvPr/>
          </p:nvSpPr>
          <p:spPr bwMode="auto">
            <a:xfrm>
              <a:off x="1627" y="3319"/>
              <a:ext cx="104" cy="10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4106" name="Oval 9"/>
            <p:cNvSpPr>
              <a:spLocks noChangeArrowheads="1"/>
            </p:cNvSpPr>
            <p:nvPr/>
          </p:nvSpPr>
          <p:spPr bwMode="auto">
            <a:xfrm>
              <a:off x="1632" y="2734"/>
              <a:ext cx="104" cy="10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4107" name="Line 10"/>
            <p:cNvSpPr>
              <a:spLocks noChangeShapeType="1"/>
            </p:cNvSpPr>
            <p:nvPr/>
          </p:nvSpPr>
          <p:spPr bwMode="auto">
            <a:xfrm flipV="1">
              <a:off x="1008" y="2783"/>
              <a:ext cx="3552" cy="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4108" name="Line 11"/>
            <p:cNvSpPr>
              <a:spLocks noChangeShapeType="1"/>
            </p:cNvSpPr>
            <p:nvPr/>
          </p:nvSpPr>
          <p:spPr bwMode="auto">
            <a:xfrm flipV="1">
              <a:off x="1008" y="2158"/>
              <a:ext cx="3552" cy="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4109" name="Line 12"/>
            <p:cNvSpPr>
              <a:spLocks noChangeShapeType="1"/>
            </p:cNvSpPr>
            <p:nvPr/>
          </p:nvSpPr>
          <p:spPr bwMode="auto">
            <a:xfrm flipV="1">
              <a:off x="1008" y="3368"/>
              <a:ext cx="3552" cy="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4110" name="Line 13"/>
            <p:cNvSpPr>
              <a:spLocks noChangeShapeType="1"/>
            </p:cNvSpPr>
            <p:nvPr/>
          </p:nvSpPr>
          <p:spPr bwMode="auto">
            <a:xfrm>
              <a:off x="3840" y="1571"/>
              <a:ext cx="1" cy="61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4111" name="Oval 14"/>
            <p:cNvSpPr>
              <a:spLocks noChangeArrowheads="1"/>
            </p:cNvSpPr>
            <p:nvPr/>
          </p:nvSpPr>
          <p:spPr bwMode="auto">
            <a:xfrm>
              <a:off x="3787" y="2109"/>
              <a:ext cx="104" cy="10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4112" name="Oval 15"/>
            <p:cNvSpPr>
              <a:spLocks noChangeArrowheads="1"/>
            </p:cNvSpPr>
            <p:nvPr/>
          </p:nvSpPr>
          <p:spPr bwMode="auto">
            <a:xfrm>
              <a:off x="3792" y="1523"/>
              <a:ext cx="104" cy="10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4113" name="Line 16"/>
            <p:cNvSpPr>
              <a:spLocks noChangeShapeType="1"/>
            </p:cNvSpPr>
            <p:nvPr/>
          </p:nvSpPr>
          <p:spPr bwMode="auto">
            <a:xfrm>
              <a:off x="3840" y="2774"/>
              <a:ext cx="1" cy="61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4114" name="Oval 17"/>
            <p:cNvSpPr>
              <a:spLocks noChangeArrowheads="1"/>
            </p:cNvSpPr>
            <p:nvPr/>
          </p:nvSpPr>
          <p:spPr bwMode="auto">
            <a:xfrm>
              <a:off x="3787" y="3322"/>
              <a:ext cx="104" cy="10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4115" name="Oval 18"/>
            <p:cNvSpPr>
              <a:spLocks noChangeArrowheads="1"/>
            </p:cNvSpPr>
            <p:nvPr/>
          </p:nvSpPr>
          <p:spPr bwMode="auto">
            <a:xfrm>
              <a:off x="3792" y="2734"/>
              <a:ext cx="104" cy="10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4116" name="Line 19"/>
            <p:cNvSpPr>
              <a:spLocks noChangeShapeType="1"/>
            </p:cNvSpPr>
            <p:nvPr/>
          </p:nvSpPr>
          <p:spPr bwMode="auto">
            <a:xfrm>
              <a:off x="2592" y="1571"/>
              <a:ext cx="0" cy="177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4117" name="Oval 20"/>
            <p:cNvSpPr>
              <a:spLocks noChangeArrowheads="1"/>
            </p:cNvSpPr>
            <p:nvPr/>
          </p:nvSpPr>
          <p:spPr bwMode="auto">
            <a:xfrm>
              <a:off x="2544" y="1523"/>
              <a:ext cx="104" cy="10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4118" name="Oval 21"/>
            <p:cNvSpPr>
              <a:spLocks noChangeArrowheads="1"/>
            </p:cNvSpPr>
            <p:nvPr/>
          </p:nvSpPr>
          <p:spPr bwMode="auto">
            <a:xfrm>
              <a:off x="2539" y="3322"/>
              <a:ext cx="104" cy="10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4119" name="Oval 37"/>
            <p:cNvSpPr>
              <a:spLocks noChangeArrowheads="1"/>
            </p:cNvSpPr>
            <p:nvPr/>
          </p:nvSpPr>
          <p:spPr bwMode="auto">
            <a:xfrm>
              <a:off x="3024" y="2735"/>
              <a:ext cx="104" cy="10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4120" name="Oval 38"/>
            <p:cNvSpPr>
              <a:spLocks noChangeArrowheads="1"/>
            </p:cNvSpPr>
            <p:nvPr/>
          </p:nvSpPr>
          <p:spPr bwMode="auto">
            <a:xfrm>
              <a:off x="3024" y="2109"/>
              <a:ext cx="104" cy="10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4121" name="Line 39"/>
            <p:cNvSpPr>
              <a:spLocks noChangeShapeType="1"/>
            </p:cNvSpPr>
            <p:nvPr/>
          </p:nvSpPr>
          <p:spPr bwMode="auto">
            <a:xfrm>
              <a:off x="3079" y="2146"/>
              <a:ext cx="1" cy="61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</p:grpSp>
      <p:sp>
        <p:nvSpPr>
          <p:cNvPr id="4099" name="Text Box 48"/>
          <p:cNvSpPr txBox="1">
            <a:spLocks noChangeArrowheads="1"/>
          </p:cNvSpPr>
          <p:nvPr/>
        </p:nvSpPr>
        <p:spPr bwMode="auto">
          <a:xfrm>
            <a:off x="1828800" y="914400"/>
            <a:ext cx="53117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>
                <a:solidFill>
                  <a:srgbClr val="FF0000"/>
                </a:solidFill>
              </a:rPr>
              <a:t>Batcher Sorting Network,</a:t>
            </a:r>
            <a:r>
              <a:rPr lang="en-US" i="1">
                <a:solidFill>
                  <a:srgbClr val="FF0000"/>
                </a:solidFill>
              </a:rPr>
              <a:t> n </a:t>
            </a:r>
            <a:r>
              <a:rPr lang="en-US">
                <a:solidFill>
                  <a:srgbClr val="FF0000"/>
                </a:solidFill>
              </a:rPr>
              <a:t>= 4</a:t>
            </a:r>
          </a:p>
        </p:txBody>
      </p:sp>
    </p:spTree>
    <p:extLst>
      <p:ext uri="{BB962C8B-B14F-4D97-AF65-F5344CB8AC3E}">
        <p14:creationId xmlns:p14="http://schemas.microsoft.com/office/powerpoint/2010/main" val="642059558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2"/>
          <p:cNvGrpSpPr>
            <a:grpSpLocks/>
          </p:cNvGrpSpPr>
          <p:nvPr/>
        </p:nvGrpSpPr>
        <p:grpSpPr bwMode="auto">
          <a:xfrm>
            <a:off x="381000" y="1282700"/>
            <a:ext cx="8305800" cy="4962525"/>
            <a:chOff x="240" y="960"/>
            <a:chExt cx="5232" cy="3126"/>
          </a:xfrm>
        </p:grpSpPr>
        <p:sp>
          <p:nvSpPr>
            <p:cNvPr id="5128" name="Line 3"/>
            <p:cNvSpPr>
              <a:spLocks noChangeShapeType="1"/>
            </p:cNvSpPr>
            <p:nvPr/>
          </p:nvSpPr>
          <p:spPr bwMode="auto">
            <a:xfrm>
              <a:off x="533" y="1008"/>
              <a:ext cx="0" cy="43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5129" name="Oval 4"/>
            <p:cNvSpPr>
              <a:spLocks noChangeArrowheads="1"/>
            </p:cNvSpPr>
            <p:nvPr/>
          </p:nvSpPr>
          <p:spPr bwMode="auto">
            <a:xfrm>
              <a:off x="480" y="1392"/>
              <a:ext cx="104" cy="10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5130" name="Oval 5"/>
            <p:cNvSpPr>
              <a:spLocks noChangeArrowheads="1"/>
            </p:cNvSpPr>
            <p:nvPr/>
          </p:nvSpPr>
          <p:spPr bwMode="auto">
            <a:xfrm>
              <a:off x="485" y="960"/>
              <a:ext cx="104" cy="10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5131" name="Line 6"/>
            <p:cNvSpPr>
              <a:spLocks noChangeShapeType="1"/>
            </p:cNvSpPr>
            <p:nvPr/>
          </p:nvSpPr>
          <p:spPr bwMode="auto">
            <a:xfrm flipV="1">
              <a:off x="288" y="1008"/>
              <a:ext cx="5184" cy="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5132" name="Line 7"/>
            <p:cNvSpPr>
              <a:spLocks noChangeShapeType="1"/>
            </p:cNvSpPr>
            <p:nvPr/>
          </p:nvSpPr>
          <p:spPr bwMode="auto">
            <a:xfrm>
              <a:off x="533" y="1861"/>
              <a:ext cx="0" cy="49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5133" name="Oval 8"/>
            <p:cNvSpPr>
              <a:spLocks noChangeArrowheads="1"/>
            </p:cNvSpPr>
            <p:nvPr/>
          </p:nvSpPr>
          <p:spPr bwMode="auto">
            <a:xfrm>
              <a:off x="480" y="2256"/>
              <a:ext cx="104" cy="10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5134" name="Oval 9"/>
            <p:cNvSpPr>
              <a:spLocks noChangeArrowheads="1"/>
            </p:cNvSpPr>
            <p:nvPr/>
          </p:nvSpPr>
          <p:spPr bwMode="auto">
            <a:xfrm>
              <a:off x="485" y="1824"/>
              <a:ext cx="104" cy="10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5135" name="Line 10"/>
            <p:cNvSpPr>
              <a:spLocks noChangeShapeType="1"/>
            </p:cNvSpPr>
            <p:nvPr/>
          </p:nvSpPr>
          <p:spPr bwMode="auto">
            <a:xfrm flipV="1">
              <a:off x="288" y="1872"/>
              <a:ext cx="518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5136" name="Line 11"/>
            <p:cNvSpPr>
              <a:spLocks noChangeShapeType="1"/>
            </p:cNvSpPr>
            <p:nvPr/>
          </p:nvSpPr>
          <p:spPr bwMode="auto">
            <a:xfrm flipV="1">
              <a:off x="288" y="1440"/>
              <a:ext cx="5184" cy="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5137" name="Line 12"/>
            <p:cNvSpPr>
              <a:spLocks noChangeShapeType="1"/>
            </p:cNvSpPr>
            <p:nvPr/>
          </p:nvSpPr>
          <p:spPr bwMode="auto">
            <a:xfrm flipV="1">
              <a:off x="240" y="2304"/>
              <a:ext cx="523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5138" name="Line 13"/>
            <p:cNvSpPr>
              <a:spLocks noChangeShapeType="1"/>
            </p:cNvSpPr>
            <p:nvPr/>
          </p:nvSpPr>
          <p:spPr bwMode="auto">
            <a:xfrm>
              <a:off x="1877" y="1011"/>
              <a:ext cx="0" cy="47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5139" name="Oval 14"/>
            <p:cNvSpPr>
              <a:spLocks noChangeArrowheads="1"/>
            </p:cNvSpPr>
            <p:nvPr/>
          </p:nvSpPr>
          <p:spPr bwMode="auto">
            <a:xfrm>
              <a:off x="1824" y="1392"/>
              <a:ext cx="104" cy="10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5140" name="Oval 15"/>
            <p:cNvSpPr>
              <a:spLocks noChangeArrowheads="1"/>
            </p:cNvSpPr>
            <p:nvPr/>
          </p:nvSpPr>
          <p:spPr bwMode="auto">
            <a:xfrm>
              <a:off x="1829" y="963"/>
              <a:ext cx="104" cy="10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5141" name="Line 16"/>
            <p:cNvSpPr>
              <a:spLocks noChangeShapeType="1"/>
            </p:cNvSpPr>
            <p:nvPr/>
          </p:nvSpPr>
          <p:spPr bwMode="auto">
            <a:xfrm>
              <a:off x="1877" y="1864"/>
              <a:ext cx="0" cy="4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5142" name="Oval 17"/>
            <p:cNvSpPr>
              <a:spLocks noChangeArrowheads="1"/>
            </p:cNvSpPr>
            <p:nvPr/>
          </p:nvSpPr>
          <p:spPr bwMode="auto">
            <a:xfrm>
              <a:off x="1824" y="2256"/>
              <a:ext cx="104" cy="10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5143" name="Oval 18"/>
            <p:cNvSpPr>
              <a:spLocks noChangeArrowheads="1"/>
            </p:cNvSpPr>
            <p:nvPr/>
          </p:nvSpPr>
          <p:spPr bwMode="auto">
            <a:xfrm>
              <a:off x="1829" y="1824"/>
              <a:ext cx="104" cy="10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5144" name="Line 19"/>
            <p:cNvSpPr>
              <a:spLocks noChangeShapeType="1"/>
            </p:cNvSpPr>
            <p:nvPr/>
          </p:nvSpPr>
          <p:spPr bwMode="auto">
            <a:xfrm>
              <a:off x="1061" y="1011"/>
              <a:ext cx="0" cy="129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5145" name="Oval 20"/>
            <p:cNvSpPr>
              <a:spLocks noChangeArrowheads="1"/>
            </p:cNvSpPr>
            <p:nvPr/>
          </p:nvSpPr>
          <p:spPr bwMode="auto">
            <a:xfrm>
              <a:off x="1013" y="963"/>
              <a:ext cx="104" cy="10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5146" name="Oval 21"/>
            <p:cNvSpPr>
              <a:spLocks noChangeArrowheads="1"/>
            </p:cNvSpPr>
            <p:nvPr/>
          </p:nvSpPr>
          <p:spPr bwMode="auto">
            <a:xfrm>
              <a:off x="1008" y="2256"/>
              <a:ext cx="104" cy="10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5147" name="Oval 22"/>
            <p:cNvSpPr>
              <a:spLocks noChangeArrowheads="1"/>
            </p:cNvSpPr>
            <p:nvPr/>
          </p:nvSpPr>
          <p:spPr bwMode="auto">
            <a:xfrm>
              <a:off x="1344" y="1824"/>
              <a:ext cx="104" cy="10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5148" name="Oval 23"/>
            <p:cNvSpPr>
              <a:spLocks noChangeArrowheads="1"/>
            </p:cNvSpPr>
            <p:nvPr/>
          </p:nvSpPr>
          <p:spPr bwMode="auto">
            <a:xfrm>
              <a:off x="1344" y="1392"/>
              <a:ext cx="104" cy="10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5149" name="Line 24"/>
            <p:cNvSpPr>
              <a:spLocks noChangeShapeType="1"/>
            </p:cNvSpPr>
            <p:nvPr/>
          </p:nvSpPr>
          <p:spPr bwMode="auto">
            <a:xfrm flipH="1">
              <a:off x="1392" y="1440"/>
              <a:ext cx="0" cy="43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5150" name="Line 26"/>
            <p:cNvSpPr>
              <a:spLocks noChangeShapeType="1"/>
            </p:cNvSpPr>
            <p:nvPr/>
          </p:nvSpPr>
          <p:spPr bwMode="auto">
            <a:xfrm>
              <a:off x="533" y="2730"/>
              <a:ext cx="0" cy="43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5151" name="Oval 27"/>
            <p:cNvSpPr>
              <a:spLocks noChangeArrowheads="1"/>
            </p:cNvSpPr>
            <p:nvPr/>
          </p:nvSpPr>
          <p:spPr bwMode="auto">
            <a:xfrm>
              <a:off x="480" y="3114"/>
              <a:ext cx="104" cy="10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5152" name="Oval 28"/>
            <p:cNvSpPr>
              <a:spLocks noChangeArrowheads="1"/>
            </p:cNvSpPr>
            <p:nvPr/>
          </p:nvSpPr>
          <p:spPr bwMode="auto">
            <a:xfrm>
              <a:off x="485" y="2682"/>
              <a:ext cx="104" cy="10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5153" name="Line 29"/>
            <p:cNvSpPr>
              <a:spLocks noChangeShapeType="1"/>
            </p:cNvSpPr>
            <p:nvPr/>
          </p:nvSpPr>
          <p:spPr bwMode="auto">
            <a:xfrm>
              <a:off x="288" y="2734"/>
              <a:ext cx="5184" cy="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5154" name="Line 30"/>
            <p:cNvSpPr>
              <a:spLocks noChangeShapeType="1"/>
            </p:cNvSpPr>
            <p:nvPr/>
          </p:nvSpPr>
          <p:spPr bwMode="auto">
            <a:xfrm>
              <a:off x="533" y="3583"/>
              <a:ext cx="0" cy="49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5155" name="Oval 31"/>
            <p:cNvSpPr>
              <a:spLocks noChangeArrowheads="1"/>
            </p:cNvSpPr>
            <p:nvPr/>
          </p:nvSpPr>
          <p:spPr bwMode="auto">
            <a:xfrm>
              <a:off x="480" y="3978"/>
              <a:ext cx="104" cy="10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5156" name="Oval 32"/>
            <p:cNvSpPr>
              <a:spLocks noChangeArrowheads="1"/>
            </p:cNvSpPr>
            <p:nvPr/>
          </p:nvSpPr>
          <p:spPr bwMode="auto">
            <a:xfrm>
              <a:off x="485" y="3546"/>
              <a:ext cx="104" cy="10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5157" name="Line 33"/>
            <p:cNvSpPr>
              <a:spLocks noChangeShapeType="1"/>
            </p:cNvSpPr>
            <p:nvPr/>
          </p:nvSpPr>
          <p:spPr bwMode="auto">
            <a:xfrm>
              <a:off x="288" y="3594"/>
              <a:ext cx="5184" cy="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5158" name="Line 34"/>
            <p:cNvSpPr>
              <a:spLocks noChangeShapeType="1"/>
            </p:cNvSpPr>
            <p:nvPr/>
          </p:nvSpPr>
          <p:spPr bwMode="auto">
            <a:xfrm>
              <a:off x="288" y="3166"/>
              <a:ext cx="5184" cy="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5159" name="Line 35"/>
            <p:cNvSpPr>
              <a:spLocks noChangeShapeType="1"/>
            </p:cNvSpPr>
            <p:nvPr/>
          </p:nvSpPr>
          <p:spPr bwMode="auto">
            <a:xfrm>
              <a:off x="288" y="4026"/>
              <a:ext cx="5184" cy="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5160" name="Line 36"/>
            <p:cNvSpPr>
              <a:spLocks noChangeShapeType="1"/>
            </p:cNvSpPr>
            <p:nvPr/>
          </p:nvSpPr>
          <p:spPr bwMode="auto">
            <a:xfrm>
              <a:off x="1877" y="2733"/>
              <a:ext cx="0" cy="47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5161" name="Oval 37"/>
            <p:cNvSpPr>
              <a:spLocks noChangeArrowheads="1"/>
            </p:cNvSpPr>
            <p:nvPr/>
          </p:nvSpPr>
          <p:spPr bwMode="auto">
            <a:xfrm>
              <a:off x="1824" y="3114"/>
              <a:ext cx="104" cy="10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5162" name="Oval 38"/>
            <p:cNvSpPr>
              <a:spLocks noChangeArrowheads="1"/>
            </p:cNvSpPr>
            <p:nvPr/>
          </p:nvSpPr>
          <p:spPr bwMode="auto">
            <a:xfrm>
              <a:off x="1829" y="2685"/>
              <a:ext cx="104" cy="10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5163" name="Line 39"/>
            <p:cNvSpPr>
              <a:spLocks noChangeShapeType="1"/>
            </p:cNvSpPr>
            <p:nvPr/>
          </p:nvSpPr>
          <p:spPr bwMode="auto">
            <a:xfrm>
              <a:off x="1877" y="3586"/>
              <a:ext cx="0" cy="4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5164" name="Oval 40"/>
            <p:cNvSpPr>
              <a:spLocks noChangeArrowheads="1"/>
            </p:cNvSpPr>
            <p:nvPr/>
          </p:nvSpPr>
          <p:spPr bwMode="auto">
            <a:xfrm>
              <a:off x="1824" y="3978"/>
              <a:ext cx="104" cy="10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5165" name="Oval 41"/>
            <p:cNvSpPr>
              <a:spLocks noChangeArrowheads="1"/>
            </p:cNvSpPr>
            <p:nvPr/>
          </p:nvSpPr>
          <p:spPr bwMode="auto">
            <a:xfrm>
              <a:off x="1829" y="3546"/>
              <a:ext cx="104" cy="10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5166" name="Line 42"/>
            <p:cNvSpPr>
              <a:spLocks noChangeShapeType="1"/>
            </p:cNvSpPr>
            <p:nvPr/>
          </p:nvSpPr>
          <p:spPr bwMode="auto">
            <a:xfrm>
              <a:off x="1061" y="2733"/>
              <a:ext cx="0" cy="129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5167" name="Oval 43"/>
            <p:cNvSpPr>
              <a:spLocks noChangeArrowheads="1"/>
            </p:cNvSpPr>
            <p:nvPr/>
          </p:nvSpPr>
          <p:spPr bwMode="auto">
            <a:xfrm>
              <a:off x="1013" y="2685"/>
              <a:ext cx="104" cy="10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5168" name="Oval 44"/>
            <p:cNvSpPr>
              <a:spLocks noChangeArrowheads="1"/>
            </p:cNvSpPr>
            <p:nvPr/>
          </p:nvSpPr>
          <p:spPr bwMode="auto">
            <a:xfrm>
              <a:off x="1008" y="3978"/>
              <a:ext cx="104" cy="10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5169" name="Oval 45"/>
            <p:cNvSpPr>
              <a:spLocks noChangeArrowheads="1"/>
            </p:cNvSpPr>
            <p:nvPr/>
          </p:nvSpPr>
          <p:spPr bwMode="auto">
            <a:xfrm>
              <a:off x="1344" y="3546"/>
              <a:ext cx="104" cy="10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5170" name="Oval 46"/>
            <p:cNvSpPr>
              <a:spLocks noChangeArrowheads="1"/>
            </p:cNvSpPr>
            <p:nvPr/>
          </p:nvSpPr>
          <p:spPr bwMode="auto">
            <a:xfrm>
              <a:off x="1344" y="3114"/>
              <a:ext cx="104" cy="10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5171" name="Line 47"/>
            <p:cNvSpPr>
              <a:spLocks noChangeShapeType="1"/>
            </p:cNvSpPr>
            <p:nvPr/>
          </p:nvSpPr>
          <p:spPr bwMode="auto">
            <a:xfrm flipH="1">
              <a:off x="1392" y="3162"/>
              <a:ext cx="0" cy="43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5172" name="Line 48"/>
            <p:cNvSpPr>
              <a:spLocks noChangeShapeType="1"/>
            </p:cNvSpPr>
            <p:nvPr/>
          </p:nvSpPr>
          <p:spPr bwMode="auto">
            <a:xfrm flipH="1">
              <a:off x="2640" y="1008"/>
              <a:ext cx="0" cy="302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5173" name="Oval 49"/>
            <p:cNvSpPr>
              <a:spLocks noChangeArrowheads="1"/>
            </p:cNvSpPr>
            <p:nvPr/>
          </p:nvSpPr>
          <p:spPr bwMode="auto">
            <a:xfrm>
              <a:off x="2597" y="960"/>
              <a:ext cx="104" cy="10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5174" name="Oval 50"/>
            <p:cNvSpPr>
              <a:spLocks noChangeArrowheads="1"/>
            </p:cNvSpPr>
            <p:nvPr/>
          </p:nvSpPr>
          <p:spPr bwMode="auto">
            <a:xfrm>
              <a:off x="2592" y="3978"/>
              <a:ext cx="104" cy="10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5175" name="Oval 52"/>
            <p:cNvSpPr>
              <a:spLocks noChangeArrowheads="1"/>
            </p:cNvSpPr>
            <p:nvPr/>
          </p:nvSpPr>
          <p:spPr bwMode="auto">
            <a:xfrm>
              <a:off x="2924" y="1392"/>
              <a:ext cx="104" cy="10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5176" name="Oval 53"/>
            <p:cNvSpPr>
              <a:spLocks noChangeArrowheads="1"/>
            </p:cNvSpPr>
            <p:nvPr/>
          </p:nvSpPr>
          <p:spPr bwMode="auto">
            <a:xfrm>
              <a:off x="2924" y="3552"/>
              <a:ext cx="104" cy="10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5177" name="Oval 55"/>
            <p:cNvSpPr>
              <a:spLocks noChangeArrowheads="1"/>
            </p:cNvSpPr>
            <p:nvPr/>
          </p:nvSpPr>
          <p:spPr bwMode="auto">
            <a:xfrm>
              <a:off x="3252" y="1818"/>
              <a:ext cx="104" cy="10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5178" name="Oval 56"/>
            <p:cNvSpPr>
              <a:spLocks noChangeArrowheads="1"/>
            </p:cNvSpPr>
            <p:nvPr/>
          </p:nvSpPr>
          <p:spPr bwMode="auto">
            <a:xfrm>
              <a:off x="3252" y="3120"/>
              <a:ext cx="104" cy="10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5179" name="Oval 58"/>
            <p:cNvSpPr>
              <a:spLocks noChangeArrowheads="1"/>
            </p:cNvSpPr>
            <p:nvPr/>
          </p:nvSpPr>
          <p:spPr bwMode="auto">
            <a:xfrm>
              <a:off x="3552" y="2244"/>
              <a:ext cx="104" cy="10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5180" name="Oval 59"/>
            <p:cNvSpPr>
              <a:spLocks noChangeArrowheads="1"/>
            </p:cNvSpPr>
            <p:nvPr/>
          </p:nvSpPr>
          <p:spPr bwMode="auto">
            <a:xfrm>
              <a:off x="3552" y="2688"/>
              <a:ext cx="104" cy="10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5181" name="Line 61"/>
            <p:cNvSpPr>
              <a:spLocks noChangeShapeType="1"/>
            </p:cNvSpPr>
            <p:nvPr/>
          </p:nvSpPr>
          <p:spPr bwMode="auto">
            <a:xfrm>
              <a:off x="3604" y="2304"/>
              <a:ext cx="0" cy="43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5182" name="Line 62"/>
            <p:cNvSpPr>
              <a:spLocks noChangeShapeType="1"/>
            </p:cNvSpPr>
            <p:nvPr/>
          </p:nvSpPr>
          <p:spPr bwMode="auto">
            <a:xfrm>
              <a:off x="3304" y="1872"/>
              <a:ext cx="0" cy="12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5183" name="Line 63"/>
            <p:cNvSpPr>
              <a:spLocks noChangeShapeType="1"/>
            </p:cNvSpPr>
            <p:nvPr/>
          </p:nvSpPr>
          <p:spPr bwMode="auto">
            <a:xfrm>
              <a:off x="2976" y="1440"/>
              <a:ext cx="0" cy="220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5184" name="Oval 64"/>
            <p:cNvSpPr>
              <a:spLocks noChangeArrowheads="1"/>
            </p:cNvSpPr>
            <p:nvPr/>
          </p:nvSpPr>
          <p:spPr bwMode="auto">
            <a:xfrm>
              <a:off x="4076" y="960"/>
              <a:ext cx="104" cy="10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5185" name="Oval 65"/>
            <p:cNvSpPr>
              <a:spLocks noChangeArrowheads="1"/>
            </p:cNvSpPr>
            <p:nvPr/>
          </p:nvSpPr>
          <p:spPr bwMode="auto">
            <a:xfrm>
              <a:off x="4076" y="1818"/>
              <a:ext cx="104" cy="10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5186" name="Line 66"/>
            <p:cNvSpPr>
              <a:spLocks noChangeShapeType="1"/>
            </p:cNvSpPr>
            <p:nvPr/>
          </p:nvSpPr>
          <p:spPr bwMode="auto">
            <a:xfrm>
              <a:off x="4128" y="1008"/>
              <a:ext cx="0" cy="81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5187" name="Oval 67"/>
            <p:cNvSpPr>
              <a:spLocks noChangeArrowheads="1"/>
            </p:cNvSpPr>
            <p:nvPr/>
          </p:nvSpPr>
          <p:spPr bwMode="auto">
            <a:xfrm>
              <a:off x="4368" y="1392"/>
              <a:ext cx="104" cy="10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5188" name="Oval 68"/>
            <p:cNvSpPr>
              <a:spLocks noChangeArrowheads="1"/>
            </p:cNvSpPr>
            <p:nvPr/>
          </p:nvSpPr>
          <p:spPr bwMode="auto">
            <a:xfrm>
              <a:off x="4368" y="2250"/>
              <a:ext cx="104" cy="10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5189" name="Line 69"/>
            <p:cNvSpPr>
              <a:spLocks noChangeShapeType="1"/>
            </p:cNvSpPr>
            <p:nvPr/>
          </p:nvSpPr>
          <p:spPr bwMode="auto">
            <a:xfrm>
              <a:off x="4420" y="1440"/>
              <a:ext cx="0" cy="81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5190" name="Oval 70"/>
            <p:cNvSpPr>
              <a:spLocks noChangeArrowheads="1"/>
            </p:cNvSpPr>
            <p:nvPr/>
          </p:nvSpPr>
          <p:spPr bwMode="auto">
            <a:xfrm>
              <a:off x="4080" y="2688"/>
              <a:ext cx="104" cy="10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5191" name="Oval 71"/>
            <p:cNvSpPr>
              <a:spLocks noChangeArrowheads="1"/>
            </p:cNvSpPr>
            <p:nvPr/>
          </p:nvSpPr>
          <p:spPr bwMode="auto">
            <a:xfrm>
              <a:off x="4080" y="3546"/>
              <a:ext cx="104" cy="10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5192" name="Line 72"/>
            <p:cNvSpPr>
              <a:spLocks noChangeShapeType="1"/>
            </p:cNvSpPr>
            <p:nvPr/>
          </p:nvSpPr>
          <p:spPr bwMode="auto">
            <a:xfrm>
              <a:off x="4132" y="2736"/>
              <a:ext cx="0" cy="81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5193" name="Oval 73"/>
            <p:cNvSpPr>
              <a:spLocks noChangeArrowheads="1"/>
            </p:cNvSpPr>
            <p:nvPr/>
          </p:nvSpPr>
          <p:spPr bwMode="auto">
            <a:xfrm>
              <a:off x="4372" y="3120"/>
              <a:ext cx="104" cy="10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5194" name="Oval 74"/>
            <p:cNvSpPr>
              <a:spLocks noChangeArrowheads="1"/>
            </p:cNvSpPr>
            <p:nvPr/>
          </p:nvSpPr>
          <p:spPr bwMode="auto">
            <a:xfrm>
              <a:off x="4372" y="3978"/>
              <a:ext cx="104" cy="10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5195" name="Line 75"/>
            <p:cNvSpPr>
              <a:spLocks noChangeShapeType="1"/>
            </p:cNvSpPr>
            <p:nvPr/>
          </p:nvSpPr>
          <p:spPr bwMode="auto">
            <a:xfrm>
              <a:off x="4424" y="3168"/>
              <a:ext cx="0" cy="81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5196" name="Line 76"/>
            <p:cNvSpPr>
              <a:spLocks noChangeShapeType="1"/>
            </p:cNvSpPr>
            <p:nvPr/>
          </p:nvSpPr>
          <p:spPr bwMode="auto">
            <a:xfrm>
              <a:off x="4936" y="1014"/>
              <a:ext cx="0" cy="43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5197" name="Oval 77"/>
            <p:cNvSpPr>
              <a:spLocks noChangeArrowheads="1"/>
            </p:cNvSpPr>
            <p:nvPr/>
          </p:nvSpPr>
          <p:spPr bwMode="auto">
            <a:xfrm>
              <a:off x="4883" y="1398"/>
              <a:ext cx="104" cy="10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5198" name="Oval 78"/>
            <p:cNvSpPr>
              <a:spLocks noChangeArrowheads="1"/>
            </p:cNvSpPr>
            <p:nvPr/>
          </p:nvSpPr>
          <p:spPr bwMode="auto">
            <a:xfrm>
              <a:off x="4888" y="966"/>
              <a:ext cx="104" cy="10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5199" name="Line 79"/>
            <p:cNvSpPr>
              <a:spLocks noChangeShapeType="1"/>
            </p:cNvSpPr>
            <p:nvPr/>
          </p:nvSpPr>
          <p:spPr bwMode="auto">
            <a:xfrm>
              <a:off x="4936" y="1867"/>
              <a:ext cx="0" cy="49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5200" name="Oval 80"/>
            <p:cNvSpPr>
              <a:spLocks noChangeArrowheads="1"/>
            </p:cNvSpPr>
            <p:nvPr/>
          </p:nvSpPr>
          <p:spPr bwMode="auto">
            <a:xfrm>
              <a:off x="4883" y="2262"/>
              <a:ext cx="104" cy="10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5201" name="Oval 81"/>
            <p:cNvSpPr>
              <a:spLocks noChangeArrowheads="1"/>
            </p:cNvSpPr>
            <p:nvPr/>
          </p:nvSpPr>
          <p:spPr bwMode="auto">
            <a:xfrm>
              <a:off x="4888" y="1830"/>
              <a:ext cx="104" cy="10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5202" name="Line 82"/>
            <p:cNvSpPr>
              <a:spLocks noChangeShapeType="1"/>
            </p:cNvSpPr>
            <p:nvPr/>
          </p:nvSpPr>
          <p:spPr bwMode="auto">
            <a:xfrm>
              <a:off x="4936" y="2736"/>
              <a:ext cx="0" cy="43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5203" name="Oval 83"/>
            <p:cNvSpPr>
              <a:spLocks noChangeArrowheads="1"/>
            </p:cNvSpPr>
            <p:nvPr/>
          </p:nvSpPr>
          <p:spPr bwMode="auto">
            <a:xfrm>
              <a:off x="4883" y="3120"/>
              <a:ext cx="104" cy="10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5204" name="Oval 84"/>
            <p:cNvSpPr>
              <a:spLocks noChangeArrowheads="1"/>
            </p:cNvSpPr>
            <p:nvPr/>
          </p:nvSpPr>
          <p:spPr bwMode="auto">
            <a:xfrm>
              <a:off x="4888" y="2688"/>
              <a:ext cx="104" cy="10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5205" name="Line 85"/>
            <p:cNvSpPr>
              <a:spLocks noChangeShapeType="1"/>
            </p:cNvSpPr>
            <p:nvPr/>
          </p:nvSpPr>
          <p:spPr bwMode="auto">
            <a:xfrm>
              <a:off x="4936" y="3589"/>
              <a:ext cx="0" cy="49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5206" name="Oval 86"/>
            <p:cNvSpPr>
              <a:spLocks noChangeArrowheads="1"/>
            </p:cNvSpPr>
            <p:nvPr/>
          </p:nvSpPr>
          <p:spPr bwMode="auto">
            <a:xfrm>
              <a:off x="4883" y="3984"/>
              <a:ext cx="104" cy="10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5207" name="Oval 87"/>
            <p:cNvSpPr>
              <a:spLocks noChangeArrowheads="1"/>
            </p:cNvSpPr>
            <p:nvPr/>
          </p:nvSpPr>
          <p:spPr bwMode="auto">
            <a:xfrm>
              <a:off x="4888" y="3552"/>
              <a:ext cx="104" cy="10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sz="2400">
                <a:solidFill>
                  <a:srgbClr val="000000"/>
                </a:solidFill>
              </a:endParaRPr>
            </a:p>
          </p:txBody>
        </p:sp>
      </p:grpSp>
      <p:sp>
        <p:nvSpPr>
          <p:cNvPr id="86104" name="Oval 88"/>
          <p:cNvSpPr>
            <a:spLocks noChangeArrowheads="1"/>
          </p:cNvSpPr>
          <p:nvPr/>
        </p:nvSpPr>
        <p:spPr bwMode="auto">
          <a:xfrm>
            <a:off x="152400" y="901700"/>
            <a:ext cx="3505200" cy="2971800"/>
          </a:xfrm>
          <a:prstGeom prst="ellipse">
            <a:avLst/>
          </a:prstGeom>
          <a:noFill/>
          <a:ln w="28575">
            <a:solidFill>
              <a:schemeClr val="tx2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86105" name="Oval 89"/>
          <p:cNvSpPr>
            <a:spLocks noChangeArrowheads="1"/>
          </p:cNvSpPr>
          <p:nvPr/>
        </p:nvSpPr>
        <p:spPr bwMode="auto">
          <a:xfrm>
            <a:off x="152400" y="3644900"/>
            <a:ext cx="3505200" cy="2971800"/>
          </a:xfrm>
          <a:prstGeom prst="ellipse">
            <a:avLst/>
          </a:prstGeom>
          <a:noFill/>
          <a:ln w="28575">
            <a:solidFill>
              <a:schemeClr val="tx2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86106" name="Text Box 90"/>
          <p:cNvSpPr txBox="1">
            <a:spLocks noChangeArrowheads="1"/>
          </p:cNvSpPr>
          <p:nvPr/>
        </p:nvSpPr>
        <p:spPr bwMode="auto">
          <a:xfrm>
            <a:off x="152400" y="657225"/>
            <a:ext cx="7080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i="1">
                <a:solidFill>
                  <a:srgbClr val="006600"/>
                </a:solidFill>
              </a:rPr>
              <a:t>n </a:t>
            </a:r>
            <a:r>
              <a:rPr lang="en-US" sz="2000">
                <a:solidFill>
                  <a:srgbClr val="006600"/>
                </a:solidFill>
              </a:rPr>
              <a:t>= 4</a:t>
            </a:r>
          </a:p>
        </p:txBody>
      </p:sp>
      <p:sp>
        <p:nvSpPr>
          <p:cNvPr id="86107" name="Text Box 91"/>
          <p:cNvSpPr txBox="1">
            <a:spLocks noChangeArrowheads="1"/>
          </p:cNvSpPr>
          <p:nvPr/>
        </p:nvSpPr>
        <p:spPr bwMode="auto">
          <a:xfrm>
            <a:off x="228600" y="6448425"/>
            <a:ext cx="7080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i="1">
                <a:solidFill>
                  <a:srgbClr val="006600"/>
                </a:solidFill>
              </a:rPr>
              <a:t>n </a:t>
            </a:r>
            <a:r>
              <a:rPr lang="en-US" sz="2000">
                <a:solidFill>
                  <a:srgbClr val="006600"/>
                </a:solidFill>
              </a:rPr>
              <a:t>= 4</a:t>
            </a:r>
          </a:p>
        </p:txBody>
      </p:sp>
      <p:sp>
        <p:nvSpPr>
          <p:cNvPr id="5127" name="Text Box 98"/>
          <p:cNvSpPr txBox="1">
            <a:spLocks noChangeArrowheads="1"/>
          </p:cNvSpPr>
          <p:nvPr/>
        </p:nvSpPr>
        <p:spPr bwMode="auto">
          <a:xfrm>
            <a:off x="1828800" y="182563"/>
            <a:ext cx="53117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>
                <a:solidFill>
                  <a:srgbClr val="FF0000"/>
                </a:solidFill>
              </a:rPr>
              <a:t>Batcher Sorting Network,</a:t>
            </a:r>
            <a:r>
              <a:rPr lang="en-US" i="1">
                <a:solidFill>
                  <a:srgbClr val="FF0000"/>
                </a:solidFill>
              </a:rPr>
              <a:t> n </a:t>
            </a:r>
            <a:r>
              <a:rPr lang="en-US">
                <a:solidFill>
                  <a:srgbClr val="FF0000"/>
                </a:solidFill>
              </a:rPr>
              <a:t>= 8</a:t>
            </a:r>
          </a:p>
        </p:txBody>
      </p:sp>
    </p:spTree>
    <p:extLst>
      <p:ext uri="{BB962C8B-B14F-4D97-AF65-F5344CB8AC3E}">
        <p14:creationId xmlns:p14="http://schemas.microsoft.com/office/powerpoint/2010/main" val="3758295110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6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6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6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6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6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6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6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6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104" grpId="0" animBg="1"/>
      <p:bldP spid="86105" grpId="0" animBg="1"/>
      <p:bldP spid="86106" grpId="0" autoUpdateAnimBg="0"/>
      <p:bldP spid="86107" grpId="0" autoUpdateAnimBg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Lemma 1</a:t>
            </a:r>
          </a:p>
        </p:txBody>
      </p:sp>
      <p:sp>
        <p:nvSpPr>
          <p:cNvPr id="6147" name="Text Box 26"/>
          <p:cNvSpPr txBox="1">
            <a:spLocks noChangeArrowheads="1"/>
          </p:cNvSpPr>
          <p:nvPr/>
        </p:nvSpPr>
        <p:spPr bwMode="auto">
          <a:xfrm>
            <a:off x="609600" y="2133600"/>
            <a:ext cx="74596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400">
                <a:solidFill>
                  <a:srgbClr val="000000"/>
                </a:solidFill>
              </a:rPr>
              <a:t>Any subsequence of a sorted sequence is a sorted sequence.</a:t>
            </a:r>
          </a:p>
        </p:txBody>
      </p:sp>
      <p:sp>
        <p:nvSpPr>
          <p:cNvPr id="85027" name="Text Box 35"/>
          <p:cNvSpPr txBox="1">
            <a:spLocks noChangeArrowheads="1"/>
          </p:cNvSpPr>
          <p:nvPr/>
        </p:nvSpPr>
        <p:spPr bwMode="auto">
          <a:xfrm>
            <a:off x="3200400" y="3276600"/>
            <a:ext cx="3667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400" b="1">
                <a:solidFill>
                  <a:srgbClr val="FF0000"/>
                </a:solidFill>
                <a:latin typeface="Courier New" panose="02070309020205020404" pitchFamily="49" charset="0"/>
              </a:rPr>
              <a:t>0</a:t>
            </a:r>
          </a:p>
        </p:txBody>
      </p:sp>
      <p:sp>
        <p:nvSpPr>
          <p:cNvPr id="85028" name="Text Box 36"/>
          <p:cNvSpPr txBox="1">
            <a:spLocks noChangeArrowheads="1"/>
          </p:cNvSpPr>
          <p:nvPr/>
        </p:nvSpPr>
        <p:spPr bwMode="auto">
          <a:xfrm>
            <a:off x="3200400" y="3657600"/>
            <a:ext cx="3667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400" b="1">
                <a:solidFill>
                  <a:srgbClr val="FF0000"/>
                </a:solidFill>
                <a:latin typeface="Courier New" panose="02070309020205020404" pitchFamily="49" charset="0"/>
              </a:rPr>
              <a:t>0</a:t>
            </a:r>
          </a:p>
        </p:txBody>
      </p:sp>
      <p:sp>
        <p:nvSpPr>
          <p:cNvPr id="85029" name="Text Box 37"/>
          <p:cNvSpPr txBox="1">
            <a:spLocks noChangeArrowheads="1"/>
          </p:cNvSpPr>
          <p:nvPr/>
        </p:nvSpPr>
        <p:spPr bwMode="auto">
          <a:xfrm>
            <a:off x="3200400" y="4038600"/>
            <a:ext cx="3667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400" b="1">
                <a:solidFill>
                  <a:srgbClr val="FF0000"/>
                </a:solidFill>
                <a:latin typeface="Courier New" panose="02070309020205020404" pitchFamily="49" charset="0"/>
              </a:rPr>
              <a:t>0</a:t>
            </a:r>
          </a:p>
        </p:txBody>
      </p:sp>
      <p:sp>
        <p:nvSpPr>
          <p:cNvPr id="85030" name="Text Box 38"/>
          <p:cNvSpPr txBox="1">
            <a:spLocks noChangeArrowheads="1"/>
          </p:cNvSpPr>
          <p:nvPr/>
        </p:nvSpPr>
        <p:spPr bwMode="auto">
          <a:xfrm>
            <a:off x="3200400" y="4419600"/>
            <a:ext cx="3667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400" b="1">
                <a:solidFill>
                  <a:srgbClr val="FF0000"/>
                </a:solidFill>
                <a:latin typeface="Courier New" panose="02070309020205020404" pitchFamily="49" charset="0"/>
              </a:rPr>
              <a:t>1</a:t>
            </a:r>
          </a:p>
        </p:txBody>
      </p:sp>
      <p:sp>
        <p:nvSpPr>
          <p:cNvPr id="85031" name="Text Box 39"/>
          <p:cNvSpPr txBox="1">
            <a:spLocks noChangeArrowheads="1"/>
          </p:cNvSpPr>
          <p:nvPr/>
        </p:nvSpPr>
        <p:spPr bwMode="auto">
          <a:xfrm>
            <a:off x="3200400" y="4800600"/>
            <a:ext cx="3667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400" b="1">
                <a:solidFill>
                  <a:srgbClr val="FF0000"/>
                </a:solidFill>
                <a:latin typeface="Courier New" panose="02070309020205020404" pitchFamily="49" charset="0"/>
              </a:rPr>
              <a:t>1</a:t>
            </a:r>
          </a:p>
        </p:txBody>
      </p:sp>
      <p:sp>
        <p:nvSpPr>
          <p:cNvPr id="85032" name="Text Box 40"/>
          <p:cNvSpPr txBox="1">
            <a:spLocks noChangeArrowheads="1"/>
          </p:cNvSpPr>
          <p:nvPr/>
        </p:nvSpPr>
        <p:spPr bwMode="auto">
          <a:xfrm>
            <a:off x="3200400" y="5181600"/>
            <a:ext cx="3667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400" b="1">
                <a:solidFill>
                  <a:srgbClr val="FF0000"/>
                </a:solidFill>
                <a:latin typeface="Courier New" panose="02070309020205020404" pitchFamily="49" charset="0"/>
              </a:rPr>
              <a:t>1</a:t>
            </a:r>
          </a:p>
        </p:txBody>
      </p:sp>
      <p:sp>
        <p:nvSpPr>
          <p:cNvPr id="85033" name="Text Box 41"/>
          <p:cNvSpPr txBox="1">
            <a:spLocks noChangeArrowheads="1"/>
          </p:cNvSpPr>
          <p:nvPr/>
        </p:nvSpPr>
        <p:spPr bwMode="auto">
          <a:xfrm>
            <a:off x="3200400" y="5562600"/>
            <a:ext cx="3667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400" b="1">
                <a:solidFill>
                  <a:srgbClr val="FF0000"/>
                </a:solidFill>
                <a:latin typeface="Courier New" panose="02070309020205020404" pitchFamily="49" charset="0"/>
              </a:rPr>
              <a:t>1</a:t>
            </a:r>
          </a:p>
        </p:txBody>
      </p:sp>
      <p:sp>
        <p:nvSpPr>
          <p:cNvPr id="85034" name="Text Box 42"/>
          <p:cNvSpPr txBox="1">
            <a:spLocks noChangeArrowheads="1"/>
          </p:cNvSpPr>
          <p:nvPr/>
        </p:nvSpPr>
        <p:spPr bwMode="auto">
          <a:xfrm>
            <a:off x="3200400" y="5943600"/>
            <a:ext cx="3667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400" b="1">
                <a:solidFill>
                  <a:srgbClr val="FF0000"/>
                </a:solidFill>
                <a:latin typeface="Courier New" panose="02070309020205020404" pitchFamily="49" charset="0"/>
              </a:rPr>
              <a:t>1</a:t>
            </a:r>
          </a:p>
        </p:txBody>
      </p:sp>
      <p:sp>
        <p:nvSpPr>
          <p:cNvPr id="85035" name="Text Box 43"/>
          <p:cNvSpPr txBox="1">
            <a:spLocks noChangeArrowheads="1"/>
          </p:cNvSpPr>
          <p:nvPr/>
        </p:nvSpPr>
        <p:spPr bwMode="auto">
          <a:xfrm>
            <a:off x="5195888" y="3276600"/>
            <a:ext cx="3667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400" b="1">
                <a:solidFill>
                  <a:srgbClr val="FF0000"/>
                </a:solidFill>
                <a:latin typeface="Courier New" panose="02070309020205020404" pitchFamily="49" charset="0"/>
              </a:rPr>
              <a:t>0</a:t>
            </a:r>
          </a:p>
        </p:txBody>
      </p:sp>
      <p:sp>
        <p:nvSpPr>
          <p:cNvPr id="85036" name="Text Box 44"/>
          <p:cNvSpPr txBox="1">
            <a:spLocks noChangeArrowheads="1"/>
          </p:cNvSpPr>
          <p:nvPr/>
        </p:nvSpPr>
        <p:spPr bwMode="auto">
          <a:xfrm>
            <a:off x="5195888" y="3657600"/>
            <a:ext cx="3667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400" b="1">
                <a:solidFill>
                  <a:srgbClr val="FF0000"/>
                </a:solidFill>
                <a:latin typeface="Courier New" panose="02070309020205020404" pitchFamily="49" charset="0"/>
              </a:rPr>
              <a:t>0</a:t>
            </a:r>
          </a:p>
        </p:txBody>
      </p:sp>
      <p:sp>
        <p:nvSpPr>
          <p:cNvPr id="85037" name="Text Box 45"/>
          <p:cNvSpPr txBox="1">
            <a:spLocks noChangeArrowheads="1"/>
          </p:cNvSpPr>
          <p:nvPr/>
        </p:nvSpPr>
        <p:spPr bwMode="auto">
          <a:xfrm>
            <a:off x="5195888" y="4038600"/>
            <a:ext cx="3667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400" b="1">
                <a:solidFill>
                  <a:srgbClr val="FF0000"/>
                </a:solidFill>
                <a:latin typeface="Courier New" panose="02070309020205020404" pitchFamily="49" charset="0"/>
              </a:rPr>
              <a:t>1</a:t>
            </a:r>
          </a:p>
        </p:txBody>
      </p:sp>
      <p:sp>
        <p:nvSpPr>
          <p:cNvPr id="85038" name="Text Box 46"/>
          <p:cNvSpPr txBox="1">
            <a:spLocks noChangeArrowheads="1"/>
          </p:cNvSpPr>
          <p:nvPr/>
        </p:nvSpPr>
        <p:spPr bwMode="auto">
          <a:xfrm>
            <a:off x="5195888" y="4419600"/>
            <a:ext cx="3667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400" b="1">
                <a:solidFill>
                  <a:srgbClr val="FF0000"/>
                </a:solidFill>
                <a:latin typeface="Courier New" panose="02070309020205020404" pitchFamily="49" charset="0"/>
              </a:rPr>
              <a:t>1</a:t>
            </a:r>
          </a:p>
        </p:txBody>
      </p:sp>
      <p:sp>
        <p:nvSpPr>
          <p:cNvPr id="85039" name="Text Box 47"/>
          <p:cNvSpPr txBox="1">
            <a:spLocks noChangeArrowheads="1"/>
          </p:cNvSpPr>
          <p:nvPr/>
        </p:nvSpPr>
        <p:spPr bwMode="auto">
          <a:xfrm>
            <a:off x="5195888" y="4800600"/>
            <a:ext cx="3667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400" b="1">
                <a:solidFill>
                  <a:srgbClr val="FF0000"/>
                </a:solidFill>
                <a:latin typeface="Courier New" panose="02070309020205020404" pitchFamily="49" charset="0"/>
              </a:rPr>
              <a:t>1</a:t>
            </a:r>
          </a:p>
        </p:txBody>
      </p:sp>
      <p:grpSp>
        <p:nvGrpSpPr>
          <p:cNvPr id="2" name="Group 66"/>
          <p:cNvGrpSpPr>
            <a:grpSpLocks/>
          </p:cNvGrpSpPr>
          <p:nvPr/>
        </p:nvGrpSpPr>
        <p:grpSpPr bwMode="auto">
          <a:xfrm>
            <a:off x="3581400" y="3505200"/>
            <a:ext cx="1600200" cy="2667000"/>
            <a:chOff x="2256" y="2016"/>
            <a:chExt cx="1008" cy="1680"/>
          </a:xfrm>
        </p:grpSpPr>
        <p:sp>
          <p:nvSpPr>
            <p:cNvPr id="6172" name="Line 27"/>
            <p:cNvSpPr>
              <a:spLocks noChangeShapeType="1"/>
            </p:cNvSpPr>
            <p:nvPr/>
          </p:nvSpPr>
          <p:spPr bwMode="auto">
            <a:xfrm>
              <a:off x="2256" y="2016"/>
              <a:ext cx="1008" cy="0"/>
            </a:xfrm>
            <a:prstGeom prst="line">
              <a:avLst/>
            </a:prstGeom>
            <a:noFill/>
            <a:ln w="38100">
              <a:solidFill>
                <a:srgbClr val="0066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grpSp>
          <p:nvGrpSpPr>
            <p:cNvPr id="6173" name="Group 62"/>
            <p:cNvGrpSpPr>
              <a:grpSpLocks/>
            </p:cNvGrpSpPr>
            <p:nvPr/>
          </p:nvGrpSpPr>
          <p:grpSpPr bwMode="auto">
            <a:xfrm>
              <a:off x="2256" y="2256"/>
              <a:ext cx="1008" cy="240"/>
              <a:chOff x="2256" y="2256"/>
              <a:chExt cx="1008" cy="240"/>
            </a:xfrm>
          </p:grpSpPr>
          <p:sp>
            <p:nvSpPr>
              <p:cNvPr id="6186" name="Line 29"/>
              <p:cNvSpPr>
                <a:spLocks noChangeShapeType="1"/>
              </p:cNvSpPr>
              <p:nvPr/>
            </p:nvSpPr>
            <p:spPr bwMode="auto">
              <a:xfrm>
                <a:off x="2256" y="2496"/>
                <a:ext cx="192" cy="0"/>
              </a:xfrm>
              <a:prstGeom prst="line">
                <a:avLst/>
              </a:prstGeom>
              <a:noFill/>
              <a:ln w="38100">
                <a:solidFill>
                  <a:srgbClr val="00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6187" name="Line 51"/>
              <p:cNvSpPr>
                <a:spLocks noChangeShapeType="1"/>
              </p:cNvSpPr>
              <p:nvPr/>
            </p:nvSpPr>
            <p:spPr bwMode="auto">
              <a:xfrm flipV="1">
                <a:off x="2448" y="2256"/>
                <a:ext cx="624" cy="240"/>
              </a:xfrm>
              <a:prstGeom prst="line">
                <a:avLst/>
              </a:prstGeom>
              <a:noFill/>
              <a:ln w="38100">
                <a:solidFill>
                  <a:srgbClr val="00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6188" name="Line 52"/>
              <p:cNvSpPr>
                <a:spLocks noChangeShapeType="1"/>
              </p:cNvSpPr>
              <p:nvPr/>
            </p:nvSpPr>
            <p:spPr bwMode="auto">
              <a:xfrm>
                <a:off x="3072" y="2256"/>
                <a:ext cx="192" cy="0"/>
              </a:xfrm>
              <a:prstGeom prst="line">
                <a:avLst/>
              </a:prstGeom>
              <a:noFill/>
              <a:ln w="38100">
                <a:solidFill>
                  <a:srgbClr val="0066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174" name="Group 63"/>
            <p:cNvGrpSpPr>
              <a:grpSpLocks/>
            </p:cNvGrpSpPr>
            <p:nvPr/>
          </p:nvGrpSpPr>
          <p:grpSpPr bwMode="auto">
            <a:xfrm>
              <a:off x="2256" y="2496"/>
              <a:ext cx="1008" cy="480"/>
              <a:chOff x="2256" y="2496"/>
              <a:chExt cx="1008" cy="480"/>
            </a:xfrm>
          </p:grpSpPr>
          <p:sp>
            <p:nvSpPr>
              <p:cNvPr id="6183" name="Line 31"/>
              <p:cNvSpPr>
                <a:spLocks noChangeShapeType="1"/>
              </p:cNvSpPr>
              <p:nvPr/>
            </p:nvSpPr>
            <p:spPr bwMode="auto">
              <a:xfrm>
                <a:off x="2256" y="2976"/>
                <a:ext cx="192" cy="0"/>
              </a:xfrm>
              <a:prstGeom prst="line">
                <a:avLst/>
              </a:prstGeom>
              <a:noFill/>
              <a:ln w="38100">
                <a:solidFill>
                  <a:srgbClr val="00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6184" name="Line 53"/>
              <p:cNvSpPr>
                <a:spLocks noChangeShapeType="1"/>
              </p:cNvSpPr>
              <p:nvPr/>
            </p:nvSpPr>
            <p:spPr bwMode="auto">
              <a:xfrm>
                <a:off x="3072" y="2496"/>
                <a:ext cx="192" cy="0"/>
              </a:xfrm>
              <a:prstGeom prst="line">
                <a:avLst/>
              </a:prstGeom>
              <a:noFill/>
              <a:ln w="38100">
                <a:solidFill>
                  <a:srgbClr val="0066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6185" name="Line 59"/>
              <p:cNvSpPr>
                <a:spLocks noChangeShapeType="1"/>
              </p:cNvSpPr>
              <p:nvPr/>
            </p:nvSpPr>
            <p:spPr bwMode="auto">
              <a:xfrm flipV="1">
                <a:off x="2448" y="2496"/>
                <a:ext cx="624" cy="480"/>
              </a:xfrm>
              <a:prstGeom prst="line">
                <a:avLst/>
              </a:prstGeom>
              <a:noFill/>
              <a:ln w="38100">
                <a:solidFill>
                  <a:srgbClr val="00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175" name="Group 65"/>
            <p:cNvGrpSpPr>
              <a:grpSpLocks/>
            </p:cNvGrpSpPr>
            <p:nvPr/>
          </p:nvGrpSpPr>
          <p:grpSpPr bwMode="auto">
            <a:xfrm>
              <a:off x="2256" y="2976"/>
              <a:ext cx="1008" cy="720"/>
              <a:chOff x="2256" y="2976"/>
              <a:chExt cx="1008" cy="720"/>
            </a:xfrm>
          </p:grpSpPr>
          <p:sp>
            <p:nvSpPr>
              <p:cNvPr id="6180" name="Line 34"/>
              <p:cNvSpPr>
                <a:spLocks noChangeShapeType="1"/>
              </p:cNvSpPr>
              <p:nvPr/>
            </p:nvSpPr>
            <p:spPr bwMode="auto">
              <a:xfrm>
                <a:off x="2256" y="3696"/>
                <a:ext cx="192" cy="0"/>
              </a:xfrm>
              <a:prstGeom prst="line">
                <a:avLst/>
              </a:prstGeom>
              <a:noFill/>
              <a:ln w="38100">
                <a:solidFill>
                  <a:srgbClr val="00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6181" name="Line 55"/>
              <p:cNvSpPr>
                <a:spLocks noChangeShapeType="1"/>
              </p:cNvSpPr>
              <p:nvPr/>
            </p:nvSpPr>
            <p:spPr bwMode="auto">
              <a:xfrm>
                <a:off x="3072" y="2976"/>
                <a:ext cx="192" cy="0"/>
              </a:xfrm>
              <a:prstGeom prst="line">
                <a:avLst/>
              </a:prstGeom>
              <a:noFill/>
              <a:ln w="38100">
                <a:solidFill>
                  <a:srgbClr val="0066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6182" name="Line 60"/>
              <p:cNvSpPr>
                <a:spLocks noChangeShapeType="1"/>
              </p:cNvSpPr>
              <p:nvPr/>
            </p:nvSpPr>
            <p:spPr bwMode="auto">
              <a:xfrm flipV="1">
                <a:off x="2448" y="2976"/>
                <a:ext cx="624" cy="720"/>
              </a:xfrm>
              <a:prstGeom prst="line">
                <a:avLst/>
              </a:prstGeom>
              <a:noFill/>
              <a:ln w="38100">
                <a:solidFill>
                  <a:srgbClr val="00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176" name="Group 64"/>
            <p:cNvGrpSpPr>
              <a:grpSpLocks/>
            </p:cNvGrpSpPr>
            <p:nvPr/>
          </p:nvGrpSpPr>
          <p:grpSpPr bwMode="auto">
            <a:xfrm>
              <a:off x="2256" y="2736"/>
              <a:ext cx="1008" cy="480"/>
              <a:chOff x="2256" y="2736"/>
              <a:chExt cx="1008" cy="480"/>
            </a:xfrm>
          </p:grpSpPr>
          <p:sp>
            <p:nvSpPr>
              <p:cNvPr id="6177" name="Line 32"/>
              <p:cNvSpPr>
                <a:spLocks noChangeShapeType="1"/>
              </p:cNvSpPr>
              <p:nvPr/>
            </p:nvSpPr>
            <p:spPr bwMode="auto">
              <a:xfrm>
                <a:off x="2256" y="3216"/>
                <a:ext cx="192" cy="0"/>
              </a:xfrm>
              <a:prstGeom prst="line">
                <a:avLst/>
              </a:prstGeom>
              <a:noFill/>
              <a:ln w="38100">
                <a:solidFill>
                  <a:srgbClr val="00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6178" name="Line 54"/>
              <p:cNvSpPr>
                <a:spLocks noChangeShapeType="1"/>
              </p:cNvSpPr>
              <p:nvPr/>
            </p:nvSpPr>
            <p:spPr bwMode="auto">
              <a:xfrm>
                <a:off x="3072" y="2736"/>
                <a:ext cx="192" cy="0"/>
              </a:xfrm>
              <a:prstGeom prst="line">
                <a:avLst/>
              </a:prstGeom>
              <a:noFill/>
              <a:ln w="38100">
                <a:solidFill>
                  <a:srgbClr val="0066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6179" name="Line 61"/>
              <p:cNvSpPr>
                <a:spLocks noChangeShapeType="1"/>
              </p:cNvSpPr>
              <p:nvPr/>
            </p:nvSpPr>
            <p:spPr bwMode="auto">
              <a:xfrm flipV="1">
                <a:off x="2448" y="2736"/>
                <a:ext cx="624" cy="480"/>
              </a:xfrm>
              <a:prstGeom prst="line">
                <a:avLst/>
              </a:prstGeom>
              <a:noFill/>
              <a:ln w="38100">
                <a:solidFill>
                  <a:srgbClr val="00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7" name="Group 78"/>
          <p:cNvGrpSpPr>
            <a:grpSpLocks/>
          </p:cNvGrpSpPr>
          <p:nvPr/>
        </p:nvGrpSpPr>
        <p:grpSpPr bwMode="auto">
          <a:xfrm>
            <a:off x="5562600" y="3352800"/>
            <a:ext cx="1385888" cy="1828800"/>
            <a:chOff x="3504" y="2112"/>
            <a:chExt cx="873" cy="1152"/>
          </a:xfrm>
        </p:grpSpPr>
        <p:sp>
          <p:nvSpPr>
            <p:cNvPr id="6170" name="AutoShape 68"/>
            <p:cNvSpPr>
              <a:spLocks/>
            </p:cNvSpPr>
            <p:nvPr/>
          </p:nvSpPr>
          <p:spPr bwMode="auto">
            <a:xfrm>
              <a:off x="3504" y="2112"/>
              <a:ext cx="240" cy="1152"/>
            </a:xfrm>
            <a:prstGeom prst="rightBrace">
              <a:avLst>
                <a:gd name="adj1" fmla="val 40000"/>
                <a:gd name="adj2" fmla="val 50000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6171" name="Text Box 69"/>
            <p:cNvSpPr txBox="1">
              <a:spLocks noChangeArrowheads="1"/>
            </p:cNvSpPr>
            <p:nvPr/>
          </p:nvSpPr>
          <p:spPr bwMode="auto">
            <a:xfrm>
              <a:off x="3792" y="2496"/>
              <a:ext cx="58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400" u="sng">
                  <a:solidFill>
                    <a:srgbClr val="FF0000"/>
                  </a:solidFill>
                </a:rPr>
                <a:t>sorted</a:t>
              </a:r>
              <a:endParaRPr lang="en-US" sz="2400" u="sng">
                <a:solidFill>
                  <a:srgbClr val="006600"/>
                </a:solidFill>
              </a:endParaRPr>
            </a:p>
          </p:txBody>
        </p:sp>
      </p:grpSp>
      <p:grpSp>
        <p:nvGrpSpPr>
          <p:cNvPr id="8" name="Group 77"/>
          <p:cNvGrpSpPr>
            <a:grpSpLocks/>
          </p:cNvGrpSpPr>
          <p:nvPr/>
        </p:nvGrpSpPr>
        <p:grpSpPr bwMode="auto">
          <a:xfrm>
            <a:off x="1752600" y="3352800"/>
            <a:ext cx="1447800" cy="2971800"/>
            <a:chOff x="1104" y="2112"/>
            <a:chExt cx="912" cy="1872"/>
          </a:xfrm>
        </p:grpSpPr>
        <p:sp>
          <p:nvSpPr>
            <p:cNvPr id="6168" name="AutoShape 70"/>
            <p:cNvSpPr>
              <a:spLocks/>
            </p:cNvSpPr>
            <p:nvPr/>
          </p:nvSpPr>
          <p:spPr bwMode="auto">
            <a:xfrm flipH="1">
              <a:off x="1728" y="2112"/>
              <a:ext cx="288" cy="1872"/>
            </a:xfrm>
            <a:prstGeom prst="rightBrace">
              <a:avLst>
                <a:gd name="adj1" fmla="val 54167"/>
                <a:gd name="adj2" fmla="val 50000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6169" name="Text Box 71"/>
            <p:cNvSpPr txBox="1">
              <a:spLocks noChangeArrowheads="1"/>
            </p:cNvSpPr>
            <p:nvPr/>
          </p:nvSpPr>
          <p:spPr bwMode="auto">
            <a:xfrm flipH="1">
              <a:off x="1104" y="2880"/>
              <a:ext cx="58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400" u="sng">
                  <a:solidFill>
                    <a:srgbClr val="FF0000"/>
                  </a:solidFill>
                </a:rPr>
                <a:t>sorted</a:t>
              </a:r>
              <a:endParaRPr lang="en-US" sz="2400" u="sng">
                <a:solidFill>
                  <a:srgbClr val="006600"/>
                </a:solidFill>
              </a:endParaRPr>
            </a:p>
          </p:txBody>
        </p:sp>
      </p:grpSp>
      <p:sp>
        <p:nvSpPr>
          <p:cNvPr id="85065" name="Rectangle 73"/>
          <p:cNvSpPr>
            <a:spLocks noChangeArrowheads="1"/>
          </p:cNvSpPr>
          <p:nvPr/>
        </p:nvSpPr>
        <p:spPr bwMode="auto">
          <a:xfrm>
            <a:off x="533400" y="1828800"/>
            <a:ext cx="7924800" cy="76200"/>
          </a:xfrm>
          <a:prstGeom prst="rect">
            <a:avLst/>
          </a:prstGeom>
          <a:gradFill rotWithShape="0">
            <a:gsLst>
              <a:gs pos="0">
                <a:schemeClr val="accent1">
                  <a:gamma/>
                  <a:tint val="53725"/>
                  <a:invGamma/>
                </a:schemeClr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000000"/>
              </a:solidFill>
              <a:ea typeface="ＭＳ Ｐゴシック" charset="-128"/>
            </a:endParaRPr>
          </a:p>
        </p:txBody>
      </p:sp>
      <p:sp>
        <p:nvSpPr>
          <p:cNvPr id="85066" name="Rectangle 74"/>
          <p:cNvSpPr>
            <a:spLocks noChangeArrowheads="1"/>
          </p:cNvSpPr>
          <p:nvPr/>
        </p:nvSpPr>
        <p:spPr bwMode="auto">
          <a:xfrm>
            <a:off x="609600" y="2819400"/>
            <a:ext cx="7772400" cy="76200"/>
          </a:xfrm>
          <a:prstGeom prst="rect">
            <a:avLst/>
          </a:prstGeom>
          <a:gradFill rotWithShape="0">
            <a:gsLst>
              <a:gs pos="0">
                <a:schemeClr val="accent1">
                  <a:gamma/>
                  <a:tint val="53725"/>
                  <a:invGamma/>
                </a:schemeClr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000000"/>
              </a:solidFill>
              <a:ea typeface="ＭＳ Ｐゴシック" charset="-128"/>
            </a:endParaRPr>
          </a:p>
        </p:txBody>
      </p:sp>
      <p:sp>
        <p:nvSpPr>
          <p:cNvPr id="85067" name="Rectangle 75"/>
          <p:cNvSpPr>
            <a:spLocks noChangeArrowheads="1"/>
          </p:cNvSpPr>
          <p:nvPr/>
        </p:nvSpPr>
        <p:spPr bwMode="auto">
          <a:xfrm>
            <a:off x="533400" y="1828800"/>
            <a:ext cx="76200" cy="1066800"/>
          </a:xfrm>
          <a:prstGeom prst="rect">
            <a:avLst/>
          </a:prstGeom>
          <a:gradFill rotWithShape="0">
            <a:gsLst>
              <a:gs pos="0">
                <a:schemeClr val="accent1">
                  <a:gamma/>
                  <a:tint val="53725"/>
                  <a:invGamma/>
                </a:schemeClr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000000"/>
              </a:solidFill>
              <a:ea typeface="ＭＳ Ｐゴシック" charset="-128"/>
            </a:endParaRPr>
          </a:p>
        </p:txBody>
      </p:sp>
      <p:sp>
        <p:nvSpPr>
          <p:cNvPr id="85068" name="Rectangle 76"/>
          <p:cNvSpPr>
            <a:spLocks noChangeArrowheads="1"/>
          </p:cNvSpPr>
          <p:nvPr/>
        </p:nvSpPr>
        <p:spPr bwMode="auto">
          <a:xfrm>
            <a:off x="8382000" y="1828800"/>
            <a:ext cx="76200" cy="1066800"/>
          </a:xfrm>
          <a:prstGeom prst="rect">
            <a:avLst/>
          </a:prstGeom>
          <a:gradFill rotWithShape="0">
            <a:gsLst>
              <a:gs pos="0">
                <a:schemeClr val="accent1">
                  <a:gamma/>
                  <a:tint val="53725"/>
                  <a:invGamma/>
                </a:schemeClr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000000"/>
              </a:solidFill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7429452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5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5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5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5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5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5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5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5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50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50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50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50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50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50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50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50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850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850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850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850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6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850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850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850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850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7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850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850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7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027" grpId="0" autoUpdateAnimBg="0"/>
      <p:bldP spid="85028" grpId="0" autoUpdateAnimBg="0"/>
      <p:bldP spid="85029" grpId="0" autoUpdateAnimBg="0"/>
      <p:bldP spid="85030" grpId="0" autoUpdateAnimBg="0"/>
      <p:bldP spid="85031" grpId="0" autoUpdateAnimBg="0"/>
      <p:bldP spid="85032" grpId="0" autoUpdateAnimBg="0"/>
      <p:bldP spid="85033" grpId="0" autoUpdateAnimBg="0"/>
      <p:bldP spid="85034" grpId="0" autoUpdateAnimBg="0"/>
      <p:bldP spid="85035" grpId="0" autoUpdateAnimBg="0"/>
      <p:bldP spid="85036" grpId="0" autoUpdateAnimBg="0"/>
      <p:bldP spid="85037" grpId="0" autoUpdateAnimBg="0"/>
      <p:bldP spid="85038" grpId="0" autoUpdateAnimBg="0"/>
      <p:bldP spid="85039" grpId="0" autoUpdateAnimBg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 smtClean="0"/>
              <a:t>Lemma 2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762000" y="1447800"/>
            <a:ext cx="80010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400">
                <a:solidFill>
                  <a:srgbClr val="000000"/>
                </a:solidFill>
              </a:rPr>
              <a:t>For a sorted sequence, the number of </a:t>
            </a:r>
            <a:r>
              <a:rPr lang="en-US" sz="2400">
                <a:solidFill>
                  <a:srgbClr val="006600"/>
                </a:solidFill>
              </a:rPr>
              <a:t>0’s</a:t>
            </a:r>
            <a:r>
              <a:rPr lang="en-US" sz="2400">
                <a:solidFill>
                  <a:srgbClr val="000000"/>
                </a:solidFill>
              </a:rPr>
              <a:t> in the </a:t>
            </a:r>
            <a:r>
              <a:rPr lang="en-US" sz="2400">
                <a:solidFill>
                  <a:srgbClr val="FF0000"/>
                </a:solidFill>
              </a:rPr>
              <a:t>even subsequence</a:t>
            </a:r>
            <a:r>
              <a:rPr lang="en-US" sz="2400">
                <a:solidFill>
                  <a:srgbClr val="000000"/>
                </a:solidFill>
              </a:rPr>
              <a:t> is either equal to, or one greater than, the number of </a:t>
            </a:r>
            <a:r>
              <a:rPr lang="en-US" sz="2400">
                <a:solidFill>
                  <a:srgbClr val="006600"/>
                </a:solidFill>
              </a:rPr>
              <a:t>0’s</a:t>
            </a:r>
            <a:r>
              <a:rPr lang="en-US" sz="2400">
                <a:solidFill>
                  <a:srgbClr val="000000"/>
                </a:solidFill>
              </a:rPr>
              <a:t> in the </a:t>
            </a:r>
            <a:r>
              <a:rPr lang="en-US" sz="2400">
                <a:solidFill>
                  <a:srgbClr val="FF0000"/>
                </a:solidFill>
              </a:rPr>
              <a:t>odd subsequence</a:t>
            </a:r>
            <a:r>
              <a:rPr lang="en-US" sz="2400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88112" name="Rectangle 48"/>
          <p:cNvSpPr>
            <a:spLocks noChangeArrowheads="1"/>
          </p:cNvSpPr>
          <p:nvPr/>
        </p:nvSpPr>
        <p:spPr bwMode="auto">
          <a:xfrm>
            <a:off x="685800" y="1295400"/>
            <a:ext cx="8001000" cy="76200"/>
          </a:xfrm>
          <a:prstGeom prst="rect">
            <a:avLst/>
          </a:prstGeom>
          <a:gradFill rotWithShape="0">
            <a:gsLst>
              <a:gs pos="0">
                <a:schemeClr val="accent1">
                  <a:gamma/>
                  <a:tint val="53725"/>
                  <a:invGamma/>
                </a:schemeClr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000000"/>
              </a:solidFill>
              <a:ea typeface="ＭＳ Ｐゴシック" charset="-128"/>
            </a:endParaRPr>
          </a:p>
        </p:txBody>
      </p:sp>
      <p:sp>
        <p:nvSpPr>
          <p:cNvPr id="88113" name="Rectangle 49"/>
          <p:cNvSpPr>
            <a:spLocks noChangeArrowheads="1"/>
          </p:cNvSpPr>
          <p:nvPr/>
        </p:nvSpPr>
        <p:spPr bwMode="auto">
          <a:xfrm>
            <a:off x="609600" y="2743200"/>
            <a:ext cx="8001000" cy="76200"/>
          </a:xfrm>
          <a:prstGeom prst="rect">
            <a:avLst/>
          </a:prstGeom>
          <a:gradFill rotWithShape="0">
            <a:gsLst>
              <a:gs pos="0">
                <a:schemeClr val="accent1">
                  <a:gamma/>
                  <a:tint val="53725"/>
                  <a:invGamma/>
                </a:schemeClr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000000"/>
              </a:solidFill>
              <a:ea typeface="ＭＳ Ｐゴシック" charset="-128"/>
            </a:endParaRPr>
          </a:p>
        </p:txBody>
      </p:sp>
      <p:sp>
        <p:nvSpPr>
          <p:cNvPr id="88114" name="Rectangle 50"/>
          <p:cNvSpPr>
            <a:spLocks noChangeArrowheads="1"/>
          </p:cNvSpPr>
          <p:nvPr/>
        </p:nvSpPr>
        <p:spPr bwMode="auto">
          <a:xfrm>
            <a:off x="609600" y="1295400"/>
            <a:ext cx="76200" cy="1524000"/>
          </a:xfrm>
          <a:prstGeom prst="rect">
            <a:avLst/>
          </a:prstGeom>
          <a:gradFill rotWithShape="0">
            <a:gsLst>
              <a:gs pos="0">
                <a:schemeClr val="accent1">
                  <a:gamma/>
                  <a:tint val="53725"/>
                  <a:invGamma/>
                </a:schemeClr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000000"/>
              </a:solidFill>
              <a:ea typeface="ＭＳ Ｐゴシック" charset="-128"/>
            </a:endParaRPr>
          </a:p>
        </p:txBody>
      </p:sp>
      <p:sp>
        <p:nvSpPr>
          <p:cNvPr id="88115" name="Rectangle 51"/>
          <p:cNvSpPr>
            <a:spLocks noChangeArrowheads="1"/>
          </p:cNvSpPr>
          <p:nvPr/>
        </p:nvSpPr>
        <p:spPr bwMode="auto">
          <a:xfrm>
            <a:off x="8610600" y="1295400"/>
            <a:ext cx="76200" cy="1524000"/>
          </a:xfrm>
          <a:prstGeom prst="rect">
            <a:avLst/>
          </a:prstGeom>
          <a:gradFill rotWithShape="0">
            <a:gsLst>
              <a:gs pos="0">
                <a:schemeClr val="accent1">
                  <a:gamma/>
                  <a:tint val="53725"/>
                  <a:invGamma/>
                </a:schemeClr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000000"/>
              </a:solidFill>
              <a:ea typeface="ＭＳ Ｐゴシック" charset="-128"/>
            </a:endParaRPr>
          </a:p>
        </p:txBody>
      </p:sp>
      <p:sp>
        <p:nvSpPr>
          <p:cNvPr id="88116" name="Text Box 52"/>
          <p:cNvSpPr txBox="1">
            <a:spLocks noChangeArrowheads="1"/>
          </p:cNvSpPr>
          <p:nvPr/>
        </p:nvSpPr>
        <p:spPr bwMode="auto">
          <a:xfrm>
            <a:off x="3200400" y="3124200"/>
            <a:ext cx="3667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400" b="1">
                <a:solidFill>
                  <a:srgbClr val="FF0000"/>
                </a:solidFill>
                <a:latin typeface="Courier New" panose="02070309020205020404" pitchFamily="49" charset="0"/>
              </a:rPr>
              <a:t>0</a:t>
            </a:r>
          </a:p>
        </p:txBody>
      </p:sp>
      <p:sp>
        <p:nvSpPr>
          <p:cNvPr id="88117" name="Text Box 53"/>
          <p:cNvSpPr txBox="1">
            <a:spLocks noChangeArrowheads="1"/>
          </p:cNvSpPr>
          <p:nvPr/>
        </p:nvSpPr>
        <p:spPr bwMode="auto">
          <a:xfrm>
            <a:off x="3200400" y="3505200"/>
            <a:ext cx="3667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400" b="1">
                <a:solidFill>
                  <a:srgbClr val="FF0000"/>
                </a:solidFill>
                <a:latin typeface="Courier New" panose="02070309020205020404" pitchFamily="49" charset="0"/>
              </a:rPr>
              <a:t>0</a:t>
            </a:r>
          </a:p>
        </p:txBody>
      </p:sp>
      <p:sp>
        <p:nvSpPr>
          <p:cNvPr id="88118" name="Text Box 54"/>
          <p:cNvSpPr txBox="1">
            <a:spLocks noChangeArrowheads="1"/>
          </p:cNvSpPr>
          <p:nvPr/>
        </p:nvSpPr>
        <p:spPr bwMode="auto">
          <a:xfrm>
            <a:off x="3200400" y="3886200"/>
            <a:ext cx="3667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400" b="1">
                <a:solidFill>
                  <a:srgbClr val="FF0000"/>
                </a:solidFill>
                <a:latin typeface="Courier New" panose="02070309020205020404" pitchFamily="49" charset="0"/>
              </a:rPr>
              <a:t>0</a:t>
            </a:r>
          </a:p>
        </p:txBody>
      </p:sp>
      <p:sp>
        <p:nvSpPr>
          <p:cNvPr id="88119" name="Text Box 55"/>
          <p:cNvSpPr txBox="1">
            <a:spLocks noChangeArrowheads="1"/>
          </p:cNvSpPr>
          <p:nvPr/>
        </p:nvSpPr>
        <p:spPr bwMode="auto">
          <a:xfrm>
            <a:off x="3200400" y="4267200"/>
            <a:ext cx="3667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400" b="1">
                <a:solidFill>
                  <a:srgbClr val="FF0000"/>
                </a:solidFill>
                <a:latin typeface="Courier New" panose="02070309020205020404" pitchFamily="49" charset="0"/>
              </a:rPr>
              <a:t>0</a:t>
            </a:r>
          </a:p>
        </p:txBody>
      </p:sp>
      <p:sp>
        <p:nvSpPr>
          <p:cNvPr id="88120" name="Text Box 56"/>
          <p:cNvSpPr txBox="1">
            <a:spLocks noChangeArrowheads="1"/>
          </p:cNvSpPr>
          <p:nvPr/>
        </p:nvSpPr>
        <p:spPr bwMode="auto">
          <a:xfrm>
            <a:off x="3200400" y="4648200"/>
            <a:ext cx="3667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400" b="1">
                <a:solidFill>
                  <a:srgbClr val="FF0000"/>
                </a:solidFill>
                <a:latin typeface="Courier New" panose="02070309020205020404" pitchFamily="49" charset="0"/>
              </a:rPr>
              <a:t>0</a:t>
            </a:r>
          </a:p>
        </p:txBody>
      </p:sp>
      <p:sp>
        <p:nvSpPr>
          <p:cNvPr id="88121" name="Text Box 57"/>
          <p:cNvSpPr txBox="1">
            <a:spLocks noChangeArrowheads="1"/>
          </p:cNvSpPr>
          <p:nvPr/>
        </p:nvSpPr>
        <p:spPr bwMode="auto">
          <a:xfrm>
            <a:off x="3200400" y="5029200"/>
            <a:ext cx="3667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400" b="1">
                <a:solidFill>
                  <a:srgbClr val="FF0000"/>
                </a:solidFill>
                <a:latin typeface="Courier New" panose="02070309020205020404" pitchFamily="49" charset="0"/>
              </a:rPr>
              <a:t>1</a:t>
            </a:r>
          </a:p>
        </p:txBody>
      </p:sp>
      <p:sp>
        <p:nvSpPr>
          <p:cNvPr id="88122" name="Text Box 58"/>
          <p:cNvSpPr txBox="1">
            <a:spLocks noChangeArrowheads="1"/>
          </p:cNvSpPr>
          <p:nvPr/>
        </p:nvSpPr>
        <p:spPr bwMode="auto">
          <a:xfrm>
            <a:off x="3200400" y="5410200"/>
            <a:ext cx="3667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400" b="1">
                <a:solidFill>
                  <a:srgbClr val="FF0000"/>
                </a:solidFill>
                <a:latin typeface="Courier New" panose="02070309020205020404" pitchFamily="49" charset="0"/>
              </a:rPr>
              <a:t>1</a:t>
            </a:r>
          </a:p>
        </p:txBody>
      </p:sp>
      <p:sp>
        <p:nvSpPr>
          <p:cNvPr id="88123" name="Text Box 59"/>
          <p:cNvSpPr txBox="1">
            <a:spLocks noChangeArrowheads="1"/>
          </p:cNvSpPr>
          <p:nvPr/>
        </p:nvSpPr>
        <p:spPr bwMode="auto">
          <a:xfrm>
            <a:off x="3200400" y="5791200"/>
            <a:ext cx="3667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400" b="1">
                <a:solidFill>
                  <a:srgbClr val="FF0000"/>
                </a:solidFill>
                <a:latin typeface="Courier New" panose="02070309020205020404" pitchFamily="49" charset="0"/>
              </a:rPr>
              <a:t>1</a:t>
            </a:r>
          </a:p>
        </p:txBody>
      </p:sp>
      <p:sp>
        <p:nvSpPr>
          <p:cNvPr id="88124" name="Text Box 60"/>
          <p:cNvSpPr txBox="1">
            <a:spLocks noChangeArrowheads="1"/>
          </p:cNvSpPr>
          <p:nvPr/>
        </p:nvSpPr>
        <p:spPr bwMode="auto">
          <a:xfrm>
            <a:off x="4814888" y="3124200"/>
            <a:ext cx="3667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400" b="1">
                <a:solidFill>
                  <a:srgbClr val="FF0000"/>
                </a:solidFill>
                <a:latin typeface="Courier New" panose="02070309020205020404" pitchFamily="49" charset="0"/>
              </a:rPr>
              <a:t>0</a:t>
            </a:r>
          </a:p>
        </p:txBody>
      </p:sp>
      <p:sp>
        <p:nvSpPr>
          <p:cNvPr id="88125" name="Text Box 61"/>
          <p:cNvSpPr txBox="1">
            <a:spLocks noChangeArrowheads="1"/>
          </p:cNvSpPr>
          <p:nvPr/>
        </p:nvSpPr>
        <p:spPr bwMode="auto">
          <a:xfrm>
            <a:off x="4814888" y="3886200"/>
            <a:ext cx="3667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400" b="1">
                <a:solidFill>
                  <a:srgbClr val="FF0000"/>
                </a:solidFill>
                <a:latin typeface="Courier New" panose="02070309020205020404" pitchFamily="49" charset="0"/>
              </a:rPr>
              <a:t>0</a:t>
            </a:r>
          </a:p>
        </p:txBody>
      </p:sp>
      <p:sp>
        <p:nvSpPr>
          <p:cNvPr id="88126" name="Text Box 62"/>
          <p:cNvSpPr txBox="1">
            <a:spLocks noChangeArrowheads="1"/>
          </p:cNvSpPr>
          <p:nvPr/>
        </p:nvSpPr>
        <p:spPr bwMode="auto">
          <a:xfrm>
            <a:off x="4814888" y="4648200"/>
            <a:ext cx="3667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400" b="1">
                <a:solidFill>
                  <a:srgbClr val="FF0000"/>
                </a:solidFill>
                <a:latin typeface="Courier New" panose="02070309020205020404" pitchFamily="49" charset="0"/>
              </a:rPr>
              <a:t>0</a:t>
            </a:r>
          </a:p>
        </p:txBody>
      </p:sp>
      <p:grpSp>
        <p:nvGrpSpPr>
          <p:cNvPr id="2" name="Group 63"/>
          <p:cNvGrpSpPr>
            <a:grpSpLocks/>
          </p:cNvGrpSpPr>
          <p:nvPr/>
        </p:nvGrpSpPr>
        <p:grpSpPr bwMode="auto">
          <a:xfrm>
            <a:off x="3581400" y="3352800"/>
            <a:ext cx="1219200" cy="2286000"/>
            <a:chOff x="1872" y="2352"/>
            <a:chExt cx="768" cy="1440"/>
          </a:xfrm>
        </p:grpSpPr>
        <p:sp>
          <p:nvSpPr>
            <p:cNvPr id="7203" name="Line 64"/>
            <p:cNvSpPr>
              <a:spLocks noChangeShapeType="1"/>
            </p:cNvSpPr>
            <p:nvPr/>
          </p:nvSpPr>
          <p:spPr bwMode="auto">
            <a:xfrm>
              <a:off x="1872" y="2352"/>
              <a:ext cx="768" cy="0"/>
            </a:xfrm>
            <a:prstGeom prst="line">
              <a:avLst/>
            </a:prstGeom>
            <a:noFill/>
            <a:ln w="38100">
              <a:solidFill>
                <a:srgbClr val="0066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204" name="Line 65"/>
            <p:cNvSpPr>
              <a:spLocks noChangeShapeType="1"/>
            </p:cNvSpPr>
            <p:nvPr/>
          </p:nvSpPr>
          <p:spPr bwMode="auto">
            <a:xfrm>
              <a:off x="1872" y="2832"/>
              <a:ext cx="768" cy="0"/>
            </a:xfrm>
            <a:prstGeom prst="line">
              <a:avLst/>
            </a:prstGeom>
            <a:noFill/>
            <a:ln w="38100">
              <a:solidFill>
                <a:srgbClr val="0066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205" name="Line 66"/>
            <p:cNvSpPr>
              <a:spLocks noChangeShapeType="1"/>
            </p:cNvSpPr>
            <p:nvPr/>
          </p:nvSpPr>
          <p:spPr bwMode="auto">
            <a:xfrm>
              <a:off x="1872" y="3312"/>
              <a:ext cx="768" cy="0"/>
            </a:xfrm>
            <a:prstGeom prst="line">
              <a:avLst/>
            </a:prstGeom>
            <a:noFill/>
            <a:ln w="38100">
              <a:solidFill>
                <a:srgbClr val="0066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206" name="Line 67"/>
            <p:cNvSpPr>
              <a:spLocks noChangeShapeType="1"/>
            </p:cNvSpPr>
            <p:nvPr/>
          </p:nvSpPr>
          <p:spPr bwMode="auto">
            <a:xfrm>
              <a:off x="1872" y="3792"/>
              <a:ext cx="768" cy="0"/>
            </a:xfrm>
            <a:prstGeom prst="line">
              <a:avLst/>
            </a:prstGeom>
            <a:noFill/>
            <a:ln w="38100">
              <a:solidFill>
                <a:srgbClr val="0066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</p:grpSp>
      <p:sp>
        <p:nvSpPr>
          <p:cNvPr id="88132" name="Text Box 68"/>
          <p:cNvSpPr txBox="1">
            <a:spLocks noChangeArrowheads="1"/>
          </p:cNvSpPr>
          <p:nvPr/>
        </p:nvSpPr>
        <p:spPr bwMode="auto">
          <a:xfrm>
            <a:off x="4814888" y="5410200"/>
            <a:ext cx="3667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400" b="1">
                <a:solidFill>
                  <a:srgbClr val="FF0000"/>
                </a:solidFill>
                <a:latin typeface="Courier New" panose="02070309020205020404" pitchFamily="49" charset="0"/>
              </a:rPr>
              <a:t>1</a:t>
            </a:r>
          </a:p>
        </p:txBody>
      </p:sp>
      <p:sp>
        <p:nvSpPr>
          <p:cNvPr id="88134" name="Text Box 70"/>
          <p:cNvSpPr txBox="1">
            <a:spLocks noChangeArrowheads="1"/>
          </p:cNvSpPr>
          <p:nvPr/>
        </p:nvSpPr>
        <p:spPr bwMode="auto">
          <a:xfrm>
            <a:off x="6186488" y="3505200"/>
            <a:ext cx="3667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400" b="1">
                <a:solidFill>
                  <a:srgbClr val="FF0000"/>
                </a:solidFill>
                <a:latin typeface="Courier New" panose="02070309020205020404" pitchFamily="49" charset="0"/>
              </a:rPr>
              <a:t>0</a:t>
            </a:r>
          </a:p>
        </p:txBody>
      </p:sp>
      <p:sp>
        <p:nvSpPr>
          <p:cNvPr id="88135" name="Text Box 71"/>
          <p:cNvSpPr txBox="1">
            <a:spLocks noChangeArrowheads="1"/>
          </p:cNvSpPr>
          <p:nvPr/>
        </p:nvSpPr>
        <p:spPr bwMode="auto">
          <a:xfrm>
            <a:off x="6186488" y="4267200"/>
            <a:ext cx="3667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400" b="1">
                <a:solidFill>
                  <a:srgbClr val="FF0000"/>
                </a:solidFill>
                <a:latin typeface="Courier New" panose="02070309020205020404" pitchFamily="49" charset="0"/>
              </a:rPr>
              <a:t>0</a:t>
            </a:r>
          </a:p>
        </p:txBody>
      </p:sp>
      <p:sp>
        <p:nvSpPr>
          <p:cNvPr id="88136" name="Text Box 72"/>
          <p:cNvSpPr txBox="1">
            <a:spLocks noChangeArrowheads="1"/>
          </p:cNvSpPr>
          <p:nvPr/>
        </p:nvSpPr>
        <p:spPr bwMode="auto">
          <a:xfrm>
            <a:off x="6186488" y="5029200"/>
            <a:ext cx="3667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400" b="1">
                <a:solidFill>
                  <a:srgbClr val="FF0000"/>
                </a:solidFill>
                <a:latin typeface="Courier New" panose="02070309020205020404" pitchFamily="49" charset="0"/>
              </a:rPr>
              <a:t>1</a:t>
            </a:r>
          </a:p>
        </p:txBody>
      </p:sp>
      <p:grpSp>
        <p:nvGrpSpPr>
          <p:cNvPr id="3" name="Group 73"/>
          <p:cNvGrpSpPr>
            <a:grpSpLocks/>
          </p:cNvGrpSpPr>
          <p:nvPr/>
        </p:nvGrpSpPr>
        <p:grpSpPr bwMode="auto">
          <a:xfrm>
            <a:off x="4953000" y="3733800"/>
            <a:ext cx="1219200" cy="2286000"/>
            <a:chOff x="2736" y="2592"/>
            <a:chExt cx="768" cy="1440"/>
          </a:xfrm>
        </p:grpSpPr>
        <p:sp>
          <p:nvSpPr>
            <p:cNvPr id="7199" name="Line 74"/>
            <p:cNvSpPr>
              <a:spLocks noChangeShapeType="1"/>
            </p:cNvSpPr>
            <p:nvPr/>
          </p:nvSpPr>
          <p:spPr bwMode="auto">
            <a:xfrm>
              <a:off x="2736" y="2592"/>
              <a:ext cx="768" cy="0"/>
            </a:xfrm>
            <a:prstGeom prst="line">
              <a:avLst/>
            </a:prstGeom>
            <a:noFill/>
            <a:ln w="38100">
              <a:solidFill>
                <a:srgbClr val="0066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200" name="Line 75"/>
            <p:cNvSpPr>
              <a:spLocks noChangeShapeType="1"/>
            </p:cNvSpPr>
            <p:nvPr/>
          </p:nvSpPr>
          <p:spPr bwMode="auto">
            <a:xfrm>
              <a:off x="2736" y="3072"/>
              <a:ext cx="768" cy="0"/>
            </a:xfrm>
            <a:prstGeom prst="line">
              <a:avLst/>
            </a:prstGeom>
            <a:noFill/>
            <a:ln w="38100">
              <a:solidFill>
                <a:srgbClr val="0066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201" name="Line 76"/>
            <p:cNvSpPr>
              <a:spLocks noChangeShapeType="1"/>
            </p:cNvSpPr>
            <p:nvPr/>
          </p:nvSpPr>
          <p:spPr bwMode="auto">
            <a:xfrm>
              <a:off x="2736" y="3552"/>
              <a:ext cx="768" cy="0"/>
            </a:xfrm>
            <a:prstGeom prst="line">
              <a:avLst/>
            </a:prstGeom>
            <a:noFill/>
            <a:ln w="38100">
              <a:solidFill>
                <a:srgbClr val="0066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202" name="Line 77"/>
            <p:cNvSpPr>
              <a:spLocks noChangeShapeType="1"/>
            </p:cNvSpPr>
            <p:nvPr/>
          </p:nvSpPr>
          <p:spPr bwMode="auto">
            <a:xfrm>
              <a:off x="2736" y="4032"/>
              <a:ext cx="768" cy="0"/>
            </a:xfrm>
            <a:prstGeom prst="line">
              <a:avLst/>
            </a:prstGeom>
            <a:noFill/>
            <a:ln w="38100">
              <a:solidFill>
                <a:srgbClr val="0066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</p:grpSp>
      <p:sp>
        <p:nvSpPr>
          <p:cNvPr id="88142" name="Text Box 78"/>
          <p:cNvSpPr txBox="1">
            <a:spLocks noChangeArrowheads="1"/>
          </p:cNvSpPr>
          <p:nvPr/>
        </p:nvSpPr>
        <p:spPr bwMode="auto">
          <a:xfrm>
            <a:off x="6186488" y="5791200"/>
            <a:ext cx="3667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400" b="1">
                <a:solidFill>
                  <a:srgbClr val="FF0000"/>
                </a:solidFill>
                <a:latin typeface="Courier New" panose="02070309020205020404" pitchFamily="49" charset="0"/>
              </a:rPr>
              <a:t>1</a:t>
            </a:r>
          </a:p>
        </p:txBody>
      </p:sp>
      <p:grpSp>
        <p:nvGrpSpPr>
          <p:cNvPr id="4" name="Group 80"/>
          <p:cNvGrpSpPr>
            <a:grpSpLocks/>
          </p:cNvGrpSpPr>
          <p:nvPr/>
        </p:nvGrpSpPr>
        <p:grpSpPr bwMode="auto">
          <a:xfrm>
            <a:off x="1828800" y="3200400"/>
            <a:ext cx="1447800" cy="2971800"/>
            <a:chOff x="1152" y="1680"/>
            <a:chExt cx="912" cy="1872"/>
          </a:xfrm>
        </p:grpSpPr>
        <p:sp>
          <p:nvSpPr>
            <p:cNvPr id="7197" name="AutoShape 81"/>
            <p:cNvSpPr>
              <a:spLocks/>
            </p:cNvSpPr>
            <p:nvPr/>
          </p:nvSpPr>
          <p:spPr bwMode="auto">
            <a:xfrm flipH="1">
              <a:off x="1776" y="1680"/>
              <a:ext cx="288" cy="1872"/>
            </a:xfrm>
            <a:prstGeom prst="rightBrace">
              <a:avLst>
                <a:gd name="adj1" fmla="val 54167"/>
                <a:gd name="adj2" fmla="val 50000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7198" name="Text Box 82"/>
            <p:cNvSpPr txBox="1">
              <a:spLocks noChangeArrowheads="1"/>
            </p:cNvSpPr>
            <p:nvPr/>
          </p:nvSpPr>
          <p:spPr bwMode="auto">
            <a:xfrm flipH="1">
              <a:off x="1152" y="2448"/>
              <a:ext cx="58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400" u="sng">
                  <a:solidFill>
                    <a:srgbClr val="FF0000"/>
                  </a:solidFill>
                </a:rPr>
                <a:t>sorted</a:t>
              </a:r>
              <a:endParaRPr lang="en-US" sz="2400" u="sng">
                <a:solidFill>
                  <a:srgbClr val="006600"/>
                </a:solidFill>
              </a:endParaRPr>
            </a:p>
          </p:txBody>
        </p:sp>
      </p:grpSp>
      <p:sp>
        <p:nvSpPr>
          <p:cNvPr id="88147" name="Text Box 83"/>
          <p:cNvSpPr txBox="1">
            <a:spLocks noChangeArrowheads="1"/>
          </p:cNvSpPr>
          <p:nvPr/>
        </p:nvSpPr>
        <p:spPr bwMode="auto">
          <a:xfrm>
            <a:off x="4640263" y="6248400"/>
            <a:ext cx="6492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i="1">
                <a:solidFill>
                  <a:srgbClr val="006600"/>
                </a:solidFill>
              </a:rPr>
              <a:t>even</a:t>
            </a:r>
          </a:p>
        </p:txBody>
      </p:sp>
      <p:sp>
        <p:nvSpPr>
          <p:cNvPr id="88148" name="Text Box 84"/>
          <p:cNvSpPr txBox="1">
            <a:spLocks noChangeArrowheads="1"/>
          </p:cNvSpPr>
          <p:nvPr/>
        </p:nvSpPr>
        <p:spPr bwMode="auto">
          <a:xfrm>
            <a:off x="6064250" y="6248400"/>
            <a:ext cx="565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i="1">
                <a:solidFill>
                  <a:srgbClr val="006600"/>
                </a:solidFill>
              </a:rPr>
              <a:t>odd</a:t>
            </a:r>
          </a:p>
        </p:txBody>
      </p:sp>
    </p:spTree>
    <p:extLst>
      <p:ext uri="{BB962C8B-B14F-4D97-AF65-F5344CB8AC3E}">
        <p14:creationId xmlns:p14="http://schemas.microsoft.com/office/powerpoint/2010/main" val="760921674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8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8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8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8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8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8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8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8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8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8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8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8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8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8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8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8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88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88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6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88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88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88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88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7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88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88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88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88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88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88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88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88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0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88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88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116" grpId="0" autoUpdateAnimBg="0"/>
      <p:bldP spid="88117" grpId="0" autoUpdateAnimBg="0"/>
      <p:bldP spid="88118" grpId="0" autoUpdateAnimBg="0"/>
      <p:bldP spid="88119" grpId="0" autoUpdateAnimBg="0"/>
      <p:bldP spid="88120" grpId="0" autoUpdateAnimBg="0"/>
      <p:bldP spid="88121" grpId="0" autoUpdateAnimBg="0"/>
      <p:bldP spid="88122" grpId="0" autoUpdateAnimBg="0"/>
      <p:bldP spid="88123" grpId="0" autoUpdateAnimBg="0"/>
      <p:bldP spid="88124" grpId="0" autoUpdateAnimBg="0"/>
      <p:bldP spid="88125" grpId="0" autoUpdateAnimBg="0"/>
      <p:bldP spid="88126" grpId="0" autoUpdateAnimBg="0"/>
      <p:bldP spid="88132" grpId="0" autoUpdateAnimBg="0"/>
      <p:bldP spid="88134" grpId="0" autoUpdateAnimBg="0"/>
      <p:bldP spid="88135" grpId="0" autoUpdateAnimBg="0"/>
      <p:bldP spid="88136" grpId="0" autoUpdateAnimBg="0"/>
      <p:bldP spid="88142" grpId="0" autoUpdateAnimBg="0"/>
      <p:bldP spid="88147" grpId="0" autoUpdateAnimBg="0"/>
      <p:bldP spid="88148" grpId="0" autoUpdateAnimBg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5"/>
          <p:cNvSpPr txBox="1">
            <a:spLocks noChangeArrowheads="1"/>
          </p:cNvSpPr>
          <p:nvPr/>
        </p:nvSpPr>
        <p:spPr bwMode="auto">
          <a:xfrm>
            <a:off x="2032000" y="3670300"/>
            <a:ext cx="54800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400">
                <a:solidFill>
                  <a:srgbClr val="A50021"/>
                </a:solidFill>
              </a:rPr>
              <a:t>      denotes the the number of 0’s in            </a:t>
            </a:r>
          </a:p>
        </p:txBody>
      </p:sp>
      <p:graphicFrame>
        <p:nvGraphicFramePr>
          <p:cNvPr id="8195" name="Object 2"/>
          <p:cNvGraphicFramePr>
            <a:graphicFrameLocks noChangeAspect="1"/>
          </p:cNvGraphicFramePr>
          <p:nvPr/>
        </p:nvGraphicFramePr>
        <p:xfrm>
          <a:off x="2152650" y="3670300"/>
          <a:ext cx="346075" cy="496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738" name="Equation" r:id="rId3" imgW="177569" imgH="253670" progId="Equation.3">
                  <p:embed/>
                </p:oleObj>
              </mc:Choice>
              <mc:Fallback>
                <p:oleObj name="Equation" r:id="rId3" imgW="177569" imgH="25367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2650" y="3670300"/>
                        <a:ext cx="346075" cy="496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6" name="Object 3"/>
          <p:cNvGraphicFramePr>
            <a:graphicFrameLocks noChangeAspect="1"/>
          </p:cNvGraphicFramePr>
          <p:nvPr/>
        </p:nvGraphicFramePr>
        <p:xfrm>
          <a:off x="6532563" y="3805238"/>
          <a:ext cx="274637" cy="322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739" name="Equation" r:id="rId5" imgW="139579" imgH="164957" progId="Equation.3">
                  <p:embed/>
                </p:oleObj>
              </mc:Choice>
              <mc:Fallback>
                <p:oleObj name="Equation" r:id="rId5" imgW="139579" imgH="164957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32563" y="3805238"/>
                        <a:ext cx="274637" cy="322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7" name="Text Box 10"/>
          <p:cNvSpPr txBox="1">
            <a:spLocks noChangeArrowheads="1"/>
          </p:cNvSpPr>
          <p:nvPr/>
        </p:nvSpPr>
        <p:spPr bwMode="auto">
          <a:xfrm>
            <a:off x="2286000" y="2222500"/>
            <a:ext cx="4864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400">
                <a:solidFill>
                  <a:srgbClr val="000000"/>
                </a:solidFill>
              </a:rPr>
              <a:t>For two </a:t>
            </a:r>
            <a:r>
              <a:rPr lang="en-US" sz="2400">
                <a:solidFill>
                  <a:srgbClr val="FF0000"/>
                </a:solidFill>
              </a:rPr>
              <a:t>sorted sequences</a:t>
            </a:r>
            <a:r>
              <a:rPr lang="en-US" sz="2400">
                <a:solidFill>
                  <a:srgbClr val="000000"/>
                </a:solidFill>
              </a:rPr>
              <a:t>    and    :      </a:t>
            </a:r>
          </a:p>
        </p:txBody>
      </p:sp>
      <p:graphicFrame>
        <p:nvGraphicFramePr>
          <p:cNvPr id="8198" name="Object 4"/>
          <p:cNvGraphicFramePr>
            <a:graphicFrameLocks noChangeAspect="1"/>
          </p:cNvGraphicFramePr>
          <p:nvPr/>
        </p:nvGraphicFramePr>
        <p:xfrm>
          <a:off x="5486400" y="2355850"/>
          <a:ext cx="246063" cy="274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740" name="Equation" r:id="rId7" imgW="126835" imgH="139518" progId="Equation.3">
                  <p:embed/>
                </p:oleObj>
              </mc:Choice>
              <mc:Fallback>
                <p:oleObj name="Equation" r:id="rId7" imgW="126835" imgH="139518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2355850"/>
                        <a:ext cx="246063" cy="274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9" name="Object 5"/>
          <p:cNvGraphicFramePr>
            <a:graphicFrameLocks noChangeAspect="1"/>
          </p:cNvGraphicFramePr>
          <p:nvPr/>
        </p:nvGraphicFramePr>
        <p:xfrm>
          <a:off x="6232525" y="2282825"/>
          <a:ext cx="320675" cy="347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741" name="Equation" r:id="rId9" imgW="164814" imgH="177492" progId="Equation.3">
                  <p:embed/>
                </p:oleObj>
              </mc:Choice>
              <mc:Fallback>
                <p:oleObj name="Equation" r:id="rId9" imgW="164814" imgH="17749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32525" y="2282825"/>
                        <a:ext cx="320675" cy="347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0" name="Object 6"/>
          <p:cNvGraphicFramePr>
            <a:graphicFrameLocks noChangeAspect="1"/>
          </p:cNvGraphicFramePr>
          <p:nvPr/>
        </p:nvGraphicFramePr>
        <p:xfrm>
          <a:off x="2401888" y="2755900"/>
          <a:ext cx="3770312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742" name="Equation" r:id="rId11" imgW="1916868" imgH="253890" progId="Equation.3">
                  <p:embed/>
                </p:oleObj>
              </mc:Choice>
              <mc:Fallback>
                <p:oleObj name="Equation" r:id="rId11" imgW="1916868" imgH="25389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01888" y="2755900"/>
                        <a:ext cx="3770312" cy="498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9342" name="Rectangle 14"/>
          <p:cNvSpPr>
            <a:spLocks noChangeArrowheads="1"/>
          </p:cNvSpPr>
          <p:nvPr/>
        </p:nvSpPr>
        <p:spPr bwMode="auto">
          <a:xfrm>
            <a:off x="2057400" y="2070100"/>
            <a:ext cx="4724400" cy="76200"/>
          </a:xfrm>
          <a:prstGeom prst="rect">
            <a:avLst/>
          </a:prstGeom>
          <a:gradFill rotWithShape="0">
            <a:gsLst>
              <a:gs pos="0">
                <a:schemeClr val="accent1">
                  <a:gamma/>
                  <a:tint val="53725"/>
                  <a:invGamma/>
                </a:schemeClr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000000"/>
              </a:solidFill>
              <a:ea typeface="ＭＳ Ｐゴシック" charset="-128"/>
            </a:endParaRPr>
          </a:p>
        </p:txBody>
      </p:sp>
      <p:sp>
        <p:nvSpPr>
          <p:cNvPr id="99343" name="Rectangle 15"/>
          <p:cNvSpPr>
            <a:spLocks noChangeArrowheads="1"/>
          </p:cNvSpPr>
          <p:nvPr/>
        </p:nvSpPr>
        <p:spPr bwMode="auto">
          <a:xfrm>
            <a:off x="2057400" y="3289300"/>
            <a:ext cx="4724400" cy="76200"/>
          </a:xfrm>
          <a:prstGeom prst="rect">
            <a:avLst/>
          </a:prstGeom>
          <a:gradFill rotWithShape="0">
            <a:gsLst>
              <a:gs pos="0">
                <a:schemeClr val="accent1">
                  <a:gamma/>
                  <a:tint val="53725"/>
                  <a:invGamma/>
                </a:schemeClr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000000"/>
              </a:solidFill>
              <a:ea typeface="ＭＳ Ｐゴシック" charset="-128"/>
            </a:endParaRPr>
          </a:p>
        </p:txBody>
      </p:sp>
      <p:sp>
        <p:nvSpPr>
          <p:cNvPr id="99344" name="Rectangle 16"/>
          <p:cNvSpPr>
            <a:spLocks noChangeArrowheads="1"/>
          </p:cNvSpPr>
          <p:nvPr/>
        </p:nvSpPr>
        <p:spPr bwMode="auto">
          <a:xfrm>
            <a:off x="2057400" y="2146300"/>
            <a:ext cx="76200" cy="1219200"/>
          </a:xfrm>
          <a:prstGeom prst="rect">
            <a:avLst/>
          </a:prstGeom>
          <a:gradFill rotWithShape="0">
            <a:gsLst>
              <a:gs pos="0">
                <a:schemeClr val="accent1">
                  <a:gamma/>
                  <a:tint val="53725"/>
                  <a:invGamma/>
                </a:schemeClr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000000"/>
              </a:solidFill>
              <a:ea typeface="ＭＳ Ｐゴシック" charset="-128"/>
            </a:endParaRPr>
          </a:p>
        </p:txBody>
      </p:sp>
      <p:sp>
        <p:nvSpPr>
          <p:cNvPr id="99345" name="Rectangle 17"/>
          <p:cNvSpPr>
            <a:spLocks noChangeArrowheads="1"/>
          </p:cNvSpPr>
          <p:nvPr/>
        </p:nvSpPr>
        <p:spPr bwMode="auto">
          <a:xfrm>
            <a:off x="6781800" y="2070100"/>
            <a:ext cx="76200" cy="1295400"/>
          </a:xfrm>
          <a:prstGeom prst="rect">
            <a:avLst/>
          </a:prstGeom>
          <a:gradFill rotWithShape="0">
            <a:gsLst>
              <a:gs pos="0">
                <a:schemeClr val="accent1">
                  <a:gamma/>
                  <a:tint val="53725"/>
                  <a:invGamma/>
                </a:schemeClr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000000"/>
              </a:solidFill>
              <a:ea typeface="ＭＳ Ｐゴシック" charset="-128"/>
            </a:endParaRPr>
          </a:p>
        </p:txBody>
      </p:sp>
      <p:sp>
        <p:nvSpPr>
          <p:cNvPr id="8205" name="Text Box 19"/>
          <p:cNvSpPr txBox="1">
            <a:spLocks noChangeArrowheads="1"/>
          </p:cNvSpPr>
          <p:nvPr/>
        </p:nvSpPr>
        <p:spPr bwMode="auto">
          <a:xfrm>
            <a:off x="2032000" y="4159250"/>
            <a:ext cx="54546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400">
                <a:solidFill>
                  <a:srgbClr val="A50021"/>
                </a:solidFill>
              </a:rPr>
              <a:t>      denotes the even subsequence of           </a:t>
            </a:r>
          </a:p>
        </p:txBody>
      </p:sp>
      <p:graphicFrame>
        <p:nvGraphicFramePr>
          <p:cNvPr id="8206" name="Object 7"/>
          <p:cNvGraphicFramePr>
            <a:graphicFrameLocks noChangeAspect="1"/>
          </p:cNvGraphicFramePr>
          <p:nvPr/>
        </p:nvGraphicFramePr>
        <p:xfrm>
          <a:off x="2152650" y="4191000"/>
          <a:ext cx="396875" cy="42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743" name="Equation" r:id="rId13" imgW="203024" imgH="215713" progId="Equation.3">
                  <p:embed/>
                </p:oleObj>
              </mc:Choice>
              <mc:Fallback>
                <p:oleObj name="Equation" r:id="rId13" imgW="203024" imgH="2157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2650" y="4191000"/>
                        <a:ext cx="396875" cy="420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7" name="Object 8"/>
          <p:cNvGraphicFramePr>
            <a:graphicFrameLocks noChangeAspect="1"/>
          </p:cNvGraphicFramePr>
          <p:nvPr/>
        </p:nvGraphicFramePr>
        <p:xfrm>
          <a:off x="6629400" y="4289425"/>
          <a:ext cx="274638" cy="322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744" name="Equation" r:id="rId15" imgW="139579" imgH="164957" progId="Equation.3">
                  <p:embed/>
                </p:oleObj>
              </mc:Choice>
              <mc:Fallback>
                <p:oleObj name="Equation" r:id="rId15" imgW="139579" imgH="164957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9400" y="4289425"/>
                        <a:ext cx="274638" cy="322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8" name="Text Box 23"/>
          <p:cNvSpPr txBox="1">
            <a:spLocks noChangeArrowheads="1"/>
          </p:cNvSpPr>
          <p:nvPr/>
        </p:nvSpPr>
        <p:spPr bwMode="auto">
          <a:xfrm>
            <a:off x="2032000" y="4648200"/>
            <a:ext cx="53371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400">
                <a:solidFill>
                  <a:srgbClr val="A50021"/>
                </a:solidFill>
              </a:rPr>
              <a:t>      denotes the odd subsequence of           </a:t>
            </a:r>
          </a:p>
        </p:txBody>
      </p:sp>
      <p:graphicFrame>
        <p:nvGraphicFramePr>
          <p:cNvPr id="8209" name="Object 9"/>
          <p:cNvGraphicFramePr>
            <a:graphicFrameLocks noChangeAspect="1"/>
          </p:cNvGraphicFramePr>
          <p:nvPr/>
        </p:nvGraphicFramePr>
        <p:xfrm>
          <a:off x="2152650" y="4648200"/>
          <a:ext cx="396875" cy="449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745" name="Equation" r:id="rId16" imgW="203112" imgH="228501" progId="Equation.3">
                  <p:embed/>
                </p:oleObj>
              </mc:Choice>
              <mc:Fallback>
                <p:oleObj name="Equation" r:id="rId16" imgW="203112" imgH="22850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2650" y="4648200"/>
                        <a:ext cx="396875" cy="449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10" name="Object 10"/>
          <p:cNvGraphicFramePr>
            <a:graphicFrameLocks noChangeAspect="1"/>
          </p:cNvGraphicFramePr>
          <p:nvPr/>
        </p:nvGraphicFramePr>
        <p:xfrm>
          <a:off x="6494463" y="4775200"/>
          <a:ext cx="274637" cy="322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746" name="Equation" r:id="rId18" imgW="139579" imgH="164957" progId="Equation.3">
                  <p:embed/>
                </p:oleObj>
              </mc:Choice>
              <mc:Fallback>
                <p:oleObj name="Equation" r:id="rId18" imgW="139579" imgH="164957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94463" y="4775200"/>
                        <a:ext cx="274637" cy="322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11" name="Rectangle 30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sz="4400">
                <a:solidFill>
                  <a:srgbClr val="FF0000"/>
                </a:solidFill>
              </a:rPr>
              <a:t>Lemma 3</a:t>
            </a:r>
          </a:p>
        </p:txBody>
      </p:sp>
    </p:spTree>
    <p:extLst>
      <p:ext uri="{BB962C8B-B14F-4D97-AF65-F5344CB8AC3E}">
        <p14:creationId xmlns:p14="http://schemas.microsoft.com/office/powerpoint/2010/main" val="1558872162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Lemma 3</a:t>
            </a:r>
          </a:p>
        </p:txBody>
      </p:sp>
      <p:grpSp>
        <p:nvGrpSpPr>
          <p:cNvPr id="2" name="Group 25"/>
          <p:cNvGrpSpPr>
            <a:grpSpLocks/>
          </p:cNvGrpSpPr>
          <p:nvPr/>
        </p:nvGrpSpPr>
        <p:grpSpPr bwMode="auto">
          <a:xfrm>
            <a:off x="2209800" y="2571750"/>
            <a:ext cx="609600" cy="2286000"/>
            <a:chOff x="1872" y="2352"/>
            <a:chExt cx="768" cy="1440"/>
          </a:xfrm>
        </p:grpSpPr>
        <p:sp>
          <p:nvSpPr>
            <p:cNvPr id="9292" name="Line 26"/>
            <p:cNvSpPr>
              <a:spLocks noChangeShapeType="1"/>
            </p:cNvSpPr>
            <p:nvPr/>
          </p:nvSpPr>
          <p:spPr bwMode="auto">
            <a:xfrm>
              <a:off x="1872" y="2352"/>
              <a:ext cx="768" cy="0"/>
            </a:xfrm>
            <a:prstGeom prst="line">
              <a:avLst/>
            </a:prstGeom>
            <a:noFill/>
            <a:ln w="38100">
              <a:solidFill>
                <a:srgbClr val="0066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9293" name="Line 27"/>
            <p:cNvSpPr>
              <a:spLocks noChangeShapeType="1"/>
            </p:cNvSpPr>
            <p:nvPr/>
          </p:nvSpPr>
          <p:spPr bwMode="auto">
            <a:xfrm>
              <a:off x="1872" y="2832"/>
              <a:ext cx="768" cy="0"/>
            </a:xfrm>
            <a:prstGeom prst="line">
              <a:avLst/>
            </a:prstGeom>
            <a:noFill/>
            <a:ln w="38100">
              <a:solidFill>
                <a:srgbClr val="0066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9294" name="Line 28"/>
            <p:cNvSpPr>
              <a:spLocks noChangeShapeType="1"/>
            </p:cNvSpPr>
            <p:nvPr/>
          </p:nvSpPr>
          <p:spPr bwMode="auto">
            <a:xfrm>
              <a:off x="1872" y="3312"/>
              <a:ext cx="768" cy="0"/>
            </a:xfrm>
            <a:prstGeom prst="line">
              <a:avLst/>
            </a:prstGeom>
            <a:noFill/>
            <a:ln w="38100">
              <a:solidFill>
                <a:srgbClr val="0066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9295" name="Line 29"/>
            <p:cNvSpPr>
              <a:spLocks noChangeShapeType="1"/>
            </p:cNvSpPr>
            <p:nvPr/>
          </p:nvSpPr>
          <p:spPr bwMode="auto">
            <a:xfrm>
              <a:off x="1872" y="3792"/>
              <a:ext cx="768" cy="0"/>
            </a:xfrm>
            <a:prstGeom prst="line">
              <a:avLst/>
            </a:prstGeom>
            <a:noFill/>
            <a:ln w="38100">
              <a:solidFill>
                <a:srgbClr val="0066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3" name="Group 35"/>
          <p:cNvGrpSpPr>
            <a:grpSpLocks/>
          </p:cNvGrpSpPr>
          <p:nvPr/>
        </p:nvGrpSpPr>
        <p:grpSpPr bwMode="auto">
          <a:xfrm>
            <a:off x="2887663" y="2952750"/>
            <a:ext cx="609600" cy="2286000"/>
            <a:chOff x="2736" y="2592"/>
            <a:chExt cx="768" cy="1440"/>
          </a:xfrm>
        </p:grpSpPr>
        <p:sp>
          <p:nvSpPr>
            <p:cNvPr id="9288" name="Line 36"/>
            <p:cNvSpPr>
              <a:spLocks noChangeShapeType="1"/>
            </p:cNvSpPr>
            <p:nvPr/>
          </p:nvSpPr>
          <p:spPr bwMode="auto">
            <a:xfrm>
              <a:off x="2736" y="2592"/>
              <a:ext cx="768" cy="0"/>
            </a:xfrm>
            <a:prstGeom prst="line">
              <a:avLst/>
            </a:prstGeom>
            <a:noFill/>
            <a:ln w="38100">
              <a:solidFill>
                <a:srgbClr val="0066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9289" name="Line 37"/>
            <p:cNvSpPr>
              <a:spLocks noChangeShapeType="1"/>
            </p:cNvSpPr>
            <p:nvPr/>
          </p:nvSpPr>
          <p:spPr bwMode="auto">
            <a:xfrm>
              <a:off x="2736" y="3072"/>
              <a:ext cx="768" cy="0"/>
            </a:xfrm>
            <a:prstGeom prst="line">
              <a:avLst/>
            </a:prstGeom>
            <a:noFill/>
            <a:ln w="38100">
              <a:solidFill>
                <a:srgbClr val="0066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9290" name="Line 38"/>
            <p:cNvSpPr>
              <a:spLocks noChangeShapeType="1"/>
            </p:cNvSpPr>
            <p:nvPr/>
          </p:nvSpPr>
          <p:spPr bwMode="auto">
            <a:xfrm>
              <a:off x="2736" y="3552"/>
              <a:ext cx="768" cy="0"/>
            </a:xfrm>
            <a:prstGeom prst="line">
              <a:avLst/>
            </a:prstGeom>
            <a:noFill/>
            <a:ln w="38100">
              <a:solidFill>
                <a:srgbClr val="0066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9291" name="Line 39"/>
            <p:cNvSpPr>
              <a:spLocks noChangeShapeType="1"/>
            </p:cNvSpPr>
            <p:nvPr/>
          </p:nvSpPr>
          <p:spPr bwMode="auto">
            <a:xfrm>
              <a:off x="2736" y="4032"/>
              <a:ext cx="768" cy="0"/>
            </a:xfrm>
            <a:prstGeom prst="line">
              <a:avLst/>
            </a:prstGeom>
            <a:noFill/>
            <a:ln w="38100">
              <a:solidFill>
                <a:srgbClr val="0066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4" name="Group 56"/>
          <p:cNvGrpSpPr>
            <a:grpSpLocks/>
          </p:cNvGrpSpPr>
          <p:nvPr/>
        </p:nvGrpSpPr>
        <p:grpSpPr bwMode="auto">
          <a:xfrm>
            <a:off x="5707063" y="2571750"/>
            <a:ext cx="609600" cy="2286000"/>
            <a:chOff x="1872" y="2352"/>
            <a:chExt cx="768" cy="1440"/>
          </a:xfrm>
        </p:grpSpPr>
        <p:sp>
          <p:nvSpPr>
            <p:cNvPr id="9284" name="Line 57"/>
            <p:cNvSpPr>
              <a:spLocks noChangeShapeType="1"/>
            </p:cNvSpPr>
            <p:nvPr/>
          </p:nvSpPr>
          <p:spPr bwMode="auto">
            <a:xfrm>
              <a:off x="1872" y="2352"/>
              <a:ext cx="768" cy="0"/>
            </a:xfrm>
            <a:prstGeom prst="line">
              <a:avLst/>
            </a:prstGeom>
            <a:noFill/>
            <a:ln w="38100">
              <a:solidFill>
                <a:srgbClr val="0066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9285" name="Line 58"/>
            <p:cNvSpPr>
              <a:spLocks noChangeShapeType="1"/>
            </p:cNvSpPr>
            <p:nvPr/>
          </p:nvSpPr>
          <p:spPr bwMode="auto">
            <a:xfrm>
              <a:off x="1872" y="2832"/>
              <a:ext cx="768" cy="0"/>
            </a:xfrm>
            <a:prstGeom prst="line">
              <a:avLst/>
            </a:prstGeom>
            <a:noFill/>
            <a:ln w="38100">
              <a:solidFill>
                <a:srgbClr val="0066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9286" name="Line 59"/>
            <p:cNvSpPr>
              <a:spLocks noChangeShapeType="1"/>
            </p:cNvSpPr>
            <p:nvPr/>
          </p:nvSpPr>
          <p:spPr bwMode="auto">
            <a:xfrm>
              <a:off x="1872" y="3312"/>
              <a:ext cx="768" cy="0"/>
            </a:xfrm>
            <a:prstGeom prst="line">
              <a:avLst/>
            </a:prstGeom>
            <a:noFill/>
            <a:ln w="38100">
              <a:solidFill>
                <a:srgbClr val="0066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9287" name="Line 60"/>
            <p:cNvSpPr>
              <a:spLocks noChangeShapeType="1"/>
            </p:cNvSpPr>
            <p:nvPr/>
          </p:nvSpPr>
          <p:spPr bwMode="auto">
            <a:xfrm>
              <a:off x="1872" y="3792"/>
              <a:ext cx="768" cy="0"/>
            </a:xfrm>
            <a:prstGeom prst="line">
              <a:avLst/>
            </a:prstGeom>
            <a:noFill/>
            <a:ln w="38100">
              <a:solidFill>
                <a:srgbClr val="0066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5" name="Group 66"/>
          <p:cNvGrpSpPr>
            <a:grpSpLocks/>
          </p:cNvGrpSpPr>
          <p:nvPr/>
        </p:nvGrpSpPr>
        <p:grpSpPr bwMode="auto">
          <a:xfrm>
            <a:off x="6456363" y="2952750"/>
            <a:ext cx="609600" cy="2286000"/>
            <a:chOff x="2736" y="2592"/>
            <a:chExt cx="768" cy="1440"/>
          </a:xfrm>
        </p:grpSpPr>
        <p:sp>
          <p:nvSpPr>
            <p:cNvPr id="9280" name="Line 67"/>
            <p:cNvSpPr>
              <a:spLocks noChangeShapeType="1"/>
            </p:cNvSpPr>
            <p:nvPr/>
          </p:nvSpPr>
          <p:spPr bwMode="auto">
            <a:xfrm>
              <a:off x="2736" y="2592"/>
              <a:ext cx="768" cy="0"/>
            </a:xfrm>
            <a:prstGeom prst="line">
              <a:avLst/>
            </a:prstGeom>
            <a:noFill/>
            <a:ln w="38100">
              <a:solidFill>
                <a:srgbClr val="0066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9281" name="Line 68"/>
            <p:cNvSpPr>
              <a:spLocks noChangeShapeType="1"/>
            </p:cNvSpPr>
            <p:nvPr/>
          </p:nvSpPr>
          <p:spPr bwMode="auto">
            <a:xfrm>
              <a:off x="2736" y="3072"/>
              <a:ext cx="768" cy="0"/>
            </a:xfrm>
            <a:prstGeom prst="line">
              <a:avLst/>
            </a:prstGeom>
            <a:noFill/>
            <a:ln w="38100">
              <a:solidFill>
                <a:srgbClr val="0066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9282" name="Line 69"/>
            <p:cNvSpPr>
              <a:spLocks noChangeShapeType="1"/>
            </p:cNvSpPr>
            <p:nvPr/>
          </p:nvSpPr>
          <p:spPr bwMode="auto">
            <a:xfrm>
              <a:off x="2736" y="3552"/>
              <a:ext cx="768" cy="0"/>
            </a:xfrm>
            <a:prstGeom prst="line">
              <a:avLst/>
            </a:prstGeom>
            <a:noFill/>
            <a:ln w="38100">
              <a:solidFill>
                <a:srgbClr val="0066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9283" name="Line 70"/>
            <p:cNvSpPr>
              <a:spLocks noChangeShapeType="1"/>
            </p:cNvSpPr>
            <p:nvPr/>
          </p:nvSpPr>
          <p:spPr bwMode="auto">
            <a:xfrm>
              <a:off x="2736" y="4032"/>
              <a:ext cx="768" cy="0"/>
            </a:xfrm>
            <a:prstGeom prst="line">
              <a:avLst/>
            </a:prstGeom>
            <a:noFill/>
            <a:ln w="38100">
              <a:solidFill>
                <a:srgbClr val="0066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6" name="Group 81"/>
          <p:cNvGrpSpPr>
            <a:grpSpLocks/>
          </p:cNvGrpSpPr>
          <p:nvPr/>
        </p:nvGrpSpPr>
        <p:grpSpPr bwMode="auto">
          <a:xfrm>
            <a:off x="1828800" y="2343150"/>
            <a:ext cx="366713" cy="3521075"/>
            <a:chOff x="1013" y="1632"/>
            <a:chExt cx="231" cy="2218"/>
          </a:xfrm>
        </p:grpSpPr>
        <p:grpSp>
          <p:nvGrpSpPr>
            <p:cNvPr id="9270" name="Group 79"/>
            <p:cNvGrpSpPr>
              <a:grpSpLocks/>
            </p:cNvGrpSpPr>
            <p:nvPr/>
          </p:nvGrpSpPr>
          <p:grpSpPr bwMode="auto">
            <a:xfrm>
              <a:off x="1013" y="1632"/>
              <a:ext cx="231" cy="1968"/>
              <a:chOff x="1013" y="1632"/>
              <a:chExt cx="231" cy="1968"/>
            </a:xfrm>
          </p:grpSpPr>
          <p:sp>
            <p:nvSpPr>
              <p:cNvPr id="9272" name="Text Box 14"/>
              <p:cNvSpPr txBox="1">
                <a:spLocks noChangeArrowheads="1"/>
              </p:cNvSpPr>
              <p:nvPr/>
            </p:nvSpPr>
            <p:spPr bwMode="auto">
              <a:xfrm>
                <a:off x="1013" y="1632"/>
                <a:ext cx="23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sz="2400" b="1">
                    <a:solidFill>
                      <a:srgbClr val="FF0000"/>
                    </a:solidFill>
                    <a:latin typeface="Courier New" panose="02070309020205020404" pitchFamily="49" charset="0"/>
                  </a:rPr>
                  <a:t>0</a:t>
                </a:r>
              </a:p>
            </p:txBody>
          </p:sp>
          <p:sp>
            <p:nvSpPr>
              <p:cNvPr id="9273" name="Text Box 15"/>
              <p:cNvSpPr txBox="1">
                <a:spLocks noChangeArrowheads="1"/>
              </p:cNvSpPr>
              <p:nvPr/>
            </p:nvSpPr>
            <p:spPr bwMode="auto">
              <a:xfrm>
                <a:off x="1013" y="1872"/>
                <a:ext cx="23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sz="2400" b="1">
                    <a:solidFill>
                      <a:srgbClr val="FF0000"/>
                    </a:solidFill>
                    <a:latin typeface="Courier New" panose="02070309020205020404" pitchFamily="49" charset="0"/>
                  </a:rPr>
                  <a:t>0</a:t>
                </a:r>
              </a:p>
            </p:txBody>
          </p:sp>
          <p:sp>
            <p:nvSpPr>
              <p:cNvPr id="9274" name="Text Box 16"/>
              <p:cNvSpPr txBox="1">
                <a:spLocks noChangeArrowheads="1"/>
              </p:cNvSpPr>
              <p:nvPr/>
            </p:nvSpPr>
            <p:spPr bwMode="auto">
              <a:xfrm>
                <a:off x="1013" y="2112"/>
                <a:ext cx="23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sz="2400" b="1">
                    <a:solidFill>
                      <a:srgbClr val="FF0000"/>
                    </a:solidFill>
                    <a:latin typeface="Courier New" panose="02070309020205020404" pitchFamily="49" charset="0"/>
                  </a:rPr>
                  <a:t>0</a:t>
                </a:r>
              </a:p>
            </p:txBody>
          </p:sp>
          <p:sp>
            <p:nvSpPr>
              <p:cNvPr id="9275" name="Text Box 17"/>
              <p:cNvSpPr txBox="1">
                <a:spLocks noChangeArrowheads="1"/>
              </p:cNvSpPr>
              <p:nvPr/>
            </p:nvSpPr>
            <p:spPr bwMode="auto">
              <a:xfrm>
                <a:off x="1013" y="2352"/>
                <a:ext cx="23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sz="2400" b="1">
                    <a:solidFill>
                      <a:srgbClr val="FF0000"/>
                    </a:solidFill>
                    <a:latin typeface="Courier New" panose="02070309020205020404" pitchFamily="49" charset="0"/>
                  </a:rPr>
                  <a:t>0</a:t>
                </a:r>
              </a:p>
            </p:txBody>
          </p:sp>
          <p:sp>
            <p:nvSpPr>
              <p:cNvPr id="9276" name="Text Box 18"/>
              <p:cNvSpPr txBox="1">
                <a:spLocks noChangeArrowheads="1"/>
              </p:cNvSpPr>
              <p:nvPr/>
            </p:nvSpPr>
            <p:spPr bwMode="auto">
              <a:xfrm>
                <a:off x="1013" y="2592"/>
                <a:ext cx="23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sz="2400" b="1">
                    <a:solidFill>
                      <a:srgbClr val="FF0000"/>
                    </a:solidFill>
                    <a:latin typeface="Courier New" panose="02070309020205020404" pitchFamily="49" charset="0"/>
                  </a:rPr>
                  <a:t>0</a:t>
                </a:r>
              </a:p>
            </p:txBody>
          </p:sp>
          <p:sp>
            <p:nvSpPr>
              <p:cNvPr id="9277" name="Text Box 19"/>
              <p:cNvSpPr txBox="1">
                <a:spLocks noChangeArrowheads="1"/>
              </p:cNvSpPr>
              <p:nvPr/>
            </p:nvSpPr>
            <p:spPr bwMode="auto">
              <a:xfrm>
                <a:off x="1013" y="2832"/>
                <a:ext cx="23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sz="2400" b="1">
                    <a:solidFill>
                      <a:srgbClr val="FF0000"/>
                    </a:solidFill>
                    <a:latin typeface="Courier New" panose="02070309020205020404" pitchFamily="49" charset="0"/>
                  </a:rPr>
                  <a:t>1</a:t>
                </a:r>
              </a:p>
            </p:txBody>
          </p:sp>
          <p:sp>
            <p:nvSpPr>
              <p:cNvPr id="9278" name="Text Box 20"/>
              <p:cNvSpPr txBox="1">
                <a:spLocks noChangeArrowheads="1"/>
              </p:cNvSpPr>
              <p:nvPr/>
            </p:nvSpPr>
            <p:spPr bwMode="auto">
              <a:xfrm>
                <a:off x="1013" y="3072"/>
                <a:ext cx="23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sz="2400" b="1">
                    <a:solidFill>
                      <a:srgbClr val="FF0000"/>
                    </a:solidFill>
                    <a:latin typeface="Courier New" panose="02070309020205020404" pitchFamily="49" charset="0"/>
                  </a:rPr>
                  <a:t>1</a:t>
                </a:r>
              </a:p>
            </p:txBody>
          </p:sp>
          <p:sp>
            <p:nvSpPr>
              <p:cNvPr id="9279" name="Text Box 21"/>
              <p:cNvSpPr txBox="1">
                <a:spLocks noChangeArrowheads="1"/>
              </p:cNvSpPr>
              <p:nvPr/>
            </p:nvSpPr>
            <p:spPr bwMode="auto">
              <a:xfrm>
                <a:off x="1013" y="3312"/>
                <a:ext cx="23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sz="2400" b="1">
                    <a:solidFill>
                      <a:srgbClr val="FF0000"/>
                    </a:solidFill>
                    <a:latin typeface="Courier New" panose="02070309020205020404" pitchFamily="49" charset="0"/>
                  </a:rPr>
                  <a:t>1</a:t>
                </a:r>
              </a:p>
            </p:txBody>
          </p:sp>
        </p:grpSp>
        <p:graphicFrame>
          <p:nvGraphicFramePr>
            <p:cNvPr id="9271" name="Object 4"/>
            <p:cNvGraphicFramePr>
              <a:graphicFrameLocks noChangeAspect="1"/>
            </p:cNvGraphicFramePr>
            <p:nvPr/>
          </p:nvGraphicFramePr>
          <p:xfrm>
            <a:off x="1061" y="3677"/>
            <a:ext cx="155" cy="17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7762" name="Equation" r:id="rId3" imgW="126835" imgH="139518" progId="Equation.3">
                    <p:embed/>
                  </p:oleObj>
                </mc:Choice>
                <mc:Fallback>
                  <p:oleObj name="Equation" r:id="rId3" imgW="126835" imgH="139518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61" y="3677"/>
                          <a:ext cx="155" cy="17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8" name="Group 82"/>
          <p:cNvGrpSpPr>
            <a:grpSpLocks/>
          </p:cNvGrpSpPr>
          <p:nvPr/>
        </p:nvGrpSpPr>
        <p:grpSpPr bwMode="auto">
          <a:xfrm>
            <a:off x="2743200" y="2343150"/>
            <a:ext cx="374650" cy="3586163"/>
            <a:chOff x="1589" y="1632"/>
            <a:chExt cx="236" cy="2259"/>
          </a:xfrm>
        </p:grpSpPr>
        <p:grpSp>
          <p:nvGrpSpPr>
            <p:cNvPr id="9264" name="Group 80"/>
            <p:cNvGrpSpPr>
              <a:grpSpLocks/>
            </p:cNvGrpSpPr>
            <p:nvPr/>
          </p:nvGrpSpPr>
          <p:grpSpPr bwMode="auto">
            <a:xfrm>
              <a:off x="1590" y="1632"/>
              <a:ext cx="231" cy="1728"/>
              <a:chOff x="1590" y="1632"/>
              <a:chExt cx="231" cy="1728"/>
            </a:xfrm>
          </p:grpSpPr>
          <p:sp>
            <p:nvSpPr>
              <p:cNvPr id="9266" name="Text Box 22"/>
              <p:cNvSpPr txBox="1">
                <a:spLocks noChangeArrowheads="1"/>
              </p:cNvSpPr>
              <p:nvPr/>
            </p:nvSpPr>
            <p:spPr bwMode="auto">
              <a:xfrm>
                <a:off x="1590" y="1632"/>
                <a:ext cx="23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sz="2400" b="1">
                    <a:solidFill>
                      <a:srgbClr val="FF0000"/>
                    </a:solidFill>
                    <a:latin typeface="Courier New" panose="02070309020205020404" pitchFamily="49" charset="0"/>
                  </a:rPr>
                  <a:t>0</a:t>
                </a:r>
              </a:p>
            </p:txBody>
          </p:sp>
          <p:sp>
            <p:nvSpPr>
              <p:cNvPr id="9267" name="Text Box 23"/>
              <p:cNvSpPr txBox="1">
                <a:spLocks noChangeArrowheads="1"/>
              </p:cNvSpPr>
              <p:nvPr/>
            </p:nvSpPr>
            <p:spPr bwMode="auto">
              <a:xfrm>
                <a:off x="1590" y="2112"/>
                <a:ext cx="23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sz="2400" b="1">
                    <a:solidFill>
                      <a:srgbClr val="FF0000"/>
                    </a:solidFill>
                    <a:latin typeface="Courier New" panose="02070309020205020404" pitchFamily="49" charset="0"/>
                  </a:rPr>
                  <a:t>0</a:t>
                </a:r>
              </a:p>
            </p:txBody>
          </p:sp>
          <p:sp>
            <p:nvSpPr>
              <p:cNvPr id="9268" name="Text Box 24"/>
              <p:cNvSpPr txBox="1">
                <a:spLocks noChangeArrowheads="1"/>
              </p:cNvSpPr>
              <p:nvPr/>
            </p:nvSpPr>
            <p:spPr bwMode="auto">
              <a:xfrm>
                <a:off x="1590" y="2592"/>
                <a:ext cx="23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sz="2400" b="1">
                    <a:solidFill>
                      <a:srgbClr val="FF0000"/>
                    </a:solidFill>
                    <a:latin typeface="Courier New" panose="02070309020205020404" pitchFamily="49" charset="0"/>
                  </a:rPr>
                  <a:t>0</a:t>
                </a:r>
              </a:p>
            </p:txBody>
          </p:sp>
          <p:sp>
            <p:nvSpPr>
              <p:cNvPr id="9269" name="Text Box 30"/>
              <p:cNvSpPr txBox="1">
                <a:spLocks noChangeArrowheads="1"/>
              </p:cNvSpPr>
              <p:nvPr/>
            </p:nvSpPr>
            <p:spPr bwMode="auto">
              <a:xfrm>
                <a:off x="1590" y="3072"/>
                <a:ext cx="23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sz="2400" b="1">
                    <a:solidFill>
                      <a:srgbClr val="FF0000"/>
                    </a:solidFill>
                    <a:latin typeface="Courier New" panose="02070309020205020404" pitchFamily="49" charset="0"/>
                  </a:rPr>
                  <a:t>1</a:t>
                </a:r>
              </a:p>
            </p:txBody>
          </p:sp>
        </p:grpSp>
        <p:graphicFrame>
          <p:nvGraphicFramePr>
            <p:cNvPr id="9265" name="Object 3"/>
            <p:cNvGraphicFramePr>
              <a:graphicFrameLocks noChangeAspect="1"/>
            </p:cNvGraphicFramePr>
            <p:nvPr/>
          </p:nvGraphicFramePr>
          <p:xfrm>
            <a:off x="1589" y="3626"/>
            <a:ext cx="236" cy="26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7763" name="Equation" r:id="rId5" imgW="190335" imgH="215713" progId="Equation.3">
                    <p:embed/>
                  </p:oleObj>
                </mc:Choice>
                <mc:Fallback>
                  <p:oleObj name="Equation" r:id="rId5" imgW="190335" imgH="215713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89" y="3626"/>
                          <a:ext cx="236" cy="26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0" name="Group 83"/>
          <p:cNvGrpSpPr>
            <a:grpSpLocks/>
          </p:cNvGrpSpPr>
          <p:nvPr/>
        </p:nvGrpSpPr>
        <p:grpSpPr bwMode="auto">
          <a:xfrm>
            <a:off x="3581400" y="2724150"/>
            <a:ext cx="373063" cy="3219450"/>
            <a:chOff x="2117" y="1872"/>
            <a:chExt cx="235" cy="2028"/>
          </a:xfrm>
        </p:grpSpPr>
        <p:sp>
          <p:nvSpPr>
            <p:cNvPr id="9259" name="Text Box 32"/>
            <p:cNvSpPr txBox="1">
              <a:spLocks noChangeArrowheads="1"/>
            </p:cNvSpPr>
            <p:nvPr/>
          </p:nvSpPr>
          <p:spPr bwMode="auto">
            <a:xfrm>
              <a:off x="2118" y="1872"/>
              <a:ext cx="23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400" b="1">
                  <a:solidFill>
                    <a:srgbClr val="FF0000"/>
                  </a:solidFill>
                  <a:latin typeface="Courier New" panose="02070309020205020404" pitchFamily="49" charset="0"/>
                </a:rPr>
                <a:t>0</a:t>
              </a:r>
            </a:p>
          </p:txBody>
        </p:sp>
        <p:sp>
          <p:nvSpPr>
            <p:cNvPr id="9260" name="Text Box 33"/>
            <p:cNvSpPr txBox="1">
              <a:spLocks noChangeArrowheads="1"/>
            </p:cNvSpPr>
            <p:nvPr/>
          </p:nvSpPr>
          <p:spPr bwMode="auto">
            <a:xfrm>
              <a:off x="2118" y="2352"/>
              <a:ext cx="23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400" b="1">
                  <a:solidFill>
                    <a:srgbClr val="FF0000"/>
                  </a:solidFill>
                  <a:latin typeface="Courier New" panose="02070309020205020404" pitchFamily="49" charset="0"/>
                </a:rPr>
                <a:t>0</a:t>
              </a:r>
            </a:p>
          </p:txBody>
        </p:sp>
        <p:sp>
          <p:nvSpPr>
            <p:cNvPr id="9261" name="Text Box 34"/>
            <p:cNvSpPr txBox="1">
              <a:spLocks noChangeArrowheads="1"/>
            </p:cNvSpPr>
            <p:nvPr/>
          </p:nvSpPr>
          <p:spPr bwMode="auto">
            <a:xfrm>
              <a:off x="2118" y="2832"/>
              <a:ext cx="23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400" b="1">
                  <a:solidFill>
                    <a:srgbClr val="FF0000"/>
                  </a:solidFill>
                  <a:latin typeface="Courier New" panose="02070309020205020404" pitchFamily="49" charset="0"/>
                </a:rPr>
                <a:t>1</a:t>
              </a:r>
            </a:p>
          </p:txBody>
        </p:sp>
        <p:sp>
          <p:nvSpPr>
            <p:cNvPr id="9262" name="Text Box 40"/>
            <p:cNvSpPr txBox="1">
              <a:spLocks noChangeArrowheads="1"/>
            </p:cNvSpPr>
            <p:nvPr/>
          </p:nvSpPr>
          <p:spPr bwMode="auto">
            <a:xfrm>
              <a:off x="2118" y="3312"/>
              <a:ext cx="23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400" b="1">
                  <a:solidFill>
                    <a:srgbClr val="FF0000"/>
                  </a:solidFill>
                  <a:latin typeface="Courier New" panose="02070309020205020404" pitchFamily="49" charset="0"/>
                </a:rPr>
                <a:t>1</a:t>
              </a:r>
            </a:p>
          </p:txBody>
        </p:sp>
        <p:graphicFrame>
          <p:nvGraphicFramePr>
            <p:cNvPr id="9263" name="Object 2"/>
            <p:cNvGraphicFramePr>
              <a:graphicFrameLocks noChangeAspect="1"/>
            </p:cNvGraphicFramePr>
            <p:nvPr/>
          </p:nvGraphicFramePr>
          <p:xfrm>
            <a:off x="2117" y="3617"/>
            <a:ext cx="235" cy="28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7764" name="Equation" r:id="rId7" imgW="190500" imgH="228600" progId="Equation.3">
                    <p:embed/>
                  </p:oleObj>
                </mc:Choice>
                <mc:Fallback>
                  <p:oleObj name="Equation" r:id="rId7" imgW="19050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17" y="3617"/>
                          <a:ext cx="235" cy="28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1" name="Group 101"/>
          <p:cNvGrpSpPr>
            <a:grpSpLocks/>
          </p:cNvGrpSpPr>
          <p:nvPr/>
        </p:nvGrpSpPr>
        <p:grpSpPr bwMode="auto">
          <a:xfrm>
            <a:off x="5326063" y="2343150"/>
            <a:ext cx="366712" cy="3579813"/>
            <a:chOff x="3355" y="1476"/>
            <a:chExt cx="231" cy="2255"/>
          </a:xfrm>
        </p:grpSpPr>
        <p:grpSp>
          <p:nvGrpSpPr>
            <p:cNvPr id="9247" name="Group 98"/>
            <p:cNvGrpSpPr>
              <a:grpSpLocks/>
            </p:cNvGrpSpPr>
            <p:nvPr/>
          </p:nvGrpSpPr>
          <p:grpSpPr bwMode="auto">
            <a:xfrm>
              <a:off x="3355" y="1476"/>
              <a:ext cx="231" cy="1968"/>
              <a:chOff x="3355" y="1476"/>
              <a:chExt cx="231" cy="1968"/>
            </a:xfrm>
          </p:grpSpPr>
          <p:sp>
            <p:nvSpPr>
              <p:cNvPr id="9251" name="Text Box 45"/>
              <p:cNvSpPr txBox="1">
                <a:spLocks noChangeArrowheads="1"/>
              </p:cNvSpPr>
              <p:nvPr/>
            </p:nvSpPr>
            <p:spPr bwMode="auto">
              <a:xfrm>
                <a:off x="3355" y="1476"/>
                <a:ext cx="23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sz="2400" b="1">
                    <a:solidFill>
                      <a:srgbClr val="FF0000"/>
                    </a:solidFill>
                    <a:latin typeface="Courier New" panose="02070309020205020404" pitchFamily="49" charset="0"/>
                  </a:rPr>
                  <a:t>0</a:t>
                </a:r>
              </a:p>
            </p:txBody>
          </p:sp>
          <p:sp>
            <p:nvSpPr>
              <p:cNvPr id="9252" name="Text Box 46"/>
              <p:cNvSpPr txBox="1">
                <a:spLocks noChangeArrowheads="1"/>
              </p:cNvSpPr>
              <p:nvPr/>
            </p:nvSpPr>
            <p:spPr bwMode="auto">
              <a:xfrm>
                <a:off x="3355" y="1716"/>
                <a:ext cx="23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sz="2400" b="1">
                    <a:solidFill>
                      <a:srgbClr val="FF0000"/>
                    </a:solidFill>
                    <a:latin typeface="Courier New" panose="02070309020205020404" pitchFamily="49" charset="0"/>
                  </a:rPr>
                  <a:t>0</a:t>
                </a:r>
              </a:p>
            </p:txBody>
          </p:sp>
          <p:sp>
            <p:nvSpPr>
              <p:cNvPr id="9253" name="Text Box 47"/>
              <p:cNvSpPr txBox="1">
                <a:spLocks noChangeArrowheads="1"/>
              </p:cNvSpPr>
              <p:nvPr/>
            </p:nvSpPr>
            <p:spPr bwMode="auto">
              <a:xfrm>
                <a:off x="3355" y="1956"/>
                <a:ext cx="23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sz="2400" b="1">
                    <a:solidFill>
                      <a:srgbClr val="FF0000"/>
                    </a:solidFill>
                    <a:latin typeface="Courier New" panose="02070309020205020404" pitchFamily="49" charset="0"/>
                  </a:rPr>
                  <a:t>0</a:t>
                </a:r>
              </a:p>
            </p:txBody>
          </p:sp>
          <p:sp>
            <p:nvSpPr>
              <p:cNvPr id="9254" name="Text Box 48"/>
              <p:cNvSpPr txBox="1">
                <a:spLocks noChangeArrowheads="1"/>
              </p:cNvSpPr>
              <p:nvPr/>
            </p:nvSpPr>
            <p:spPr bwMode="auto">
              <a:xfrm>
                <a:off x="3355" y="2196"/>
                <a:ext cx="23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sz="2400" b="1">
                    <a:solidFill>
                      <a:srgbClr val="FF0000"/>
                    </a:solidFill>
                    <a:latin typeface="Courier New" panose="02070309020205020404" pitchFamily="49" charset="0"/>
                  </a:rPr>
                  <a:t>1</a:t>
                </a:r>
              </a:p>
            </p:txBody>
          </p:sp>
          <p:sp>
            <p:nvSpPr>
              <p:cNvPr id="9255" name="Text Box 49"/>
              <p:cNvSpPr txBox="1">
                <a:spLocks noChangeArrowheads="1"/>
              </p:cNvSpPr>
              <p:nvPr/>
            </p:nvSpPr>
            <p:spPr bwMode="auto">
              <a:xfrm>
                <a:off x="3355" y="2436"/>
                <a:ext cx="23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sz="2400" b="1">
                    <a:solidFill>
                      <a:srgbClr val="FF0000"/>
                    </a:solidFill>
                    <a:latin typeface="Courier New" panose="02070309020205020404" pitchFamily="49" charset="0"/>
                  </a:rPr>
                  <a:t>1</a:t>
                </a:r>
              </a:p>
            </p:txBody>
          </p:sp>
          <p:sp>
            <p:nvSpPr>
              <p:cNvPr id="9256" name="Text Box 50"/>
              <p:cNvSpPr txBox="1">
                <a:spLocks noChangeArrowheads="1"/>
              </p:cNvSpPr>
              <p:nvPr/>
            </p:nvSpPr>
            <p:spPr bwMode="auto">
              <a:xfrm>
                <a:off x="3355" y="2676"/>
                <a:ext cx="23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sz="2400" b="1">
                    <a:solidFill>
                      <a:srgbClr val="FF0000"/>
                    </a:solidFill>
                    <a:latin typeface="Courier New" panose="02070309020205020404" pitchFamily="49" charset="0"/>
                  </a:rPr>
                  <a:t>1</a:t>
                </a:r>
              </a:p>
            </p:txBody>
          </p:sp>
          <p:sp>
            <p:nvSpPr>
              <p:cNvPr id="9257" name="Text Box 51"/>
              <p:cNvSpPr txBox="1">
                <a:spLocks noChangeArrowheads="1"/>
              </p:cNvSpPr>
              <p:nvPr/>
            </p:nvSpPr>
            <p:spPr bwMode="auto">
              <a:xfrm>
                <a:off x="3355" y="2916"/>
                <a:ext cx="23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sz="2400" b="1">
                    <a:solidFill>
                      <a:srgbClr val="FF0000"/>
                    </a:solidFill>
                    <a:latin typeface="Courier New" panose="02070309020205020404" pitchFamily="49" charset="0"/>
                  </a:rPr>
                  <a:t>1</a:t>
                </a:r>
              </a:p>
            </p:txBody>
          </p:sp>
          <p:sp>
            <p:nvSpPr>
              <p:cNvPr id="9258" name="Text Box 52"/>
              <p:cNvSpPr txBox="1">
                <a:spLocks noChangeArrowheads="1"/>
              </p:cNvSpPr>
              <p:nvPr/>
            </p:nvSpPr>
            <p:spPr bwMode="auto">
              <a:xfrm>
                <a:off x="3355" y="3156"/>
                <a:ext cx="23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sz="2400" b="1">
                    <a:solidFill>
                      <a:srgbClr val="FF0000"/>
                    </a:solidFill>
                    <a:latin typeface="Courier New" panose="02070309020205020404" pitchFamily="49" charset="0"/>
                  </a:rPr>
                  <a:t>1</a:t>
                </a:r>
              </a:p>
            </p:txBody>
          </p:sp>
        </p:grpSp>
        <p:grpSp>
          <p:nvGrpSpPr>
            <p:cNvPr id="9248" name="Group 95"/>
            <p:cNvGrpSpPr>
              <a:grpSpLocks/>
            </p:cNvGrpSpPr>
            <p:nvPr/>
          </p:nvGrpSpPr>
          <p:grpSpPr bwMode="auto">
            <a:xfrm>
              <a:off x="3417" y="3468"/>
              <a:ext cx="131" cy="263"/>
              <a:chOff x="3465" y="3614"/>
              <a:chExt cx="131" cy="263"/>
            </a:xfrm>
          </p:grpSpPr>
          <p:sp>
            <p:nvSpPr>
              <p:cNvPr id="9249" name="Rectangle 93"/>
              <p:cNvSpPr>
                <a:spLocks noChangeArrowheads="1"/>
              </p:cNvSpPr>
              <p:nvPr/>
            </p:nvSpPr>
            <p:spPr bwMode="auto">
              <a:xfrm>
                <a:off x="3465" y="3647"/>
                <a:ext cx="85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sz="2400" i="1">
                    <a:solidFill>
                      <a:srgbClr val="000000"/>
                    </a:solidFill>
                  </a:rPr>
                  <a:t>x</a:t>
                </a:r>
                <a:endParaRPr lang="en-US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9250" name="Rectangle 94"/>
              <p:cNvSpPr>
                <a:spLocks noChangeArrowheads="1"/>
              </p:cNvSpPr>
              <p:nvPr/>
            </p:nvSpPr>
            <p:spPr bwMode="auto">
              <a:xfrm>
                <a:off x="3549" y="3614"/>
                <a:ext cx="47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sz="2400">
                    <a:solidFill>
                      <a:srgbClr val="000000"/>
                    </a:solidFill>
                    <a:latin typeface="Symbol" panose="05050102010706020507" pitchFamily="18" charset="2"/>
                  </a:rPr>
                  <a:t>¢</a:t>
                </a:r>
                <a:endParaRPr lang="en-US" sz="2400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14" name="Group 102"/>
          <p:cNvGrpSpPr>
            <a:grpSpLocks/>
          </p:cNvGrpSpPr>
          <p:nvPr/>
        </p:nvGrpSpPr>
        <p:grpSpPr bwMode="auto">
          <a:xfrm>
            <a:off x="6318250" y="2343150"/>
            <a:ext cx="366713" cy="3594100"/>
            <a:chOff x="3980" y="1476"/>
            <a:chExt cx="231" cy="2264"/>
          </a:xfrm>
        </p:grpSpPr>
        <p:grpSp>
          <p:nvGrpSpPr>
            <p:cNvPr id="9238" name="Group 100"/>
            <p:cNvGrpSpPr>
              <a:grpSpLocks/>
            </p:cNvGrpSpPr>
            <p:nvPr/>
          </p:nvGrpSpPr>
          <p:grpSpPr bwMode="auto">
            <a:xfrm>
              <a:off x="3980" y="1476"/>
              <a:ext cx="231" cy="1728"/>
              <a:chOff x="3980" y="1476"/>
              <a:chExt cx="231" cy="1728"/>
            </a:xfrm>
          </p:grpSpPr>
          <p:sp>
            <p:nvSpPr>
              <p:cNvPr id="9243" name="Text Box 53"/>
              <p:cNvSpPr txBox="1">
                <a:spLocks noChangeArrowheads="1"/>
              </p:cNvSpPr>
              <p:nvPr/>
            </p:nvSpPr>
            <p:spPr bwMode="auto">
              <a:xfrm>
                <a:off x="3980" y="1476"/>
                <a:ext cx="23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sz="2400" b="1">
                    <a:solidFill>
                      <a:srgbClr val="FF0000"/>
                    </a:solidFill>
                    <a:latin typeface="Courier New" panose="02070309020205020404" pitchFamily="49" charset="0"/>
                  </a:rPr>
                  <a:t>0</a:t>
                </a:r>
              </a:p>
            </p:txBody>
          </p:sp>
          <p:sp>
            <p:nvSpPr>
              <p:cNvPr id="9244" name="Text Box 54"/>
              <p:cNvSpPr txBox="1">
                <a:spLocks noChangeArrowheads="1"/>
              </p:cNvSpPr>
              <p:nvPr/>
            </p:nvSpPr>
            <p:spPr bwMode="auto">
              <a:xfrm>
                <a:off x="3980" y="1956"/>
                <a:ext cx="23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sz="2400" b="1">
                    <a:solidFill>
                      <a:srgbClr val="FF0000"/>
                    </a:solidFill>
                    <a:latin typeface="Courier New" panose="02070309020205020404" pitchFamily="49" charset="0"/>
                  </a:rPr>
                  <a:t>0</a:t>
                </a:r>
              </a:p>
            </p:txBody>
          </p:sp>
          <p:sp>
            <p:nvSpPr>
              <p:cNvPr id="9245" name="Text Box 55"/>
              <p:cNvSpPr txBox="1">
                <a:spLocks noChangeArrowheads="1"/>
              </p:cNvSpPr>
              <p:nvPr/>
            </p:nvSpPr>
            <p:spPr bwMode="auto">
              <a:xfrm>
                <a:off x="3980" y="2436"/>
                <a:ext cx="23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sz="2400" b="1">
                    <a:solidFill>
                      <a:srgbClr val="FF0000"/>
                    </a:solidFill>
                    <a:latin typeface="Courier New" panose="02070309020205020404" pitchFamily="49" charset="0"/>
                  </a:rPr>
                  <a:t>1</a:t>
                </a:r>
              </a:p>
            </p:txBody>
          </p:sp>
          <p:sp>
            <p:nvSpPr>
              <p:cNvPr id="9246" name="Text Box 61"/>
              <p:cNvSpPr txBox="1">
                <a:spLocks noChangeArrowheads="1"/>
              </p:cNvSpPr>
              <p:nvPr/>
            </p:nvSpPr>
            <p:spPr bwMode="auto">
              <a:xfrm>
                <a:off x="3980" y="2916"/>
                <a:ext cx="23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sz="2400" b="1">
                    <a:solidFill>
                      <a:srgbClr val="FF0000"/>
                    </a:solidFill>
                    <a:latin typeface="Courier New" panose="02070309020205020404" pitchFamily="49" charset="0"/>
                  </a:rPr>
                  <a:t>1</a:t>
                </a:r>
              </a:p>
            </p:txBody>
          </p:sp>
        </p:grpSp>
        <p:grpSp>
          <p:nvGrpSpPr>
            <p:cNvPr id="9239" name="Group 96"/>
            <p:cNvGrpSpPr>
              <a:grpSpLocks/>
            </p:cNvGrpSpPr>
            <p:nvPr/>
          </p:nvGrpSpPr>
          <p:grpSpPr bwMode="auto">
            <a:xfrm>
              <a:off x="4032" y="3457"/>
              <a:ext cx="156" cy="283"/>
              <a:chOff x="4016" y="3613"/>
              <a:chExt cx="156" cy="283"/>
            </a:xfrm>
          </p:grpSpPr>
          <p:sp>
            <p:nvSpPr>
              <p:cNvPr id="9240" name="Rectangle 87"/>
              <p:cNvSpPr>
                <a:spLocks noChangeArrowheads="1"/>
              </p:cNvSpPr>
              <p:nvPr/>
            </p:nvSpPr>
            <p:spPr bwMode="auto">
              <a:xfrm>
                <a:off x="4104" y="3762"/>
                <a:ext cx="68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sz="1400" i="1">
                    <a:solidFill>
                      <a:srgbClr val="000000"/>
                    </a:solidFill>
                  </a:rPr>
                  <a:t>E</a:t>
                </a:r>
                <a:endParaRPr lang="en-US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9241" name="Rectangle 88"/>
              <p:cNvSpPr>
                <a:spLocks noChangeArrowheads="1"/>
              </p:cNvSpPr>
              <p:nvPr/>
            </p:nvSpPr>
            <p:spPr bwMode="auto">
              <a:xfrm>
                <a:off x="4016" y="3646"/>
                <a:ext cx="85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sz="2400" i="1">
                    <a:solidFill>
                      <a:srgbClr val="000000"/>
                    </a:solidFill>
                  </a:rPr>
                  <a:t>x</a:t>
                </a:r>
                <a:endParaRPr lang="en-US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9242" name="Rectangle 89"/>
              <p:cNvSpPr>
                <a:spLocks noChangeArrowheads="1"/>
              </p:cNvSpPr>
              <p:nvPr/>
            </p:nvSpPr>
            <p:spPr bwMode="auto">
              <a:xfrm>
                <a:off x="4102" y="3613"/>
                <a:ext cx="47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sz="2400">
                    <a:solidFill>
                      <a:srgbClr val="000000"/>
                    </a:solidFill>
                    <a:latin typeface="Symbol" panose="05050102010706020507" pitchFamily="18" charset="2"/>
                  </a:rPr>
                  <a:t>¢</a:t>
                </a:r>
                <a:endParaRPr lang="en-US" sz="2400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17" name="Group 103"/>
          <p:cNvGrpSpPr>
            <a:grpSpLocks/>
          </p:cNvGrpSpPr>
          <p:nvPr/>
        </p:nvGrpSpPr>
        <p:grpSpPr bwMode="auto">
          <a:xfrm>
            <a:off x="7156450" y="2724150"/>
            <a:ext cx="366713" cy="3213100"/>
            <a:chOff x="4508" y="1716"/>
            <a:chExt cx="231" cy="2024"/>
          </a:xfrm>
        </p:grpSpPr>
        <p:grpSp>
          <p:nvGrpSpPr>
            <p:cNvPr id="9229" name="Group 99"/>
            <p:cNvGrpSpPr>
              <a:grpSpLocks/>
            </p:cNvGrpSpPr>
            <p:nvPr/>
          </p:nvGrpSpPr>
          <p:grpSpPr bwMode="auto">
            <a:xfrm>
              <a:off x="4508" y="1716"/>
              <a:ext cx="231" cy="1728"/>
              <a:chOff x="4508" y="1716"/>
              <a:chExt cx="231" cy="1728"/>
            </a:xfrm>
          </p:grpSpPr>
          <p:sp>
            <p:nvSpPr>
              <p:cNvPr id="9234" name="Text Box 63"/>
              <p:cNvSpPr txBox="1">
                <a:spLocks noChangeArrowheads="1"/>
              </p:cNvSpPr>
              <p:nvPr/>
            </p:nvSpPr>
            <p:spPr bwMode="auto">
              <a:xfrm>
                <a:off x="4508" y="1716"/>
                <a:ext cx="23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sz="2400" b="1">
                    <a:solidFill>
                      <a:srgbClr val="FF0000"/>
                    </a:solidFill>
                    <a:latin typeface="Courier New" panose="02070309020205020404" pitchFamily="49" charset="0"/>
                  </a:rPr>
                  <a:t>0</a:t>
                </a:r>
              </a:p>
            </p:txBody>
          </p:sp>
          <p:sp>
            <p:nvSpPr>
              <p:cNvPr id="9235" name="Text Box 64"/>
              <p:cNvSpPr txBox="1">
                <a:spLocks noChangeArrowheads="1"/>
              </p:cNvSpPr>
              <p:nvPr/>
            </p:nvSpPr>
            <p:spPr bwMode="auto">
              <a:xfrm>
                <a:off x="4508" y="2196"/>
                <a:ext cx="23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sz="2400" b="1">
                    <a:solidFill>
                      <a:srgbClr val="FF0000"/>
                    </a:solidFill>
                    <a:latin typeface="Courier New" panose="02070309020205020404" pitchFamily="49" charset="0"/>
                  </a:rPr>
                  <a:t>1</a:t>
                </a:r>
              </a:p>
            </p:txBody>
          </p:sp>
          <p:sp>
            <p:nvSpPr>
              <p:cNvPr id="9236" name="Text Box 65"/>
              <p:cNvSpPr txBox="1">
                <a:spLocks noChangeArrowheads="1"/>
              </p:cNvSpPr>
              <p:nvPr/>
            </p:nvSpPr>
            <p:spPr bwMode="auto">
              <a:xfrm>
                <a:off x="4508" y="2676"/>
                <a:ext cx="23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sz="2400" b="1">
                    <a:solidFill>
                      <a:srgbClr val="FF0000"/>
                    </a:solidFill>
                    <a:latin typeface="Courier New" panose="02070309020205020404" pitchFamily="49" charset="0"/>
                  </a:rPr>
                  <a:t>1</a:t>
                </a:r>
              </a:p>
            </p:txBody>
          </p:sp>
          <p:sp>
            <p:nvSpPr>
              <p:cNvPr id="9237" name="Text Box 71"/>
              <p:cNvSpPr txBox="1">
                <a:spLocks noChangeArrowheads="1"/>
              </p:cNvSpPr>
              <p:nvPr/>
            </p:nvSpPr>
            <p:spPr bwMode="auto">
              <a:xfrm>
                <a:off x="4508" y="3156"/>
                <a:ext cx="23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sz="2400" b="1">
                    <a:solidFill>
                      <a:srgbClr val="FF0000"/>
                    </a:solidFill>
                    <a:latin typeface="Courier New" panose="02070309020205020404" pitchFamily="49" charset="0"/>
                  </a:rPr>
                  <a:t>1</a:t>
                </a:r>
              </a:p>
            </p:txBody>
          </p:sp>
        </p:grpSp>
        <p:grpSp>
          <p:nvGrpSpPr>
            <p:cNvPr id="9230" name="Group 97"/>
            <p:cNvGrpSpPr>
              <a:grpSpLocks/>
            </p:cNvGrpSpPr>
            <p:nvPr/>
          </p:nvGrpSpPr>
          <p:grpSpPr bwMode="auto">
            <a:xfrm>
              <a:off x="4576" y="3456"/>
              <a:ext cx="162" cy="284"/>
              <a:chOff x="4592" y="3604"/>
              <a:chExt cx="162" cy="284"/>
            </a:xfrm>
          </p:grpSpPr>
          <p:sp>
            <p:nvSpPr>
              <p:cNvPr id="9231" name="Rectangle 90"/>
              <p:cNvSpPr>
                <a:spLocks noChangeArrowheads="1"/>
              </p:cNvSpPr>
              <p:nvPr/>
            </p:nvSpPr>
            <p:spPr bwMode="auto">
              <a:xfrm>
                <a:off x="4673" y="3754"/>
                <a:ext cx="81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sz="1400" i="1">
                    <a:solidFill>
                      <a:srgbClr val="000000"/>
                    </a:solidFill>
                  </a:rPr>
                  <a:t>O</a:t>
                </a:r>
                <a:endParaRPr lang="en-US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9232" name="Rectangle 91"/>
              <p:cNvSpPr>
                <a:spLocks noChangeArrowheads="1"/>
              </p:cNvSpPr>
              <p:nvPr/>
            </p:nvSpPr>
            <p:spPr bwMode="auto">
              <a:xfrm>
                <a:off x="4592" y="3636"/>
                <a:ext cx="85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sz="2400" i="1">
                    <a:solidFill>
                      <a:srgbClr val="000000"/>
                    </a:solidFill>
                  </a:rPr>
                  <a:t>x</a:t>
                </a:r>
                <a:endParaRPr lang="en-US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9233" name="Rectangle 92"/>
              <p:cNvSpPr>
                <a:spLocks noChangeArrowheads="1"/>
              </p:cNvSpPr>
              <p:nvPr/>
            </p:nvSpPr>
            <p:spPr bwMode="auto">
              <a:xfrm>
                <a:off x="4677" y="3604"/>
                <a:ext cx="47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sz="2400">
                    <a:solidFill>
                      <a:srgbClr val="000000"/>
                    </a:solidFill>
                    <a:latin typeface="Symbol" panose="05050102010706020507" pitchFamily="18" charset="2"/>
                  </a:rPr>
                  <a:t>¢</a:t>
                </a:r>
                <a:endParaRPr lang="en-US" sz="2400">
                  <a:solidFill>
                    <a:srgbClr val="000000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211450841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8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Lemma 3</a:t>
            </a:r>
          </a:p>
        </p:txBody>
      </p:sp>
      <p:graphicFrame>
        <p:nvGraphicFramePr>
          <p:cNvPr id="94216" name="Object 2"/>
          <p:cNvGraphicFramePr>
            <a:graphicFrameLocks noChangeAspect="1"/>
          </p:cNvGraphicFramePr>
          <p:nvPr/>
        </p:nvGraphicFramePr>
        <p:xfrm>
          <a:off x="2419350" y="3070225"/>
          <a:ext cx="2222500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786" name="Equation" r:id="rId3" imgW="1129810" imgH="253890" progId="Equation.3">
                  <p:embed/>
                </p:oleObj>
              </mc:Choice>
              <mc:Fallback>
                <p:oleObj name="Equation" r:id="rId3" imgW="1129810" imgH="25389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9350" y="3070225"/>
                        <a:ext cx="2222500" cy="498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4217" name="Object 3"/>
          <p:cNvGraphicFramePr>
            <a:graphicFrameLocks noChangeAspect="1"/>
          </p:cNvGraphicFramePr>
          <p:nvPr/>
        </p:nvGraphicFramePr>
        <p:xfrm>
          <a:off x="2419350" y="3756025"/>
          <a:ext cx="2222500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787" name="Equation" r:id="rId5" imgW="1129810" imgH="253890" progId="Equation.3">
                  <p:embed/>
                </p:oleObj>
              </mc:Choice>
              <mc:Fallback>
                <p:oleObj name="Equation" r:id="rId5" imgW="1129810" imgH="25389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9350" y="3756025"/>
                        <a:ext cx="2222500" cy="498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5" name="Text Box 11"/>
          <p:cNvSpPr txBox="1">
            <a:spLocks noChangeArrowheads="1"/>
          </p:cNvSpPr>
          <p:nvPr/>
        </p:nvSpPr>
        <p:spPr bwMode="auto">
          <a:xfrm>
            <a:off x="2336800" y="2536825"/>
            <a:ext cx="49403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400">
                <a:solidFill>
                  <a:srgbClr val="000000"/>
                </a:solidFill>
              </a:rPr>
              <a:t>For two </a:t>
            </a:r>
            <a:r>
              <a:rPr lang="en-US" sz="2400">
                <a:solidFill>
                  <a:srgbClr val="FF0000"/>
                </a:solidFill>
              </a:rPr>
              <a:t>sorted sequences</a:t>
            </a:r>
            <a:r>
              <a:rPr lang="en-US" sz="2400">
                <a:solidFill>
                  <a:srgbClr val="000000"/>
                </a:solidFill>
              </a:rPr>
              <a:t>     and    :      </a:t>
            </a:r>
          </a:p>
        </p:txBody>
      </p:sp>
      <p:graphicFrame>
        <p:nvGraphicFramePr>
          <p:cNvPr id="10246" name="Object 4"/>
          <p:cNvGraphicFramePr>
            <a:graphicFrameLocks noChangeAspect="1"/>
          </p:cNvGraphicFramePr>
          <p:nvPr/>
        </p:nvGraphicFramePr>
        <p:xfrm>
          <a:off x="5578475" y="2670175"/>
          <a:ext cx="246063" cy="274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788" name="Equation" r:id="rId7" imgW="126835" imgH="139518" progId="Equation.3">
                  <p:embed/>
                </p:oleObj>
              </mc:Choice>
              <mc:Fallback>
                <p:oleObj name="Equation" r:id="rId7" imgW="126835" imgH="139518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78475" y="2670175"/>
                        <a:ext cx="246063" cy="274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7" name="Object 5"/>
          <p:cNvGraphicFramePr>
            <a:graphicFrameLocks noChangeAspect="1"/>
          </p:cNvGraphicFramePr>
          <p:nvPr/>
        </p:nvGraphicFramePr>
        <p:xfrm>
          <a:off x="6359525" y="2584450"/>
          <a:ext cx="320675" cy="347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789" name="Equation" r:id="rId9" imgW="164814" imgH="177492" progId="Equation.3">
                  <p:embed/>
                </p:oleObj>
              </mc:Choice>
              <mc:Fallback>
                <p:oleObj name="Equation" r:id="rId9" imgW="164814" imgH="17749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59525" y="2584450"/>
                        <a:ext cx="320675" cy="347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2062163" y="4365625"/>
            <a:ext cx="4160837" cy="498475"/>
            <a:chOff x="883" y="2784"/>
            <a:chExt cx="2621" cy="314"/>
          </a:xfrm>
        </p:grpSpPr>
        <p:graphicFrame>
          <p:nvGraphicFramePr>
            <p:cNvPr id="10251" name="Object 6"/>
            <p:cNvGraphicFramePr>
              <a:graphicFrameLocks noChangeAspect="1"/>
            </p:cNvGraphicFramePr>
            <p:nvPr/>
          </p:nvGraphicFramePr>
          <p:xfrm>
            <a:off x="1129" y="2784"/>
            <a:ext cx="2375" cy="31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8790" name="Equation" r:id="rId11" imgW="1916868" imgH="253890" progId="Equation.3">
                    <p:embed/>
                  </p:oleObj>
                </mc:Choice>
                <mc:Fallback>
                  <p:oleObj name="Equation" r:id="rId11" imgW="1916868" imgH="25389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29" y="2784"/>
                          <a:ext cx="2375" cy="31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252" name="Object 7"/>
            <p:cNvGraphicFramePr>
              <a:graphicFrameLocks noChangeAspect="1"/>
            </p:cNvGraphicFramePr>
            <p:nvPr/>
          </p:nvGraphicFramePr>
          <p:xfrm>
            <a:off x="883" y="2858"/>
            <a:ext cx="173" cy="15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8791" name="Equation" r:id="rId13" imgW="139518" imgH="126835" progId="Equation.3">
                    <p:embed/>
                  </p:oleObj>
                </mc:Choice>
                <mc:Fallback>
                  <p:oleObj name="Equation" r:id="rId13" imgW="139518" imgH="126835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83" y="2858"/>
                          <a:ext cx="173" cy="15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94233" name="Text Box 25"/>
          <p:cNvSpPr txBox="1">
            <a:spLocks noChangeArrowheads="1"/>
          </p:cNvSpPr>
          <p:nvPr/>
        </p:nvSpPr>
        <p:spPr bwMode="auto">
          <a:xfrm>
            <a:off x="4699000" y="3111500"/>
            <a:ext cx="16351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>
                <a:solidFill>
                  <a:srgbClr val="006600"/>
                </a:solidFill>
              </a:rPr>
              <a:t>(by Lemma 2)</a:t>
            </a:r>
            <a:endParaRPr lang="en-US" sz="2400">
              <a:solidFill>
                <a:srgbClr val="006600"/>
              </a:solidFill>
            </a:endParaRPr>
          </a:p>
        </p:txBody>
      </p:sp>
      <p:sp>
        <p:nvSpPr>
          <p:cNvPr id="94234" name="Text Box 26"/>
          <p:cNvSpPr txBox="1">
            <a:spLocks noChangeArrowheads="1"/>
          </p:cNvSpPr>
          <p:nvPr/>
        </p:nvSpPr>
        <p:spPr bwMode="auto">
          <a:xfrm>
            <a:off x="4699000" y="3781425"/>
            <a:ext cx="16351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>
                <a:solidFill>
                  <a:srgbClr val="006600"/>
                </a:solidFill>
              </a:rPr>
              <a:t>(by Lemma 2)</a:t>
            </a:r>
            <a:endParaRPr lang="en-US" sz="240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0112255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42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42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42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42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42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42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42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42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33" grpId="0" autoUpdateAnimBg="0"/>
      <p:bldP spid="94234" grpId="0" autoUpdateAnimBg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Merge Network</a:t>
            </a:r>
          </a:p>
        </p:txBody>
      </p:sp>
      <p:graphicFrame>
        <p:nvGraphicFramePr>
          <p:cNvPr id="89091" name="Object 2"/>
          <p:cNvGraphicFramePr>
            <a:graphicFrameLocks noChangeAspect="1"/>
          </p:cNvGraphicFramePr>
          <p:nvPr/>
        </p:nvGraphicFramePr>
        <p:xfrm>
          <a:off x="1865313" y="2163763"/>
          <a:ext cx="322262" cy="452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810" name="Equation" r:id="rId3" imgW="165028" imgH="228501" progId="Equation.3">
                  <p:embed/>
                </p:oleObj>
              </mc:Choice>
              <mc:Fallback>
                <p:oleObj name="Equation" r:id="rId3" imgW="165028" imgH="22850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65313" y="2163763"/>
                        <a:ext cx="322262" cy="452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9092" name="Object 3"/>
          <p:cNvGraphicFramePr>
            <a:graphicFrameLocks noChangeAspect="1"/>
          </p:cNvGraphicFramePr>
          <p:nvPr/>
        </p:nvGraphicFramePr>
        <p:xfrm>
          <a:off x="1865313" y="2590800"/>
          <a:ext cx="296862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811" name="Equation" r:id="rId5" imgW="152268" imgH="215713" progId="Equation.3">
                  <p:embed/>
                </p:oleObj>
              </mc:Choice>
              <mc:Fallback>
                <p:oleObj name="Equation" r:id="rId5" imgW="152268" imgH="2157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65313" y="2590800"/>
                        <a:ext cx="296862" cy="423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9093" name="Object 4"/>
          <p:cNvGraphicFramePr>
            <a:graphicFrameLocks noChangeAspect="1"/>
          </p:cNvGraphicFramePr>
          <p:nvPr/>
        </p:nvGraphicFramePr>
        <p:xfrm>
          <a:off x="1865313" y="3035300"/>
          <a:ext cx="322262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812" name="Equation" r:id="rId7" imgW="164885" imgH="215619" progId="Equation.3">
                  <p:embed/>
                </p:oleObj>
              </mc:Choice>
              <mc:Fallback>
                <p:oleObj name="Equation" r:id="rId7" imgW="164885" imgH="21561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65313" y="3035300"/>
                        <a:ext cx="322262" cy="423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9094" name="Object 5"/>
          <p:cNvGraphicFramePr>
            <a:graphicFrameLocks noChangeAspect="1"/>
          </p:cNvGraphicFramePr>
          <p:nvPr/>
        </p:nvGraphicFramePr>
        <p:xfrm>
          <a:off x="1865313" y="3509963"/>
          <a:ext cx="322262" cy="452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813" name="Equation" r:id="rId9" imgW="165028" imgH="228501" progId="Equation.3">
                  <p:embed/>
                </p:oleObj>
              </mc:Choice>
              <mc:Fallback>
                <p:oleObj name="Equation" r:id="rId9" imgW="165028" imgH="22850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65313" y="3509963"/>
                        <a:ext cx="322262" cy="452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9095" name="Object 6"/>
          <p:cNvGraphicFramePr>
            <a:graphicFrameLocks noChangeAspect="1"/>
          </p:cNvGraphicFramePr>
          <p:nvPr/>
        </p:nvGraphicFramePr>
        <p:xfrm>
          <a:off x="1905000" y="4297363"/>
          <a:ext cx="322263" cy="452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814" name="Equation" r:id="rId11" imgW="165028" imgH="228501" progId="Equation.3">
                  <p:embed/>
                </p:oleObj>
              </mc:Choice>
              <mc:Fallback>
                <p:oleObj name="Equation" r:id="rId11" imgW="165028" imgH="22850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4297363"/>
                        <a:ext cx="322263" cy="452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9096" name="Object 7"/>
          <p:cNvGraphicFramePr>
            <a:graphicFrameLocks noChangeAspect="1"/>
          </p:cNvGraphicFramePr>
          <p:nvPr/>
        </p:nvGraphicFramePr>
        <p:xfrm>
          <a:off x="1892300" y="4724400"/>
          <a:ext cx="322263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815" name="Equation" r:id="rId13" imgW="164885" imgH="215619" progId="Equation.3">
                  <p:embed/>
                </p:oleObj>
              </mc:Choice>
              <mc:Fallback>
                <p:oleObj name="Equation" r:id="rId13" imgW="164885" imgH="21561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92300" y="4724400"/>
                        <a:ext cx="322263" cy="423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9097" name="Object 8"/>
          <p:cNvGraphicFramePr>
            <a:graphicFrameLocks noChangeAspect="1"/>
          </p:cNvGraphicFramePr>
          <p:nvPr/>
        </p:nvGraphicFramePr>
        <p:xfrm>
          <a:off x="1905000" y="5168900"/>
          <a:ext cx="322263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816" name="Equation" r:id="rId15" imgW="164885" imgH="215619" progId="Equation.3">
                  <p:embed/>
                </p:oleObj>
              </mc:Choice>
              <mc:Fallback>
                <p:oleObj name="Equation" r:id="rId15" imgW="164885" imgH="21561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5168900"/>
                        <a:ext cx="322263" cy="423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9098" name="Object 9"/>
          <p:cNvGraphicFramePr>
            <a:graphicFrameLocks noChangeAspect="1"/>
          </p:cNvGraphicFramePr>
          <p:nvPr/>
        </p:nvGraphicFramePr>
        <p:xfrm>
          <a:off x="1905000" y="5643563"/>
          <a:ext cx="322263" cy="452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817" name="Equation" r:id="rId17" imgW="165028" imgH="228501" progId="Equation.3">
                  <p:embed/>
                </p:oleObj>
              </mc:Choice>
              <mc:Fallback>
                <p:oleObj name="Equation" r:id="rId17" imgW="165028" imgH="22850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5643563"/>
                        <a:ext cx="322263" cy="452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143"/>
          <p:cNvGrpSpPr>
            <a:grpSpLocks/>
          </p:cNvGrpSpPr>
          <p:nvPr/>
        </p:nvGrpSpPr>
        <p:grpSpPr bwMode="auto">
          <a:xfrm>
            <a:off x="381000" y="2286000"/>
            <a:ext cx="1447800" cy="1676400"/>
            <a:chOff x="240" y="1440"/>
            <a:chExt cx="912" cy="1056"/>
          </a:xfrm>
        </p:grpSpPr>
        <p:sp>
          <p:nvSpPr>
            <p:cNvPr id="11366" name="AutoShape 11"/>
            <p:cNvSpPr>
              <a:spLocks/>
            </p:cNvSpPr>
            <p:nvPr/>
          </p:nvSpPr>
          <p:spPr bwMode="auto">
            <a:xfrm flipH="1">
              <a:off x="864" y="1440"/>
              <a:ext cx="288" cy="1056"/>
            </a:xfrm>
            <a:prstGeom prst="rightBrace">
              <a:avLst>
                <a:gd name="adj1" fmla="val 30556"/>
                <a:gd name="adj2" fmla="val 50000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1367" name="Text Box 12"/>
            <p:cNvSpPr txBox="1">
              <a:spLocks noChangeArrowheads="1"/>
            </p:cNvSpPr>
            <p:nvPr/>
          </p:nvSpPr>
          <p:spPr bwMode="auto">
            <a:xfrm flipH="1">
              <a:off x="240" y="1776"/>
              <a:ext cx="58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400" u="sng">
                  <a:solidFill>
                    <a:srgbClr val="FF0000"/>
                  </a:solidFill>
                </a:rPr>
                <a:t>sorted</a:t>
              </a:r>
              <a:endParaRPr lang="en-US" sz="2400" u="sng">
                <a:solidFill>
                  <a:srgbClr val="006600"/>
                </a:solidFill>
              </a:endParaRPr>
            </a:p>
          </p:txBody>
        </p:sp>
      </p:grpSp>
      <p:grpSp>
        <p:nvGrpSpPr>
          <p:cNvPr id="3" name="Group 144"/>
          <p:cNvGrpSpPr>
            <a:grpSpLocks/>
          </p:cNvGrpSpPr>
          <p:nvPr/>
        </p:nvGrpSpPr>
        <p:grpSpPr bwMode="auto">
          <a:xfrm>
            <a:off x="381000" y="4373563"/>
            <a:ext cx="1447800" cy="1676400"/>
            <a:chOff x="240" y="2755"/>
            <a:chExt cx="912" cy="1056"/>
          </a:xfrm>
        </p:grpSpPr>
        <p:sp>
          <p:nvSpPr>
            <p:cNvPr id="11364" name="AutoShape 13"/>
            <p:cNvSpPr>
              <a:spLocks/>
            </p:cNvSpPr>
            <p:nvPr/>
          </p:nvSpPr>
          <p:spPr bwMode="auto">
            <a:xfrm flipH="1">
              <a:off x="864" y="2755"/>
              <a:ext cx="288" cy="1056"/>
            </a:xfrm>
            <a:prstGeom prst="rightBrace">
              <a:avLst>
                <a:gd name="adj1" fmla="val 30556"/>
                <a:gd name="adj2" fmla="val 50000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1365" name="Text Box 14"/>
            <p:cNvSpPr txBox="1">
              <a:spLocks noChangeArrowheads="1"/>
            </p:cNvSpPr>
            <p:nvPr/>
          </p:nvSpPr>
          <p:spPr bwMode="auto">
            <a:xfrm flipH="1">
              <a:off x="240" y="3091"/>
              <a:ext cx="58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400" u="sng">
                  <a:solidFill>
                    <a:srgbClr val="FF0000"/>
                  </a:solidFill>
                </a:rPr>
                <a:t>sorted</a:t>
              </a:r>
              <a:endParaRPr lang="en-US" sz="2400" u="sng">
                <a:solidFill>
                  <a:srgbClr val="006600"/>
                </a:solidFill>
              </a:endParaRPr>
            </a:p>
          </p:txBody>
        </p:sp>
      </p:grpSp>
      <p:grpSp>
        <p:nvGrpSpPr>
          <p:cNvPr id="4" name="Group 150"/>
          <p:cNvGrpSpPr>
            <a:grpSpLocks/>
          </p:cNvGrpSpPr>
          <p:nvPr/>
        </p:nvGrpSpPr>
        <p:grpSpPr bwMode="auto">
          <a:xfrm>
            <a:off x="3276600" y="2133600"/>
            <a:ext cx="2286000" cy="3962400"/>
            <a:chOff x="2064" y="1344"/>
            <a:chExt cx="1440" cy="2496"/>
          </a:xfrm>
        </p:grpSpPr>
        <p:sp>
          <p:nvSpPr>
            <p:cNvPr id="89103" name="Rectangle 15"/>
            <p:cNvSpPr>
              <a:spLocks noChangeArrowheads="1"/>
            </p:cNvSpPr>
            <p:nvPr/>
          </p:nvSpPr>
          <p:spPr bwMode="auto">
            <a:xfrm>
              <a:off x="2256" y="1344"/>
              <a:ext cx="1048" cy="1152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tint val="3372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189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solidFill>
                  <a:srgbClr val="000000"/>
                </a:solidFill>
                <a:ea typeface="ＭＳ Ｐゴシック" charset="-128"/>
              </a:endParaRPr>
            </a:p>
          </p:txBody>
        </p:sp>
        <p:sp>
          <p:nvSpPr>
            <p:cNvPr id="11345" name="Oval 18"/>
            <p:cNvSpPr>
              <a:spLocks noChangeArrowheads="1"/>
            </p:cNvSpPr>
            <p:nvPr/>
          </p:nvSpPr>
          <p:spPr bwMode="auto">
            <a:xfrm>
              <a:off x="2352" y="1632"/>
              <a:ext cx="816" cy="576"/>
            </a:xfrm>
            <a:prstGeom prst="ellipse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2000">
                  <a:solidFill>
                    <a:srgbClr val="000000"/>
                  </a:solidFill>
                </a:rPr>
                <a:t>Merge[4]</a:t>
              </a: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89107" name="Rectangle 19"/>
            <p:cNvSpPr>
              <a:spLocks noChangeArrowheads="1"/>
            </p:cNvSpPr>
            <p:nvPr/>
          </p:nvSpPr>
          <p:spPr bwMode="auto">
            <a:xfrm>
              <a:off x="2248" y="2688"/>
              <a:ext cx="1048" cy="1152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tint val="3372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189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solidFill>
                  <a:srgbClr val="000000"/>
                </a:solidFill>
                <a:ea typeface="ＭＳ Ｐゴシック" charset="-128"/>
              </a:endParaRPr>
            </a:p>
          </p:txBody>
        </p:sp>
        <p:sp>
          <p:nvSpPr>
            <p:cNvPr id="11347" name="Line 48"/>
            <p:cNvSpPr>
              <a:spLocks noChangeShapeType="1"/>
            </p:cNvSpPr>
            <p:nvPr/>
          </p:nvSpPr>
          <p:spPr bwMode="auto">
            <a:xfrm>
              <a:off x="2064" y="1488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1348" name="Line 49"/>
            <p:cNvSpPr>
              <a:spLocks noChangeShapeType="1"/>
            </p:cNvSpPr>
            <p:nvPr/>
          </p:nvSpPr>
          <p:spPr bwMode="auto">
            <a:xfrm>
              <a:off x="2064" y="1776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1349" name="Line 50"/>
            <p:cNvSpPr>
              <a:spLocks noChangeShapeType="1"/>
            </p:cNvSpPr>
            <p:nvPr/>
          </p:nvSpPr>
          <p:spPr bwMode="auto">
            <a:xfrm>
              <a:off x="2064" y="2064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1350" name="Line 51"/>
            <p:cNvSpPr>
              <a:spLocks noChangeShapeType="1"/>
            </p:cNvSpPr>
            <p:nvPr/>
          </p:nvSpPr>
          <p:spPr bwMode="auto">
            <a:xfrm>
              <a:off x="2064" y="2352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1351" name="Line 52"/>
            <p:cNvSpPr>
              <a:spLocks noChangeShapeType="1"/>
            </p:cNvSpPr>
            <p:nvPr/>
          </p:nvSpPr>
          <p:spPr bwMode="auto">
            <a:xfrm>
              <a:off x="2064" y="2880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1352" name="Line 53"/>
            <p:cNvSpPr>
              <a:spLocks noChangeShapeType="1"/>
            </p:cNvSpPr>
            <p:nvPr/>
          </p:nvSpPr>
          <p:spPr bwMode="auto">
            <a:xfrm>
              <a:off x="2064" y="3168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1353" name="Line 54"/>
            <p:cNvSpPr>
              <a:spLocks noChangeShapeType="1"/>
            </p:cNvSpPr>
            <p:nvPr/>
          </p:nvSpPr>
          <p:spPr bwMode="auto">
            <a:xfrm>
              <a:off x="2064" y="3456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1354" name="Line 55"/>
            <p:cNvSpPr>
              <a:spLocks noChangeShapeType="1"/>
            </p:cNvSpPr>
            <p:nvPr/>
          </p:nvSpPr>
          <p:spPr bwMode="auto">
            <a:xfrm>
              <a:off x="2064" y="3744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1355" name="Line 56"/>
            <p:cNvSpPr>
              <a:spLocks noChangeShapeType="1"/>
            </p:cNvSpPr>
            <p:nvPr/>
          </p:nvSpPr>
          <p:spPr bwMode="auto">
            <a:xfrm>
              <a:off x="3312" y="1488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1356" name="Line 57"/>
            <p:cNvSpPr>
              <a:spLocks noChangeShapeType="1"/>
            </p:cNvSpPr>
            <p:nvPr/>
          </p:nvSpPr>
          <p:spPr bwMode="auto">
            <a:xfrm>
              <a:off x="3312" y="1776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1357" name="Line 58"/>
            <p:cNvSpPr>
              <a:spLocks noChangeShapeType="1"/>
            </p:cNvSpPr>
            <p:nvPr/>
          </p:nvSpPr>
          <p:spPr bwMode="auto">
            <a:xfrm>
              <a:off x="3312" y="2064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1358" name="Line 59"/>
            <p:cNvSpPr>
              <a:spLocks noChangeShapeType="1"/>
            </p:cNvSpPr>
            <p:nvPr/>
          </p:nvSpPr>
          <p:spPr bwMode="auto">
            <a:xfrm>
              <a:off x="3312" y="2352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1359" name="Line 60"/>
            <p:cNvSpPr>
              <a:spLocks noChangeShapeType="1"/>
            </p:cNvSpPr>
            <p:nvPr/>
          </p:nvSpPr>
          <p:spPr bwMode="auto">
            <a:xfrm>
              <a:off x="3312" y="2880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1360" name="Line 61"/>
            <p:cNvSpPr>
              <a:spLocks noChangeShapeType="1"/>
            </p:cNvSpPr>
            <p:nvPr/>
          </p:nvSpPr>
          <p:spPr bwMode="auto">
            <a:xfrm>
              <a:off x="3312" y="3168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1361" name="Line 62"/>
            <p:cNvSpPr>
              <a:spLocks noChangeShapeType="1"/>
            </p:cNvSpPr>
            <p:nvPr/>
          </p:nvSpPr>
          <p:spPr bwMode="auto">
            <a:xfrm>
              <a:off x="3312" y="3456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1362" name="Line 63"/>
            <p:cNvSpPr>
              <a:spLocks noChangeShapeType="1"/>
            </p:cNvSpPr>
            <p:nvPr/>
          </p:nvSpPr>
          <p:spPr bwMode="auto">
            <a:xfrm>
              <a:off x="3312" y="3744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1363" name="Oval 95"/>
            <p:cNvSpPr>
              <a:spLocks noChangeArrowheads="1"/>
            </p:cNvSpPr>
            <p:nvPr/>
          </p:nvSpPr>
          <p:spPr bwMode="auto">
            <a:xfrm>
              <a:off x="2400" y="2976"/>
              <a:ext cx="816" cy="576"/>
            </a:xfrm>
            <a:prstGeom prst="ellipse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2000">
                  <a:solidFill>
                    <a:srgbClr val="000000"/>
                  </a:solidFill>
                </a:rPr>
                <a:t>Merge[4]</a:t>
              </a:r>
              <a:endParaRPr lang="en-US" sz="2400">
                <a:solidFill>
                  <a:srgbClr val="000000"/>
                </a:solidFill>
              </a:endParaRPr>
            </a:p>
          </p:txBody>
        </p:sp>
      </p:grpSp>
      <p:grpSp>
        <p:nvGrpSpPr>
          <p:cNvPr id="5" name="Group 152"/>
          <p:cNvGrpSpPr>
            <a:grpSpLocks/>
          </p:cNvGrpSpPr>
          <p:nvPr/>
        </p:nvGrpSpPr>
        <p:grpSpPr bwMode="auto">
          <a:xfrm>
            <a:off x="2286000" y="2362200"/>
            <a:ext cx="1143000" cy="3581400"/>
            <a:chOff x="1440" y="1488"/>
            <a:chExt cx="720" cy="2256"/>
          </a:xfrm>
        </p:grpSpPr>
        <p:sp>
          <p:nvSpPr>
            <p:cNvPr id="11328" name="Line 106"/>
            <p:cNvSpPr>
              <a:spLocks noChangeShapeType="1"/>
            </p:cNvSpPr>
            <p:nvPr/>
          </p:nvSpPr>
          <p:spPr bwMode="auto">
            <a:xfrm>
              <a:off x="1584" y="1488"/>
              <a:ext cx="57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1329" name="Line 16"/>
            <p:cNvSpPr>
              <a:spLocks noChangeShapeType="1"/>
            </p:cNvSpPr>
            <p:nvPr/>
          </p:nvSpPr>
          <p:spPr bwMode="auto">
            <a:xfrm>
              <a:off x="1440" y="1488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1330" name="Line 17"/>
            <p:cNvSpPr>
              <a:spLocks noChangeShapeType="1"/>
            </p:cNvSpPr>
            <p:nvPr/>
          </p:nvSpPr>
          <p:spPr bwMode="auto">
            <a:xfrm>
              <a:off x="1440" y="1776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1331" name="Line 42"/>
            <p:cNvSpPr>
              <a:spLocks noChangeShapeType="1"/>
            </p:cNvSpPr>
            <p:nvPr/>
          </p:nvSpPr>
          <p:spPr bwMode="auto">
            <a:xfrm>
              <a:off x="1440" y="2064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1332" name="Line 43"/>
            <p:cNvSpPr>
              <a:spLocks noChangeShapeType="1"/>
            </p:cNvSpPr>
            <p:nvPr/>
          </p:nvSpPr>
          <p:spPr bwMode="auto">
            <a:xfrm>
              <a:off x="1440" y="2352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1333" name="Line 44"/>
            <p:cNvSpPr>
              <a:spLocks noChangeShapeType="1"/>
            </p:cNvSpPr>
            <p:nvPr/>
          </p:nvSpPr>
          <p:spPr bwMode="auto">
            <a:xfrm>
              <a:off x="1440" y="2880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1334" name="Line 45"/>
            <p:cNvSpPr>
              <a:spLocks noChangeShapeType="1"/>
            </p:cNvSpPr>
            <p:nvPr/>
          </p:nvSpPr>
          <p:spPr bwMode="auto">
            <a:xfrm>
              <a:off x="1440" y="3168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1335" name="Line 46"/>
            <p:cNvSpPr>
              <a:spLocks noChangeShapeType="1"/>
            </p:cNvSpPr>
            <p:nvPr/>
          </p:nvSpPr>
          <p:spPr bwMode="auto">
            <a:xfrm>
              <a:off x="1440" y="3456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1336" name="Line 47"/>
            <p:cNvSpPr>
              <a:spLocks noChangeShapeType="1"/>
            </p:cNvSpPr>
            <p:nvPr/>
          </p:nvSpPr>
          <p:spPr bwMode="auto">
            <a:xfrm>
              <a:off x="1440" y="3744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1337" name="Line 107"/>
            <p:cNvSpPr>
              <a:spLocks noChangeShapeType="1"/>
            </p:cNvSpPr>
            <p:nvPr/>
          </p:nvSpPr>
          <p:spPr bwMode="auto">
            <a:xfrm flipV="1">
              <a:off x="1632" y="1776"/>
              <a:ext cx="432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1338" name="Line 108"/>
            <p:cNvSpPr>
              <a:spLocks noChangeShapeType="1"/>
            </p:cNvSpPr>
            <p:nvPr/>
          </p:nvSpPr>
          <p:spPr bwMode="auto">
            <a:xfrm flipV="1">
              <a:off x="1632" y="2064"/>
              <a:ext cx="432" cy="110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1339" name="Line 109"/>
            <p:cNvSpPr>
              <a:spLocks noChangeShapeType="1"/>
            </p:cNvSpPr>
            <p:nvPr/>
          </p:nvSpPr>
          <p:spPr bwMode="auto">
            <a:xfrm flipV="1">
              <a:off x="1632" y="2352"/>
              <a:ext cx="432" cy="13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1340" name="Line 110"/>
            <p:cNvSpPr>
              <a:spLocks noChangeShapeType="1"/>
            </p:cNvSpPr>
            <p:nvPr/>
          </p:nvSpPr>
          <p:spPr bwMode="auto">
            <a:xfrm>
              <a:off x="1632" y="1776"/>
              <a:ext cx="432" cy="16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1341" name="Line 111"/>
            <p:cNvSpPr>
              <a:spLocks noChangeShapeType="1"/>
            </p:cNvSpPr>
            <p:nvPr/>
          </p:nvSpPr>
          <p:spPr bwMode="auto">
            <a:xfrm>
              <a:off x="1632" y="2352"/>
              <a:ext cx="432" cy="13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1342" name="Line 114"/>
            <p:cNvSpPr>
              <a:spLocks noChangeShapeType="1"/>
            </p:cNvSpPr>
            <p:nvPr/>
          </p:nvSpPr>
          <p:spPr bwMode="auto">
            <a:xfrm>
              <a:off x="1632" y="2880"/>
              <a:ext cx="43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1343" name="Line 115"/>
            <p:cNvSpPr>
              <a:spLocks noChangeShapeType="1"/>
            </p:cNvSpPr>
            <p:nvPr/>
          </p:nvSpPr>
          <p:spPr bwMode="auto">
            <a:xfrm flipV="1">
              <a:off x="1632" y="3168"/>
              <a:ext cx="432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6" name="Group 163"/>
          <p:cNvGrpSpPr>
            <a:grpSpLocks/>
          </p:cNvGrpSpPr>
          <p:nvPr/>
        </p:nvGrpSpPr>
        <p:grpSpPr bwMode="auto">
          <a:xfrm>
            <a:off x="5486400" y="2362200"/>
            <a:ext cx="838200" cy="3581400"/>
            <a:chOff x="3456" y="1488"/>
            <a:chExt cx="528" cy="2256"/>
          </a:xfrm>
        </p:grpSpPr>
        <p:sp>
          <p:nvSpPr>
            <p:cNvPr id="11320" name="Line 124"/>
            <p:cNvSpPr>
              <a:spLocks noChangeShapeType="1"/>
            </p:cNvSpPr>
            <p:nvPr/>
          </p:nvSpPr>
          <p:spPr bwMode="auto">
            <a:xfrm>
              <a:off x="3456" y="1488"/>
              <a:ext cx="52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1321" name="Line 125"/>
            <p:cNvSpPr>
              <a:spLocks noChangeShapeType="1"/>
            </p:cNvSpPr>
            <p:nvPr/>
          </p:nvSpPr>
          <p:spPr bwMode="auto">
            <a:xfrm flipV="1">
              <a:off x="3504" y="1776"/>
              <a:ext cx="432" cy="110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1322" name="Line 126"/>
            <p:cNvSpPr>
              <a:spLocks noChangeShapeType="1"/>
            </p:cNvSpPr>
            <p:nvPr/>
          </p:nvSpPr>
          <p:spPr bwMode="auto">
            <a:xfrm>
              <a:off x="3504" y="1776"/>
              <a:ext cx="432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1323" name="Line 127"/>
            <p:cNvSpPr>
              <a:spLocks noChangeShapeType="1"/>
            </p:cNvSpPr>
            <p:nvPr/>
          </p:nvSpPr>
          <p:spPr bwMode="auto">
            <a:xfrm flipV="1">
              <a:off x="3504" y="2352"/>
              <a:ext cx="432" cy="81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1324" name="Line 128"/>
            <p:cNvSpPr>
              <a:spLocks noChangeShapeType="1"/>
            </p:cNvSpPr>
            <p:nvPr/>
          </p:nvSpPr>
          <p:spPr bwMode="auto">
            <a:xfrm>
              <a:off x="3504" y="2064"/>
              <a:ext cx="432" cy="81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1325" name="Line 129"/>
            <p:cNvSpPr>
              <a:spLocks noChangeShapeType="1"/>
            </p:cNvSpPr>
            <p:nvPr/>
          </p:nvSpPr>
          <p:spPr bwMode="auto">
            <a:xfrm flipV="1">
              <a:off x="3504" y="3168"/>
              <a:ext cx="432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1326" name="Line 130"/>
            <p:cNvSpPr>
              <a:spLocks noChangeShapeType="1"/>
            </p:cNvSpPr>
            <p:nvPr/>
          </p:nvSpPr>
          <p:spPr bwMode="auto">
            <a:xfrm>
              <a:off x="3504" y="2352"/>
              <a:ext cx="432" cy="110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1327" name="Line 131"/>
            <p:cNvSpPr>
              <a:spLocks noChangeShapeType="1"/>
            </p:cNvSpPr>
            <p:nvPr/>
          </p:nvSpPr>
          <p:spPr bwMode="auto">
            <a:xfrm>
              <a:off x="3504" y="3744"/>
              <a:ext cx="43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7" name="Group 145"/>
          <p:cNvGrpSpPr>
            <a:grpSpLocks/>
          </p:cNvGrpSpPr>
          <p:nvPr/>
        </p:nvGrpSpPr>
        <p:grpSpPr bwMode="auto">
          <a:xfrm>
            <a:off x="7543800" y="2209800"/>
            <a:ext cx="1385888" cy="3886200"/>
            <a:chOff x="4752" y="1392"/>
            <a:chExt cx="873" cy="2448"/>
          </a:xfrm>
        </p:grpSpPr>
        <p:sp>
          <p:nvSpPr>
            <p:cNvPr id="11318" name="AutoShape 133"/>
            <p:cNvSpPr>
              <a:spLocks/>
            </p:cNvSpPr>
            <p:nvPr/>
          </p:nvSpPr>
          <p:spPr bwMode="auto">
            <a:xfrm>
              <a:off x="4752" y="1392"/>
              <a:ext cx="240" cy="2448"/>
            </a:xfrm>
            <a:prstGeom prst="rightBrace">
              <a:avLst>
                <a:gd name="adj1" fmla="val 85000"/>
                <a:gd name="adj2" fmla="val 50000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1319" name="Text Box 134"/>
            <p:cNvSpPr txBox="1">
              <a:spLocks noChangeArrowheads="1"/>
            </p:cNvSpPr>
            <p:nvPr/>
          </p:nvSpPr>
          <p:spPr bwMode="auto">
            <a:xfrm>
              <a:off x="5040" y="2448"/>
              <a:ext cx="58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400" u="sng">
                  <a:solidFill>
                    <a:srgbClr val="FF0000"/>
                  </a:solidFill>
                </a:rPr>
                <a:t>sorted</a:t>
              </a:r>
              <a:endParaRPr lang="en-US" sz="2400" u="sng">
                <a:solidFill>
                  <a:srgbClr val="006600"/>
                </a:solidFill>
              </a:endParaRPr>
            </a:p>
          </p:txBody>
        </p:sp>
      </p:grpSp>
      <p:graphicFrame>
        <p:nvGraphicFramePr>
          <p:cNvPr id="89223" name="Object 10"/>
          <p:cNvGraphicFramePr>
            <a:graphicFrameLocks noChangeAspect="1"/>
          </p:cNvGraphicFramePr>
          <p:nvPr/>
        </p:nvGraphicFramePr>
        <p:xfrm>
          <a:off x="7056438" y="2133600"/>
          <a:ext cx="347662" cy="45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818" name="Equation" r:id="rId19" imgW="177646" imgH="228402" progId="Equation.3">
                  <p:embed/>
                </p:oleObj>
              </mc:Choice>
              <mc:Fallback>
                <p:oleObj name="Equation" r:id="rId19" imgW="177646" imgH="22840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56438" y="2133600"/>
                        <a:ext cx="347662" cy="452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9224" name="Object 11"/>
          <p:cNvGraphicFramePr>
            <a:graphicFrameLocks noChangeAspect="1"/>
          </p:cNvGraphicFramePr>
          <p:nvPr/>
        </p:nvGraphicFramePr>
        <p:xfrm>
          <a:off x="7056438" y="2560638"/>
          <a:ext cx="322262" cy="423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819" name="Equation" r:id="rId21" imgW="164885" imgH="215619" progId="Equation.3">
                  <p:embed/>
                </p:oleObj>
              </mc:Choice>
              <mc:Fallback>
                <p:oleObj name="Equation" r:id="rId21" imgW="164885" imgH="21561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56438" y="2560638"/>
                        <a:ext cx="322262" cy="423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9225" name="Object 12"/>
          <p:cNvGraphicFramePr>
            <a:graphicFrameLocks noChangeAspect="1"/>
          </p:cNvGraphicFramePr>
          <p:nvPr/>
        </p:nvGraphicFramePr>
        <p:xfrm>
          <a:off x="7056438" y="3005138"/>
          <a:ext cx="347662" cy="423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820" name="Equation" r:id="rId23" imgW="177569" imgH="215619" progId="Equation.3">
                  <p:embed/>
                </p:oleObj>
              </mc:Choice>
              <mc:Fallback>
                <p:oleObj name="Equation" r:id="rId23" imgW="177569" imgH="21561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56438" y="3005138"/>
                        <a:ext cx="347662" cy="423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9226" name="Object 13"/>
          <p:cNvGraphicFramePr>
            <a:graphicFrameLocks noChangeAspect="1"/>
          </p:cNvGraphicFramePr>
          <p:nvPr/>
        </p:nvGraphicFramePr>
        <p:xfrm>
          <a:off x="7056438" y="3479800"/>
          <a:ext cx="347662" cy="45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821" name="Equation" r:id="rId25" imgW="177646" imgH="228402" progId="Equation.3">
                  <p:embed/>
                </p:oleObj>
              </mc:Choice>
              <mc:Fallback>
                <p:oleObj name="Equation" r:id="rId25" imgW="177646" imgH="22840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56438" y="3479800"/>
                        <a:ext cx="347662" cy="452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9227" name="Object 14"/>
          <p:cNvGraphicFramePr>
            <a:graphicFrameLocks noChangeAspect="1"/>
          </p:cNvGraphicFramePr>
          <p:nvPr/>
        </p:nvGraphicFramePr>
        <p:xfrm>
          <a:off x="7086600" y="4357688"/>
          <a:ext cx="347663" cy="423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822" name="Equation" r:id="rId27" imgW="177569" imgH="215619" progId="Equation.3">
                  <p:embed/>
                </p:oleObj>
              </mc:Choice>
              <mc:Fallback>
                <p:oleObj name="Equation" r:id="rId27" imgW="177569" imgH="21561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6600" y="4357688"/>
                        <a:ext cx="347663" cy="423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9228" name="Object 15"/>
          <p:cNvGraphicFramePr>
            <a:graphicFrameLocks noChangeAspect="1"/>
          </p:cNvGraphicFramePr>
          <p:nvPr/>
        </p:nvGraphicFramePr>
        <p:xfrm>
          <a:off x="7075488" y="4756150"/>
          <a:ext cx="346075" cy="45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823" name="Equation" r:id="rId29" imgW="177646" imgH="228402" progId="Equation.3">
                  <p:embed/>
                </p:oleObj>
              </mc:Choice>
              <mc:Fallback>
                <p:oleObj name="Equation" r:id="rId29" imgW="177646" imgH="22840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75488" y="4756150"/>
                        <a:ext cx="346075" cy="452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9229" name="Object 16"/>
          <p:cNvGraphicFramePr>
            <a:graphicFrameLocks noChangeAspect="1"/>
          </p:cNvGraphicFramePr>
          <p:nvPr/>
        </p:nvGraphicFramePr>
        <p:xfrm>
          <a:off x="7086600" y="5200650"/>
          <a:ext cx="347663" cy="45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824" name="Equation" r:id="rId31" imgW="177646" imgH="228402" progId="Equation.3">
                  <p:embed/>
                </p:oleObj>
              </mc:Choice>
              <mc:Fallback>
                <p:oleObj name="Equation" r:id="rId31" imgW="177646" imgH="22840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6600" y="5200650"/>
                        <a:ext cx="347663" cy="452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9230" name="Object 17"/>
          <p:cNvGraphicFramePr>
            <a:graphicFrameLocks noChangeAspect="1"/>
          </p:cNvGraphicFramePr>
          <p:nvPr/>
        </p:nvGraphicFramePr>
        <p:xfrm>
          <a:off x="7086600" y="5689600"/>
          <a:ext cx="347663" cy="45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825" name="Equation" r:id="rId33" imgW="177646" imgH="228402" progId="Equation.3">
                  <p:embed/>
                </p:oleObj>
              </mc:Choice>
              <mc:Fallback>
                <p:oleObj name="Equation" r:id="rId33" imgW="177646" imgH="22840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6600" y="5689600"/>
                        <a:ext cx="347663" cy="452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" name="Group 165"/>
          <p:cNvGrpSpPr>
            <a:grpSpLocks/>
          </p:cNvGrpSpPr>
          <p:nvPr/>
        </p:nvGrpSpPr>
        <p:grpSpPr bwMode="auto">
          <a:xfrm>
            <a:off x="6248400" y="2281238"/>
            <a:ext cx="685800" cy="3743325"/>
            <a:chOff x="3936" y="1437"/>
            <a:chExt cx="432" cy="2358"/>
          </a:xfrm>
        </p:grpSpPr>
        <p:sp>
          <p:nvSpPr>
            <p:cNvPr id="11290" name="Line 21"/>
            <p:cNvSpPr>
              <a:spLocks noChangeShapeType="1"/>
            </p:cNvSpPr>
            <p:nvPr/>
          </p:nvSpPr>
          <p:spPr bwMode="auto">
            <a:xfrm>
              <a:off x="4169" y="1488"/>
              <a:ext cx="0" cy="3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1291" name="Oval 23"/>
            <p:cNvSpPr>
              <a:spLocks noChangeArrowheads="1"/>
            </p:cNvSpPr>
            <p:nvPr/>
          </p:nvSpPr>
          <p:spPr bwMode="auto">
            <a:xfrm>
              <a:off x="4128" y="1437"/>
              <a:ext cx="87" cy="8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1292" name="Line 64"/>
            <p:cNvSpPr>
              <a:spLocks noChangeShapeType="1"/>
            </p:cNvSpPr>
            <p:nvPr/>
          </p:nvSpPr>
          <p:spPr bwMode="auto">
            <a:xfrm>
              <a:off x="3936" y="1488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1293" name="Line 65"/>
            <p:cNvSpPr>
              <a:spLocks noChangeShapeType="1"/>
            </p:cNvSpPr>
            <p:nvPr/>
          </p:nvSpPr>
          <p:spPr bwMode="auto">
            <a:xfrm>
              <a:off x="3936" y="1776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1294" name="Line 66"/>
            <p:cNvSpPr>
              <a:spLocks noChangeShapeType="1"/>
            </p:cNvSpPr>
            <p:nvPr/>
          </p:nvSpPr>
          <p:spPr bwMode="auto">
            <a:xfrm>
              <a:off x="3936" y="2064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1295" name="Line 67"/>
            <p:cNvSpPr>
              <a:spLocks noChangeShapeType="1"/>
            </p:cNvSpPr>
            <p:nvPr/>
          </p:nvSpPr>
          <p:spPr bwMode="auto">
            <a:xfrm>
              <a:off x="3936" y="2352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1296" name="Line 68"/>
            <p:cNvSpPr>
              <a:spLocks noChangeShapeType="1"/>
            </p:cNvSpPr>
            <p:nvPr/>
          </p:nvSpPr>
          <p:spPr bwMode="auto">
            <a:xfrm>
              <a:off x="3936" y="2880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1297" name="Line 69"/>
            <p:cNvSpPr>
              <a:spLocks noChangeShapeType="1"/>
            </p:cNvSpPr>
            <p:nvPr/>
          </p:nvSpPr>
          <p:spPr bwMode="auto">
            <a:xfrm>
              <a:off x="3936" y="3168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1298" name="Line 70"/>
            <p:cNvSpPr>
              <a:spLocks noChangeShapeType="1"/>
            </p:cNvSpPr>
            <p:nvPr/>
          </p:nvSpPr>
          <p:spPr bwMode="auto">
            <a:xfrm>
              <a:off x="3936" y="3456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1299" name="Line 71"/>
            <p:cNvSpPr>
              <a:spLocks noChangeShapeType="1"/>
            </p:cNvSpPr>
            <p:nvPr/>
          </p:nvSpPr>
          <p:spPr bwMode="auto">
            <a:xfrm>
              <a:off x="3936" y="3744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1300" name="Line 87"/>
            <p:cNvSpPr>
              <a:spLocks noChangeShapeType="1"/>
            </p:cNvSpPr>
            <p:nvPr/>
          </p:nvSpPr>
          <p:spPr bwMode="auto">
            <a:xfrm>
              <a:off x="4176" y="1488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1301" name="Line 88"/>
            <p:cNvSpPr>
              <a:spLocks noChangeShapeType="1"/>
            </p:cNvSpPr>
            <p:nvPr/>
          </p:nvSpPr>
          <p:spPr bwMode="auto">
            <a:xfrm>
              <a:off x="4176" y="1776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1302" name="Line 89"/>
            <p:cNvSpPr>
              <a:spLocks noChangeShapeType="1"/>
            </p:cNvSpPr>
            <p:nvPr/>
          </p:nvSpPr>
          <p:spPr bwMode="auto">
            <a:xfrm>
              <a:off x="4176" y="2064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1303" name="Line 90"/>
            <p:cNvSpPr>
              <a:spLocks noChangeShapeType="1"/>
            </p:cNvSpPr>
            <p:nvPr/>
          </p:nvSpPr>
          <p:spPr bwMode="auto">
            <a:xfrm>
              <a:off x="4176" y="2352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1304" name="Line 91"/>
            <p:cNvSpPr>
              <a:spLocks noChangeShapeType="1"/>
            </p:cNvSpPr>
            <p:nvPr/>
          </p:nvSpPr>
          <p:spPr bwMode="auto">
            <a:xfrm>
              <a:off x="4176" y="2880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1305" name="Line 92"/>
            <p:cNvSpPr>
              <a:spLocks noChangeShapeType="1"/>
            </p:cNvSpPr>
            <p:nvPr/>
          </p:nvSpPr>
          <p:spPr bwMode="auto">
            <a:xfrm>
              <a:off x="4176" y="3168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1306" name="Line 93"/>
            <p:cNvSpPr>
              <a:spLocks noChangeShapeType="1"/>
            </p:cNvSpPr>
            <p:nvPr/>
          </p:nvSpPr>
          <p:spPr bwMode="auto">
            <a:xfrm>
              <a:off x="4176" y="3456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1307" name="Line 94"/>
            <p:cNvSpPr>
              <a:spLocks noChangeShapeType="1"/>
            </p:cNvSpPr>
            <p:nvPr/>
          </p:nvSpPr>
          <p:spPr bwMode="auto">
            <a:xfrm>
              <a:off x="4176" y="3744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1308" name="Oval 153"/>
            <p:cNvSpPr>
              <a:spLocks noChangeArrowheads="1"/>
            </p:cNvSpPr>
            <p:nvPr/>
          </p:nvSpPr>
          <p:spPr bwMode="auto">
            <a:xfrm>
              <a:off x="4128" y="1744"/>
              <a:ext cx="87" cy="8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1309" name="Line 154"/>
            <p:cNvSpPr>
              <a:spLocks noChangeShapeType="1"/>
            </p:cNvSpPr>
            <p:nvPr/>
          </p:nvSpPr>
          <p:spPr bwMode="auto">
            <a:xfrm>
              <a:off x="4169" y="2067"/>
              <a:ext cx="0" cy="3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1310" name="Oval 155"/>
            <p:cNvSpPr>
              <a:spLocks noChangeArrowheads="1"/>
            </p:cNvSpPr>
            <p:nvPr/>
          </p:nvSpPr>
          <p:spPr bwMode="auto">
            <a:xfrm>
              <a:off x="4128" y="2016"/>
              <a:ext cx="87" cy="8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1311" name="Oval 156"/>
            <p:cNvSpPr>
              <a:spLocks noChangeArrowheads="1"/>
            </p:cNvSpPr>
            <p:nvPr/>
          </p:nvSpPr>
          <p:spPr bwMode="auto">
            <a:xfrm>
              <a:off x="4128" y="2323"/>
              <a:ext cx="87" cy="8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1312" name="Line 157"/>
            <p:cNvSpPr>
              <a:spLocks noChangeShapeType="1"/>
            </p:cNvSpPr>
            <p:nvPr/>
          </p:nvSpPr>
          <p:spPr bwMode="auto">
            <a:xfrm>
              <a:off x="4169" y="2883"/>
              <a:ext cx="0" cy="3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1313" name="Oval 158"/>
            <p:cNvSpPr>
              <a:spLocks noChangeArrowheads="1"/>
            </p:cNvSpPr>
            <p:nvPr/>
          </p:nvSpPr>
          <p:spPr bwMode="auto">
            <a:xfrm>
              <a:off x="4128" y="2832"/>
              <a:ext cx="87" cy="8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1314" name="Oval 159"/>
            <p:cNvSpPr>
              <a:spLocks noChangeArrowheads="1"/>
            </p:cNvSpPr>
            <p:nvPr/>
          </p:nvSpPr>
          <p:spPr bwMode="auto">
            <a:xfrm>
              <a:off x="4128" y="3139"/>
              <a:ext cx="87" cy="8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1315" name="Line 160"/>
            <p:cNvSpPr>
              <a:spLocks noChangeShapeType="1"/>
            </p:cNvSpPr>
            <p:nvPr/>
          </p:nvSpPr>
          <p:spPr bwMode="auto">
            <a:xfrm>
              <a:off x="4169" y="3459"/>
              <a:ext cx="0" cy="3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1316" name="Oval 161"/>
            <p:cNvSpPr>
              <a:spLocks noChangeArrowheads="1"/>
            </p:cNvSpPr>
            <p:nvPr/>
          </p:nvSpPr>
          <p:spPr bwMode="auto">
            <a:xfrm>
              <a:off x="4128" y="3408"/>
              <a:ext cx="87" cy="8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1317" name="Oval 162"/>
            <p:cNvSpPr>
              <a:spLocks noChangeArrowheads="1"/>
            </p:cNvSpPr>
            <p:nvPr/>
          </p:nvSpPr>
          <p:spPr bwMode="auto">
            <a:xfrm>
              <a:off x="4128" y="3715"/>
              <a:ext cx="87" cy="8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sz="240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93815099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90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90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90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90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90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90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90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90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90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90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90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90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8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90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90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9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9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892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892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892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892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892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892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6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892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892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892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892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7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892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892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8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892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892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8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892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892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9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anose="020B0600070205080204" pitchFamily="34" charset="-128"/>
              </a:rPr>
              <a:t>Comparator (2-sorter)</a:t>
            </a:r>
          </a:p>
        </p:txBody>
      </p:sp>
      <p:sp>
        <p:nvSpPr>
          <p:cNvPr id="7193" name="Text Box 25"/>
          <p:cNvSpPr txBox="1">
            <a:spLocks noChangeArrowheads="1"/>
          </p:cNvSpPr>
          <p:nvPr/>
        </p:nvSpPr>
        <p:spPr bwMode="auto">
          <a:xfrm>
            <a:off x="2651125" y="3505200"/>
            <a:ext cx="319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400" i="1">
                <a:solidFill>
                  <a:srgbClr val="000000"/>
                </a:solidFill>
              </a:rPr>
              <a:t>x</a:t>
            </a:r>
          </a:p>
        </p:txBody>
      </p:sp>
      <p:sp>
        <p:nvSpPr>
          <p:cNvPr id="7194" name="Text Box 26"/>
          <p:cNvSpPr txBox="1">
            <a:spLocks noChangeArrowheads="1"/>
          </p:cNvSpPr>
          <p:nvPr/>
        </p:nvSpPr>
        <p:spPr bwMode="auto">
          <a:xfrm>
            <a:off x="2668588" y="4419600"/>
            <a:ext cx="3190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400" i="1">
                <a:solidFill>
                  <a:srgbClr val="000000"/>
                </a:solidFill>
              </a:rPr>
              <a:t>y</a:t>
            </a:r>
          </a:p>
        </p:txBody>
      </p:sp>
      <p:sp>
        <p:nvSpPr>
          <p:cNvPr id="7195" name="Text Box 27"/>
          <p:cNvSpPr txBox="1">
            <a:spLocks noChangeArrowheads="1"/>
          </p:cNvSpPr>
          <p:nvPr/>
        </p:nvSpPr>
        <p:spPr bwMode="auto">
          <a:xfrm>
            <a:off x="5473700" y="3484563"/>
            <a:ext cx="12827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400">
                <a:solidFill>
                  <a:srgbClr val="000000"/>
                </a:solidFill>
              </a:rPr>
              <a:t>min(</a:t>
            </a:r>
            <a:r>
              <a:rPr lang="en-US" sz="2400" i="1">
                <a:solidFill>
                  <a:srgbClr val="000000"/>
                </a:solidFill>
              </a:rPr>
              <a:t>x, y</a:t>
            </a:r>
            <a:r>
              <a:rPr lang="en-US" sz="2400">
                <a:solidFill>
                  <a:srgbClr val="000000"/>
                </a:solidFill>
              </a:rPr>
              <a:t>)</a:t>
            </a:r>
          </a:p>
        </p:txBody>
      </p:sp>
      <p:sp>
        <p:nvSpPr>
          <p:cNvPr id="7196" name="Text Box 28"/>
          <p:cNvSpPr txBox="1">
            <a:spLocks noChangeArrowheads="1"/>
          </p:cNvSpPr>
          <p:nvPr/>
        </p:nvSpPr>
        <p:spPr bwMode="auto">
          <a:xfrm>
            <a:off x="5461000" y="4398963"/>
            <a:ext cx="1333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400">
                <a:solidFill>
                  <a:srgbClr val="000000"/>
                </a:solidFill>
              </a:rPr>
              <a:t>max(</a:t>
            </a:r>
            <a:r>
              <a:rPr lang="en-US" sz="2400" i="1">
                <a:solidFill>
                  <a:srgbClr val="000000"/>
                </a:solidFill>
              </a:rPr>
              <a:t>x, y</a:t>
            </a:r>
            <a:r>
              <a:rPr lang="en-US" sz="2400">
                <a:solidFill>
                  <a:srgbClr val="000000"/>
                </a:solidFill>
              </a:rPr>
              <a:t>)</a:t>
            </a:r>
          </a:p>
        </p:txBody>
      </p:sp>
      <p:grpSp>
        <p:nvGrpSpPr>
          <p:cNvPr id="2" name="Group 53"/>
          <p:cNvGrpSpPr>
            <a:grpSpLocks/>
          </p:cNvGrpSpPr>
          <p:nvPr/>
        </p:nvGrpSpPr>
        <p:grpSpPr bwMode="auto">
          <a:xfrm>
            <a:off x="3063875" y="3692525"/>
            <a:ext cx="2286000" cy="1108075"/>
            <a:chOff x="1930" y="2326"/>
            <a:chExt cx="1440" cy="698"/>
          </a:xfrm>
        </p:grpSpPr>
        <p:sp>
          <p:nvSpPr>
            <p:cNvPr id="8202" name="Line 35"/>
            <p:cNvSpPr>
              <a:spLocks noChangeShapeType="1"/>
            </p:cNvSpPr>
            <p:nvPr/>
          </p:nvSpPr>
          <p:spPr bwMode="auto">
            <a:xfrm>
              <a:off x="2650" y="2374"/>
              <a:ext cx="1" cy="61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8203" name="Oval 36"/>
            <p:cNvSpPr>
              <a:spLocks noChangeArrowheads="1"/>
            </p:cNvSpPr>
            <p:nvPr/>
          </p:nvSpPr>
          <p:spPr bwMode="auto">
            <a:xfrm>
              <a:off x="2597" y="2922"/>
              <a:ext cx="104" cy="10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8204" name="Oval 37"/>
            <p:cNvSpPr>
              <a:spLocks noChangeArrowheads="1"/>
            </p:cNvSpPr>
            <p:nvPr/>
          </p:nvSpPr>
          <p:spPr bwMode="auto">
            <a:xfrm>
              <a:off x="2602" y="2326"/>
              <a:ext cx="104" cy="10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8205" name="Line 49"/>
            <p:cNvSpPr>
              <a:spLocks noChangeShapeType="1"/>
            </p:cNvSpPr>
            <p:nvPr/>
          </p:nvSpPr>
          <p:spPr bwMode="auto">
            <a:xfrm flipV="1">
              <a:off x="1930" y="2976"/>
              <a:ext cx="144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8206" name="Line 50"/>
            <p:cNvSpPr>
              <a:spLocks noChangeShapeType="1"/>
            </p:cNvSpPr>
            <p:nvPr/>
          </p:nvSpPr>
          <p:spPr bwMode="auto">
            <a:xfrm flipV="1">
              <a:off x="1930" y="2377"/>
              <a:ext cx="144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</p:grpSp>
      <p:sp>
        <p:nvSpPr>
          <p:cNvPr id="8200" name="Text Box 51"/>
          <p:cNvSpPr txBox="1">
            <a:spLocks noChangeArrowheads="1"/>
          </p:cNvSpPr>
          <p:nvPr/>
        </p:nvSpPr>
        <p:spPr bwMode="auto">
          <a:xfrm>
            <a:off x="2514600" y="2514600"/>
            <a:ext cx="8032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>
                <a:solidFill>
                  <a:srgbClr val="000000"/>
                </a:solidFill>
              </a:rPr>
              <a:t>inputs</a:t>
            </a:r>
          </a:p>
        </p:txBody>
      </p:sp>
      <p:sp>
        <p:nvSpPr>
          <p:cNvPr id="8201" name="Text Box 54"/>
          <p:cNvSpPr txBox="1">
            <a:spLocks noChangeArrowheads="1"/>
          </p:cNvSpPr>
          <p:nvPr/>
        </p:nvSpPr>
        <p:spPr bwMode="auto">
          <a:xfrm>
            <a:off x="5410200" y="2498725"/>
            <a:ext cx="9302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>
                <a:solidFill>
                  <a:srgbClr val="000000"/>
                </a:solidFill>
              </a:rPr>
              <a:t>outputs</a:t>
            </a:r>
          </a:p>
        </p:txBody>
      </p:sp>
    </p:spTree>
    <p:extLst>
      <p:ext uri="{BB962C8B-B14F-4D97-AF65-F5344CB8AC3E}">
        <p14:creationId xmlns:p14="http://schemas.microsoft.com/office/powerpoint/2010/main" val="2629060225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1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1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93" grpId="0" autoUpdateAnimBg="0"/>
      <p:bldP spid="7194" grpId="0" autoUpdateAnimBg="0"/>
      <p:bldP spid="7195" grpId="0" autoUpdateAnimBg="0"/>
      <p:bldP spid="7196" grpId="0" autoUpdateAnimBg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Merge Network (pf.)</a:t>
            </a:r>
          </a:p>
        </p:txBody>
      </p:sp>
      <p:graphicFrame>
        <p:nvGraphicFramePr>
          <p:cNvPr id="12291" name="Object 2"/>
          <p:cNvGraphicFramePr>
            <a:graphicFrameLocks noChangeAspect="1"/>
          </p:cNvGraphicFramePr>
          <p:nvPr/>
        </p:nvGraphicFramePr>
        <p:xfrm>
          <a:off x="1865313" y="2163763"/>
          <a:ext cx="322262" cy="452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834" name="Equation" r:id="rId3" imgW="165028" imgH="228501" progId="Equation.3">
                  <p:embed/>
                </p:oleObj>
              </mc:Choice>
              <mc:Fallback>
                <p:oleObj name="Equation" r:id="rId3" imgW="165028" imgH="22850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65313" y="2163763"/>
                        <a:ext cx="322262" cy="452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2" name="Object 3"/>
          <p:cNvGraphicFramePr>
            <a:graphicFrameLocks noChangeAspect="1"/>
          </p:cNvGraphicFramePr>
          <p:nvPr/>
        </p:nvGraphicFramePr>
        <p:xfrm>
          <a:off x="1865313" y="2590800"/>
          <a:ext cx="296862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835" name="Equation" r:id="rId5" imgW="152268" imgH="215713" progId="Equation.3">
                  <p:embed/>
                </p:oleObj>
              </mc:Choice>
              <mc:Fallback>
                <p:oleObj name="Equation" r:id="rId5" imgW="152268" imgH="2157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65313" y="2590800"/>
                        <a:ext cx="296862" cy="423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3" name="Object 4"/>
          <p:cNvGraphicFramePr>
            <a:graphicFrameLocks noChangeAspect="1"/>
          </p:cNvGraphicFramePr>
          <p:nvPr/>
        </p:nvGraphicFramePr>
        <p:xfrm>
          <a:off x="1865313" y="3035300"/>
          <a:ext cx="322262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836" name="Equation" r:id="rId7" imgW="164885" imgH="215619" progId="Equation.3">
                  <p:embed/>
                </p:oleObj>
              </mc:Choice>
              <mc:Fallback>
                <p:oleObj name="Equation" r:id="rId7" imgW="164885" imgH="21561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65313" y="3035300"/>
                        <a:ext cx="322262" cy="423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4" name="Object 5"/>
          <p:cNvGraphicFramePr>
            <a:graphicFrameLocks noChangeAspect="1"/>
          </p:cNvGraphicFramePr>
          <p:nvPr/>
        </p:nvGraphicFramePr>
        <p:xfrm>
          <a:off x="1865313" y="3509963"/>
          <a:ext cx="322262" cy="452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837" name="Equation" r:id="rId9" imgW="165028" imgH="228501" progId="Equation.3">
                  <p:embed/>
                </p:oleObj>
              </mc:Choice>
              <mc:Fallback>
                <p:oleObj name="Equation" r:id="rId9" imgW="165028" imgH="22850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65313" y="3509963"/>
                        <a:ext cx="322262" cy="452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5" name="Object 6"/>
          <p:cNvGraphicFramePr>
            <a:graphicFrameLocks noChangeAspect="1"/>
          </p:cNvGraphicFramePr>
          <p:nvPr/>
        </p:nvGraphicFramePr>
        <p:xfrm>
          <a:off x="1905000" y="4297363"/>
          <a:ext cx="322263" cy="452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838" name="Equation" r:id="rId11" imgW="165028" imgH="228501" progId="Equation.3">
                  <p:embed/>
                </p:oleObj>
              </mc:Choice>
              <mc:Fallback>
                <p:oleObj name="Equation" r:id="rId11" imgW="165028" imgH="22850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4297363"/>
                        <a:ext cx="322263" cy="452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6" name="Object 7"/>
          <p:cNvGraphicFramePr>
            <a:graphicFrameLocks noChangeAspect="1"/>
          </p:cNvGraphicFramePr>
          <p:nvPr/>
        </p:nvGraphicFramePr>
        <p:xfrm>
          <a:off x="1892300" y="4724400"/>
          <a:ext cx="322263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839" name="Equation" r:id="rId13" imgW="164885" imgH="215619" progId="Equation.3">
                  <p:embed/>
                </p:oleObj>
              </mc:Choice>
              <mc:Fallback>
                <p:oleObj name="Equation" r:id="rId13" imgW="164885" imgH="21561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92300" y="4724400"/>
                        <a:ext cx="322263" cy="423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7" name="Object 8"/>
          <p:cNvGraphicFramePr>
            <a:graphicFrameLocks noChangeAspect="1"/>
          </p:cNvGraphicFramePr>
          <p:nvPr/>
        </p:nvGraphicFramePr>
        <p:xfrm>
          <a:off x="1905000" y="5168900"/>
          <a:ext cx="322263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840" name="Equation" r:id="rId15" imgW="164885" imgH="215619" progId="Equation.3">
                  <p:embed/>
                </p:oleObj>
              </mc:Choice>
              <mc:Fallback>
                <p:oleObj name="Equation" r:id="rId15" imgW="164885" imgH="21561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5168900"/>
                        <a:ext cx="322263" cy="423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8" name="Object 9"/>
          <p:cNvGraphicFramePr>
            <a:graphicFrameLocks noChangeAspect="1"/>
          </p:cNvGraphicFramePr>
          <p:nvPr/>
        </p:nvGraphicFramePr>
        <p:xfrm>
          <a:off x="1905000" y="5643563"/>
          <a:ext cx="322263" cy="452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841" name="Equation" r:id="rId17" imgW="165028" imgH="228501" progId="Equation.3">
                  <p:embed/>
                </p:oleObj>
              </mc:Choice>
              <mc:Fallback>
                <p:oleObj name="Equation" r:id="rId17" imgW="165028" imgH="22850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5643563"/>
                        <a:ext cx="322263" cy="452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2299" name="Group 11"/>
          <p:cNvGrpSpPr>
            <a:grpSpLocks/>
          </p:cNvGrpSpPr>
          <p:nvPr/>
        </p:nvGrpSpPr>
        <p:grpSpPr bwMode="auto">
          <a:xfrm>
            <a:off x="381000" y="2286000"/>
            <a:ext cx="1447800" cy="1676400"/>
            <a:chOff x="240" y="1440"/>
            <a:chExt cx="912" cy="1056"/>
          </a:xfrm>
        </p:grpSpPr>
        <p:sp>
          <p:nvSpPr>
            <p:cNvPr id="12348" name="AutoShape 12"/>
            <p:cNvSpPr>
              <a:spLocks/>
            </p:cNvSpPr>
            <p:nvPr/>
          </p:nvSpPr>
          <p:spPr bwMode="auto">
            <a:xfrm flipH="1">
              <a:off x="864" y="1440"/>
              <a:ext cx="288" cy="1056"/>
            </a:xfrm>
            <a:prstGeom prst="rightBrace">
              <a:avLst>
                <a:gd name="adj1" fmla="val 30556"/>
                <a:gd name="adj2" fmla="val 50000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2349" name="Text Box 13"/>
            <p:cNvSpPr txBox="1">
              <a:spLocks noChangeArrowheads="1"/>
            </p:cNvSpPr>
            <p:nvPr/>
          </p:nvSpPr>
          <p:spPr bwMode="auto">
            <a:xfrm flipH="1">
              <a:off x="240" y="1776"/>
              <a:ext cx="58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400" u="sng">
                  <a:solidFill>
                    <a:srgbClr val="FF0000"/>
                  </a:solidFill>
                </a:rPr>
                <a:t>sorted</a:t>
              </a:r>
              <a:endParaRPr lang="en-US" sz="2400" u="sng">
                <a:solidFill>
                  <a:srgbClr val="006600"/>
                </a:solidFill>
              </a:endParaRPr>
            </a:p>
          </p:txBody>
        </p:sp>
      </p:grpSp>
      <p:grpSp>
        <p:nvGrpSpPr>
          <p:cNvPr id="12300" name="Group 14"/>
          <p:cNvGrpSpPr>
            <a:grpSpLocks/>
          </p:cNvGrpSpPr>
          <p:nvPr/>
        </p:nvGrpSpPr>
        <p:grpSpPr bwMode="auto">
          <a:xfrm>
            <a:off x="381000" y="4373563"/>
            <a:ext cx="1447800" cy="1676400"/>
            <a:chOff x="240" y="2755"/>
            <a:chExt cx="912" cy="1056"/>
          </a:xfrm>
        </p:grpSpPr>
        <p:sp>
          <p:nvSpPr>
            <p:cNvPr id="12346" name="AutoShape 15"/>
            <p:cNvSpPr>
              <a:spLocks/>
            </p:cNvSpPr>
            <p:nvPr/>
          </p:nvSpPr>
          <p:spPr bwMode="auto">
            <a:xfrm flipH="1">
              <a:off x="864" y="2755"/>
              <a:ext cx="288" cy="1056"/>
            </a:xfrm>
            <a:prstGeom prst="rightBrace">
              <a:avLst>
                <a:gd name="adj1" fmla="val 30556"/>
                <a:gd name="adj2" fmla="val 50000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2347" name="Text Box 16"/>
            <p:cNvSpPr txBox="1">
              <a:spLocks noChangeArrowheads="1"/>
            </p:cNvSpPr>
            <p:nvPr/>
          </p:nvSpPr>
          <p:spPr bwMode="auto">
            <a:xfrm flipH="1">
              <a:off x="240" y="3091"/>
              <a:ext cx="58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400" u="sng">
                  <a:solidFill>
                    <a:srgbClr val="FF0000"/>
                  </a:solidFill>
                </a:rPr>
                <a:t>sorted</a:t>
              </a:r>
              <a:endParaRPr lang="en-US" sz="2400" u="sng">
                <a:solidFill>
                  <a:srgbClr val="006600"/>
                </a:solidFill>
              </a:endParaRPr>
            </a:p>
          </p:txBody>
        </p:sp>
      </p:grpSp>
      <p:grpSp>
        <p:nvGrpSpPr>
          <p:cNvPr id="12301" name="Group 17"/>
          <p:cNvGrpSpPr>
            <a:grpSpLocks/>
          </p:cNvGrpSpPr>
          <p:nvPr/>
        </p:nvGrpSpPr>
        <p:grpSpPr bwMode="auto">
          <a:xfrm>
            <a:off x="3276600" y="2133600"/>
            <a:ext cx="2286000" cy="3962400"/>
            <a:chOff x="2064" y="1344"/>
            <a:chExt cx="1440" cy="2496"/>
          </a:xfrm>
        </p:grpSpPr>
        <p:sp>
          <p:nvSpPr>
            <p:cNvPr id="91154" name="Rectangle 18"/>
            <p:cNvSpPr>
              <a:spLocks noChangeArrowheads="1"/>
            </p:cNvSpPr>
            <p:nvPr/>
          </p:nvSpPr>
          <p:spPr bwMode="auto">
            <a:xfrm>
              <a:off x="2256" y="1344"/>
              <a:ext cx="1048" cy="1152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tint val="3372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189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solidFill>
                  <a:srgbClr val="000000"/>
                </a:solidFill>
                <a:ea typeface="ＭＳ Ｐゴシック" charset="-128"/>
              </a:endParaRPr>
            </a:p>
          </p:txBody>
        </p:sp>
        <p:sp>
          <p:nvSpPr>
            <p:cNvPr id="12327" name="Oval 19"/>
            <p:cNvSpPr>
              <a:spLocks noChangeArrowheads="1"/>
            </p:cNvSpPr>
            <p:nvPr/>
          </p:nvSpPr>
          <p:spPr bwMode="auto">
            <a:xfrm>
              <a:off x="2352" y="1632"/>
              <a:ext cx="816" cy="576"/>
            </a:xfrm>
            <a:prstGeom prst="ellipse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2000">
                  <a:solidFill>
                    <a:srgbClr val="000000"/>
                  </a:solidFill>
                </a:rPr>
                <a:t>Merge[4]</a:t>
              </a: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91156" name="Rectangle 20"/>
            <p:cNvSpPr>
              <a:spLocks noChangeArrowheads="1"/>
            </p:cNvSpPr>
            <p:nvPr/>
          </p:nvSpPr>
          <p:spPr bwMode="auto">
            <a:xfrm>
              <a:off x="2248" y="2688"/>
              <a:ext cx="1048" cy="1152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tint val="3372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189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solidFill>
                  <a:srgbClr val="000000"/>
                </a:solidFill>
                <a:ea typeface="ＭＳ Ｐゴシック" charset="-128"/>
              </a:endParaRPr>
            </a:p>
          </p:txBody>
        </p:sp>
        <p:sp>
          <p:nvSpPr>
            <p:cNvPr id="12329" name="Line 21"/>
            <p:cNvSpPr>
              <a:spLocks noChangeShapeType="1"/>
            </p:cNvSpPr>
            <p:nvPr/>
          </p:nvSpPr>
          <p:spPr bwMode="auto">
            <a:xfrm>
              <a:off x="2064" y="1488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2330" name="Line 22"/>
            <p:cNvSpPr>
              <a:spLocks noChangeShapeType="1"/>
            </p:cNvSpPr>
            <p:nvPr/>
          </p:nvSpPr>
          <p:spPr bwMode="auto">
            <a:xfrm>
              <a:off x="2064" y="1776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2331" name="Line 23"/>
            <p:cNvSpPr>
              <a:spLocks noChangeShapeType="1"/>
            </p:cNvSpPr>
            <p:nvPr/>
          </p:nvSpPr>
          <p:spPr bwMode="auto">
            <a:xfrm>
              <a:off x="2064" y="2064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2332" name="Line 24"/>
            <p:cNvSpPr>
              <a:spLocks noChangeShapeType="1"/>
            </p:cNvSpPr>
            <p:nvPr/>
          </p:nvSpPr>
          <p:spPr bwMode="auto">
            <a:xfrm>
              <a:off x="2064" y="2352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2333" name="Line 25"/>
            <p:cNvSpPr>
              <a:spLocks noChangeShapeType="1"/>
            </p:cNvSpPr>
            <p:nvPr/>
          </p:nvSpPr>
          <p:spPr bwMode="auto">
            <a:xfrm>
              <a:off x="2064" y="2880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2334" name="Line 26"/>
            <p:cNvSpPr>
              <a:spLocks noChangeShapeType="1"/>
            </p:cNvSpPr>
            <p:nvPr/>
          </p:nvSpPr>
          <p:spPr bwMode="auto">
            <a:xfrm>
              <a:off x="2064" y="3168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2335" name="Line 27"/>
            <p:cNvSpPr>
              <a:spLocks noChangeShapeType="1"/>
            </p:cNvSpPr>
            <p:nvPr/>
          </p:nvSpPr>
          <p:spPr bwMode="auto">
            <a:xfrm>
              <a:off x="2064" y="3456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2336" name="Line 28"/>
            <p:cNvSpPr>
              <a:spLocks noChangeShapeType="1"/>
            </p:cNvSpPr>
            <p:nvPr/>
          </p:nvSpPr>
          <p:spPr bwMode="auto">
            <a:xfrm>
              <a:off x="2064" y="3744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2337" name="Line 29"/>
            <p:cNvSpPr>
              <a:spLocks noChangeShapeType="1"/>
            </p:cNvSpPr>
            <p:nvPr/>
          </p:nvSpPr>
          <p:spPr bwMode="auto">
            <a:xfrm>
              <a:off x="3312" y="1488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2338" name="Line 30"/>
            <p:cNvSpPr>
              <a:spLocks noChangeShapeType="1"/>
            </p:cNvSpPr>
            <p:nvPr/>
          </p:nvSpPr>
          <p:spPr bwMode="auto">
            <a:xfrm>
              <a:off x="3312" y="1776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2339" name="Line 31"/>
            <p:cNvSpPr>
              <a:spLocks noChangeShapeType="1"/>
            </p:cNvSpPr>
            <p:nvPr/>
          </p:nvSpPr>
          <p:spPr bwMode="auto">
            <a:xfrm>
              <a:off x="3312" y="2064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2340" name="Line 32"/>
            <p:cNvSpPr>
              <a:spLocks noChangeShapeType="1"/>
            </p:cNvSpPr>
            <p:nvPr/>
          </p:nvSpPr>
          <p:spPr bwMode="auto">
            <a:xfrm>
              <a:off x="3312" y="2352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2341" name="Line 33"/>
            <p:cNvSpPr>
              <a:spLocks noChangeShapeType="1"/>
            </p:cNvSpPr>
            <p:nvPr/>
          </p:nvSpPr>
          <p:spPr bwMode="auto">
            <a:xfrm>
              <a:off x="3312" y="2880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2342" name="Line 34"/>
            <p:cNvSpPr>
              <a:spLocks noChangeShapeType="1"/>
            </p:cNvSpPr>
            <p:nvPr/>
          </p:nvSpPr>
          <p:spPr bwMode="auto">
            <a:xfrm>
              <a:off x="3312" y="3168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2343" name="Line 35"/>
            <p:cNvSpPr>
              <a:spLocks noChangeShapeType="1"/>
            </p:cNvSpPr>
            <p:nvPr/>
          </p:nvSpPr>
          <p:spPr bwMode="auto">
            <a:xfrm>
              <a:off x="3312" y="3456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2344" name="Line 36"/>
            <p:cNvSpPr>
              <a:spLocks noChangeShapeType="1"/>
            </p:cNvSpPr>
            <p:nvPr/>
          </p:nvSpPr>
          <p:spPr bwMode="auto">
            <a:xfrm>
              <a:off x="3312" y="3744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2345" name="Oval 37"/>
            <p:cNvSpPr>
              <a:spLocks noChangeArrowheads="1"/>
            </p:cNvSpPr>
            <p:nvPr/>
          </p:nvSpPr>
          <p:spPr bwMode="auto">
            <a:xfrm>
              <a:off x="2400" y="2976"/>
              <a:ext cx="816" cy="576"/>
            </a:xfrm>
            <a:prstGeom prst="ellipse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2000">
                  <a:solidFill>
                    <a:srgbClr val="000000"/>
                  </a:solidFill>
                </a:rPr>
                <a:t>Merge[4]</a:t>
              </a:r>
              <a:endParaRPr lang="en-US" sz="2400">
                <a:solidFill>
                  <a:srgbClr val="000000"/>
                </a:solidFill>
              </a:endParaRPr>
            </a:p>
          </p:txBody>
        </p:sp>
      </p:grpSp>
      <p:sp>
        <p:nvSpPr>
          <p:cNvPr id="91175" name="Line 39"/>
          <p:cNvSpPr>
            <a:spLocks noChangeShapeType="1"/>
          </p:cNvSpPr>
          <p:nvPr/>
        </p:nvSpPr>
        <p:spPr bwMode="auto">
          <a:xfrm>
            <a:off x="2514600" y="2362200"/>
            <a:ext cx="91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2303" name="Line 40"/>
          <p:cNvSpPr>
            <a:spLocks noChangeShapeType="1"/>
          </p:cNvSpPr>
          <p:nvPr/>
        </p:nvSpPr>
        <p:spPr bwMode="auto">
          <a:xfrm>
            <a:off x="2286000" y="23622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2304" name="Line 41"/>
          <p:cNvSpPr>
            <a:spLocks noChangeShapeType="1"/>
          </p:cNvSpPr>
          <p:nvPr/>
        </p:nvSpPr>
        <p:spPr bwMode="auto">
          <a:xfrm>
            <a:off x="2286000" y="28194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2305" name="Line 42"/>
          <p:cNvSpPr>
            <a:spLocks noChangeShapeType="1"/>
          </p:cNvSpPr>
          <p:nvPr/>
        </p:nvSpPr>
        <p:spPr bwMode="auto">
          <a:xfrm>
            <a:off x="2286000" y="32766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2306" name="Line 43"/>
          <p:cNvSpPr>
            <a:spLocks noChangeShapeType="1"/>
          </p:cNvSpPr>
          <p:nvPr/>
        </p:nvSpPr>
        <p:spPr bwMode="auto">
          <a:xfrm>
            <a:off x="2286000" y="37338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2307" name="Line 44"/>
          <p:cNvSpPr>
            <a:spLocks noChangeShapeType="1"/>
          </p:cNvSpPr>
          <p:nvPr/>
        </p:nvSpPr>
        <p:spPr bwMode="auto">
          <a:xfrm>
            <a:off x="2286000" y="45720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2308" name="Line 45"/>
          <p:cNvSpPr>
            <a:spLocks noChangeShapeType="1"/>
          </p:cNvSpPr>
          <p:nvPr/>
        </p:nvSpPr>
        <p:spPr bwMode="auto">
          <a:xfrm>
            <a:off x="2286000" y="50292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2309" name="Line 46"/>
          <p:cNvSpPr>
            <a:spLocks noChangeShapeType="1"/>
          </p:cNvSpPr>
          <p:nvPr/>
        </p:nvSpPr>
        <p:spPr bwMode="auto">
          <a:xfrm>
            <a:off x="2286000" y="54864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2310" name="Line 47"/>
          <p:cNvSpPr>
            <a:spLocks noChangeShapeType="1"/>
          </p:cNvSpPr>
          <p:nvPr/>
        </p:nvSpPr>
        <p:spPr bwMode="auto">
          <a:xfrm>
            <a:off x="2286000" y="59436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1184" name="Line 48"/>
          <p:cNvSpPr>
            <a:spLocks noChangeShapeType="1"/>
          </p:cNvSpPr>
          <p:nvPr/>
        </p:nvSpPr>
        <p:spPr bwMode="auto">
          <a:xfrm flipV="1">
            <a:off x="2590800" y="2819400"/>
            <a:ext cx="6858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1185" name="Line 49"/>
          <p:cNvSpPr>
            <a:spLocks noChangeShapeType="1"/>
          </p:cNvSpPr>
          <p:nvPr/>
        </p:nvSpPr>
        <p:spPr bwMode="auto">
          <a:xfrm flipV="1">
            <a:off x="2590800" y="3276600"/>
            <a:ext cx="685800" cy="1752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1186" name="Line 50"/>
          <p:cNvSpPr>
            <a:spLocks noChangeShapeType="1"/>
          </p:cNvSpPr>
          <p:nvPr/>
        </p:nvSpPr>
        <p:spPr bwMode="auto">
          <a:xfrm flipV="1">
            <a:off x="2590800" y="3733800"/>
            <a:ext cx="685800" cy="2209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1187" name="Line 51"/>
          <p:cNvSpPr>
            <a:spLocks noChangeShapeType="1"/>
          </p:cNvSpPr>
          <p:nvPr/>
        </p:nvSpPr>
        <p:spPr bwMode="auto">
          <a:xfrm>
            <a:off x="2590800" y="2819400"/>
            <a:ext cx="685800" cy="2667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1188" name="Line 52"/>
          <p:cNvSpPr>
            <a:spLocks noChangeShapeType="1"/>
          </p:cNvSpPr>
          <p:nvPr/>
        </p:nvSpPr>
        <p:spPr bwMode="auto">
          <a:xfrm>
            <a:off x="2590800" y="3733800"/>
            <a:ext cx="685800" cy="2209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1189" name="Line 53"/>
          <p:cNvSpPr>
            <a:spLocks noChangeShapeType="1"/>
          </p:cNvSpPr>
          <p:nvPr/>
        </p:nvSpPr>
        <p:spPr bwMode="auto">
          <a:xfrm>
            <a:off x="2590800" y="45720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1190" name="Line 54"/>
          <p:cNvSpPr>
            <a:spLocks noChangeShapeType="1"/>
          </p:cNvSpPr>
          <p:nvPr/>
        </p:nvSpPr>
        <p:spPr bwMode="auto">
          <a:xfrm flipV="1">
            <a:off x="2590800" y="5029200"/>
            <a:ext cx="6858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5" name="Group 107"/>
          <p:cNvGrpSpPr>
            <a:grpSpLocks/>
          </p:cNvGrpSpPr>
          <p:nvPr/>
        </p:nvGrpSpPr>
        <p:grpSpPr bwMode="auto">
          <a:xfrm>
            <a:off x="5638800" y="2209800"/>
            <a:ext cx="1462088" cy="1600200"/>
            <a:chOff x="3552" y="1392"/>
            <a:chExt cx="921" cy="1008"/>
          </a:xfrm>
        </p:grpSpPr>
        <p:sp>
          <p:nvSpPr>
            <p:cNvPr id="12324" name="AutoShape 65"/>
            <p:cNvSpPr>
              <a:spLocks/>
            </p:cNvSpPr>
            <p:nvPr/>
          </p:nvSpPr>
          <p:spPr bwMode="auto">
            <a:xfrm>
              <a:off x="3552" y="1392"/>
              <a:ext cx="288" cy="1008"/>
            </a:xfrm>
            <a:prstGeom prst="rightBrace">
              <a:avLst>
                <a:gd name="adj1" fmla="val 29167"/>
                <a:gd name="adj2" fmla="val 50000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2325" name="Text Box 66"/>
            <p:cNvSpPr txBox="1">
              <a:spLocks noChangeArrowheads="1"/>
            </p:cNvSpPr>
            <p:nvPr/>
          </p:nvSpPr>
          <p:spPr bwMode="auto">
            <a:xfrm>
              <a:off x="3888" y="1728"/>
              <a:ext cx="58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400" u="sng">
                  <a:solidFill>
                    <a:srgbClr val="FF0000"/>
                  </a:solidFill>
                </a:rPr>
                <a:t>sorted</a:t>
              </a:r>
              <a:endParaRPr lang="en-US" sz="2400" u="sng">
                <a:solidFill>
                  <a:srgbClr val="006600"/>
                </a:solidFill>
              </a:endParaRPr>
            </a:p>
          </p:txBody>
        </p:sp>
      </p:grpSp>
      <p:grpSp>
        <p:nvGrpSpPr>
          <p:cNvPr id="6" name="Group 108"/>
          <p:cNvGrpSpPr>
            <a:grpSpLocks/>
          </p:cNvGrpSpPr>
          <p:nvPr/>
        </p:nvGrpSpPr>
        <p:grpSpPr bwMode="auto">
          <a:xfrm>
            <a:off x="5638800" y="4419600"/>
            <a:ext cx="1462088" cy="1600200"/>
            <a:chOff x="3552" y="2784"/>
            <a:chExt cx="921" cy="1008"/>
          </a:xfrm>
        </p:grpSpPr>
        <p:sp>
          <p:nvSpPr>
            <p:cNvPr id="12322" name="AutoShape 104"/>
            <p:cNvSpPr>
              <a:spLocks/>
            </p:cNvSpPr>
            <p:nvPr/>
          </p:nvSpPr>
          <p:spPr bwMode="auto">
            <a:xfrm>
              <a:off x="3552" y="2784"/>
              <a:ext cx="288" cy="1008"/>
            </a:xfrm>
            <a:prstGeom prst="rightBrace">
              <a:avLst>
                <a:gd name="adj1" fmla="val 29167"/>
                <a:gd name="adj2" fmla="val 50000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2323" name="Text Box 105"/>
            <p:cNvSpPr txBox="1">
              <a:spLocks noChangeArrowheads="1"/>
            </p:cNvSpPr>
            <p:nvPr/>
          </p:nvSpPr>
          <p:spPr bwMode="auto">
            <a:xfrm>
              <a:off x="3888" y="3120"/>
              <a:ext cx="58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400" u="sng">
                  <a:solidFill>
                    <a:srgbClr val="FF0000"/>
                  </a:solidFill>
                </a:rPr>
                <a:t>sorted</a:t>
              </a:r>
              <a:endParaRPr lang="en-US" sz="2400" u="sng">
                <a:solidFill>
                  <a:srgbClr val="006600"/>
                </a:solidFill>
              </a:endParaRPr>
            </a:p>
          </p:txBody>
        </p:sp>
      </p:grpSp>
      <p:sp>
        <p:nvSpPr>
          <p:cNvPr id="91242" name="Text Box 106"/>
          <p:cNvSpPr txBox="1">
            <a:spLocks noChangeArrowheads="1"/>
          </p:cNvSpPr>
          <p:nvPr/>
        </p:nvSpPr>
        <p:spPr bwMode="auto">
          <a:xfrm>
            <a:off x="7162800" y="2819400"/>
            <a:ext cx="16351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>
                <a:solidFill>
                  <a:srgbClr val="006600"/>
                </a:solidFill>
              </a:rPr>
              <a:t>(by Lemma 1)</a:t>
            </a:r>
            <a:endParaRPr lang="en-US" sz="2400">
              <a:solidFill>
                <a:srgbClr val="006600"/>
              </a:solidFill>
            </a:endParaRPr>
          </a:p>
        </p:txBody>
      </p:sp>
      <p:sp>
        <p:nvSpPr>
          <p:cNvPr id="91245" name="Text Box 109"/>
          <p:cNvSpPr txBox="1">
            <a:spLocks noChangeArrowheads="1"/>
          </p:cNvSpPr>
          <p:nvPr/>
        </p:nvSpPr>
        <p:spPr bwMode="auto">
          <a:xfrm>
            <a:off x="7162800" y="5013325"/>
            <a:ext cx="16351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>
                <a:solidFill>
                  <a:srgbClr val="006600"/>
                </a:solidFill>
              </a:rPr>
              <a:t>(by Lemma 1)</a:t>
            </a:r>
            <a:endParaRPr lang="en-US" sz="240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1003512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1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1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11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11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11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11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11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11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1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1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11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11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11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11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11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11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911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911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5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912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912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75" grpId="0" animBg="1"/>
      <p:bldP spid="91184" grpId="0" animBg="1"/>
      <p:bldP spid="91185" grpId="0" animBg="1"/>
      <p:bldP spid="91186" grpId="0" animBg="1"/>
      <p:bldP spid="91187" grpId="0" animBg="1"/>
      <p:bldP spid="91188" grpId="0" animBg="1"/>
      <p:bldP spid="91189" grpId="0" animBg="1"/>
      <p:bldP spid="91190" grpId="0" animBg="1"/>
      <p:bldP spid="91242" grpId="0" autoUpdateAnimBg="0"/>
      <p:bldP spid="91245" grpId="0" autoUpdateAnimBg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Merge Network (pf.)</a:t>
            </a:r>
          </a:p>
        </p:txBody>
      </p:sp>
      <p:grpSp>
        <p:nvGrpSpPr>
          <p:cNvPr id="13315" name="Group 17"/>
          <p:cNvGrpSpPr>
            <a:grpSpLocks/>
          </p:cNvGrpSpPr>
          <p:nvPr/>
        </p:nvGrpSpPr>
        <p:grpSpPr bwMode="auto">
          <a:xfrm>
            <a:off x="3276600" y="2133600"/>
            <a:ext cx="2286000" cy="3962400"/>
            <a:chOff x="2064" y="1344"/>
            <a:chExt cx="1440" cy="2496"/>
          </a:xfrm>
        </p:grpSpPr>
        <p:sp>
          <p:nvSpPr>
            <p:cNvPr id="93202" name="Rectangle 18"/>
            <p:cNvSpPr>
              <a:spLocks noChangeArrowheads="1"/>
            </p:cNvSpPr>
            <p:nvPr/>
          </p:nvSpPr>
          <p:spPr bwMode="auto">
            <a:xfrm>
              <a:off x="2256" y="1344"/>
              <a:ext cx="1048" cy="1152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tint val="3372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189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solidFill>
                  <a:srgbClr val="000000"/>
                </a:solidFill>
                <a:ea typeface="ＭＳ Ｐゴシック" charset="-128"/>
              </a:endParaRPr>
            </a:p>
          </p:txBody>
        </p:sp>
        <p:sp>
          <p:nvSpPr>
            <p:cNvPr id="13333" name="Oval 19"/>
            <p:cNvSpPr>
              <a:spLocks noChangeArrowheads="1"/>
            </p:cNvSpPr>
            <p:nvPr/>
          </p:nvSpPr>
          <p:spPr bwMode="auto">
            <a:xfrm>
              <a:off x="2352" y="1632"/>
              <a:ext cx="816" cy="576"/>
            </a:xfrm>
            <a:prstGeom prst="ellipse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2000">
                  <a:solidFill>
                    <a:srgbClr val="000000"/>
                  </a:solidFill>
                </a:rPr>
                <a:t>Merge[4]</a:t>
              </a: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93204" name="Rectangle 20"/>
            <p:cNvSpPr>
              <a:spLocks noChangeArrowheads="1"/>
            </p:cNvSpPr>
            <p:nvPr/>
          </p:nvSpPr>
          <p:spPr bwMode="auto">
            <a:xfrm>
              <a:off x="2248" y="2688"/>
              <a:ext cx="1048" cy="1152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tint val="3372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189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solidFill>
                  <a:srgbClr val="000000"/>
                </a:solidFill>
                <a:ea typeface="ＭＳ Ｐゴシック" charset="-128"/>
              </a:endParaRPr>
            </a:p>
          </p:txBody>
        </p:sp>
        <p:sp>
          <p:nvSpPr>
            <p:cNvPr id="13335" name="Line 21"/>
            <p:cNvSpPr>
              <a:spLocks noChangeShapeType="1"/>
            </p:cNvSpPr>
            <p:nvPr/>
          </p:nvSpPr>
          <p:spPr bwMode="auto">
            <a:xfrm>
              <a:off x="2064" y="1488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3336" name="Line 22"/>
            <p:cNvSpPr>
              <a:spLocks noChangeShapeType="1"/>
            </p:cNvSpPr>
            <p:nvPr/>
          </p:nvSpPr>
          <p:spPr bwMode="auto">
            <a:xfrm>
              <a:off x="2064" y="1776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3337" name="Line 23"/>
            <p:cNvSpPr>
              <a:spLocks noChangeShapeType="1"/>
            </p:cNvSpPr>
            <p:nvPr/>
          </p:nvSpPr>
          <p:spPr bwMode="auto">
            <a:xfrm>
              <a:off x="2064" y="2064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3338" name="Line 24"/>
            <p:cNvSpPr>
              <a:spLocks noChangeShapeType="1"/>
            </p:cNvSpPr>
            <p:nvPr/>
          </p:nvSpPr>
          <p:spPr bwMode="auto">
            <a:xfrm>
              <a:off x="2064" y="2352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3339" name="Line 25"/>
            <p:cNvSpPr>
              <a:spLocks noChangeShapeType="1"/>
            </p:cNvSpPr>
            <p:nvPr/>
          </p:nvSpPr>
          <p:spPr bwMode="auto">
            <a:xfrm>
              <a:off x="2064" y="2880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3340" name="Line 26"/>
            <p:cNvSpPr>
              <a:spLocks noChangeShapeType="1"/>
            </p:cNvSpPr>
            <p:nvPr/>
          </p:nvSpPr>
          <p:spPr bwMode="auto">
            <a:xfrm>
              <a:off x="2064" y="3168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3341" name="Line 27"/>
            <p:cNvSpPr>
              <a:spLocks noChangeShapeType="1"/>
            </p:cNvSpPr>
            <p:nvPr/>
          </p:nvSpPr>
          <p:spPr bwMode="auto">
            <a:xfrm>
              <a:off x="2064" y="3456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3342" name="Line 28"/>
            <p:cNvSpPr>
              <a:spLocks noChangeShapeType="1"/>
            </p:cNvSpPr>
            <p:nvPr/>
          </p:nvSpPr>
          <p:spPr bwMode="auto">
            <a:xfrm>
              <a:off x="2064" y="3744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3343" name="Line 29"/>
            <p:cNvSpPr>
              <a:spLocks noChangeShapeType="1"/>
            </p:cNvSpPr>
            <p:nvPr/>
          </p:nvSpPr>
          <p:spPr bwMode="auto">
            <a:xfrm>
              <a:off x="3312" y="1488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3344" name="Line 30"/>
            <p:cNvSpPr>
              <a:spLocks noChangeShapeType="1"/>
            </p:cNvSpPr>
            <p:nvPr/>
          </p:nvSpPr>
          <p:spPr bwMode="auto">
            <a:xfrm>
              <a:off x="3312" y="1776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3345" name="Line 31"/>
            <p:cNvSpPr>
              <a:spLocks noChangeShapeType="1"/>
            </p:cNvSpPr>
            <p:nvPr/>
          </p:nvSpPr>
          <p:spPr bwMode="auto">
            <a:xfrm>
              <a:off x="3312" y="2064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3346" name="Line 32"/>
            <p:cNvSpPr>
              <a:spLocks noChangeShapeType="1"/>
            </p:cNvSpPr>
            <p:nvPr/>
          </p:nvSpPr>
          <p:spPr bwMode="auto">
            <a:xfrm>
              <a:off x="3312" y="2352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3347" name="Line 33"/>
            <p:cNvSpPr>
              <a:spLocks noChangeShapeType="1"/>
            </p:cNvSpPr>
            <p:nvPr/>
          </p:nvSpPr>
          <p:spPr bwMode="auto">
            <a:xfrm>
              <a:off x="3312" y="2880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3348" name="Line 34"/>
            <p:cNvSpPr>
              <a:spLocks noChangeShapeType="1"/>
            </p:cNvSpPr>
            <p:nvPr/>
          </p:nvSpPr>
          <p:spPr bwMode="auto">
            <a:xfrm>
              <a:off x="3312" y="3168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3349" name="Line 35"/>
            <p:cNvSpPr>
              <a:spLocks noChangeShapeType="1"/>
            </p:cNvSpPr>
            <p:nvPr/>
          </p:nvSpPr>
          <p:spPr bwMode="auto">
            <a:xfrm>
              <a:off x="3312" y="3456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3350" name="Line 36"/>
            <p:cNvSpPr>
              <a:spLocks noChangeShapeType="1"/>
            </p:cNvSpPr>
            <p:nvPr/>
          </p:nvSpPr>
          <p:spPr bwMode="auto">
            <a:xfrm>
              <a:off x="3312" y="3744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3351" name="Oval 37"/>
            <p:cNvSpPr>
              <a:spLocks noChangeArrowheads="1"/>
            </p:cNvSpPr>
            <p:nvPr/>
          </p:nvSpPr>
          <p:spPr bwMode="auto">
            <a:xfrm>
              <a:off x="2400" y="2976"/>
              <a:ext cx="816" cy="576"/>
            </a:xfrm>
            <a:prstGeom prst="ellipse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2000">
                  <a:solidFill>
                    <a:srgbClr val="000000"/>
                  </a:solidFill>
                </a:rPr>
                <a:t>Merge[4]</a:t>
              </a:r>
              <a:endParaRPr lang="en-US" sz="2400">
                <a:solidFill>
                  <a:srgbClr val="000000"/>
                </a:solidFill>
              </a:endParaRPr>
            </a:p>
          </p:txBody>
        </p:sp>
      </p:grpSp>
      <p:grpSp>
        <p:nvGrpSpPr>
          <p:cNvPr id="13316" name="Group 54"/>
          <p:cNvGrpSpPr>
            <a:grpSpLocks/>
          </p:cNvGrpSpPr>
          <p:nvPr/>
        </p:nvGrpSpPr>
        <p:grpSpPr bwMode="auto">
          <a:xfrm>
            <a:off x="5638800" y="2209800"/>
            <a:ext cx="1462088" cy="1600200"/>
            <a:chOff x="3552" y="1392"/>
            <a:chExt cx="921" cy="1008"/>
          </a:xfrm>
        </p:grpSpPr>
        <p:sp>
          <p:nvSpPr>
            <p:cNvPr id="13330" name="AutoShape 55"/>
            <p:cNvSpPr>
              <a:spLocks/>
            </p:cNvSpPr>
            <p:nvPr/>
          </p:nvSpPr>
          <p:spPr bwMode="auto">
            <a:xfrm>
              <a:off x="3552" y="1392"/>
              <a:ext cx="288" cy="1008"/>
            </a:xfrm>
            <a:prstGeom prst="rightBrace">
              <a:avLst>
                <a:gd name="adj1" fmla="val 29167"/>
                <a:gd name="adj2" fmla="val 50000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3331" name="Text Box 56"/>
            <p:cNvSpPr txBox="1">
              <a:spLocks noChangeArrowheads="1"/>
            </p:cNvSpPr>
            <p:nvPr/>
          </p:nvSpPr>
          <p:spPr bwMode="auto">
            <a:xfrm>
              <a:off x="3888" y="1728"/>
              <a:ext cx="58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400" u="sng">
                  <a:solidFill>
                    <a:srgbClr val="FF0000"/>
                  </a:solidFill>
                </a:rPr>
                <a:t>sorted</a:t>
              </a:r>
              <a:endParaRPr lang="en-US" sz="2400" u="sng">
                <a:solidFill>
                  <a:srgbClr val="006600"/>
                </a:solidFill>
              </a:endParaRPr>
            </a:p>
          </p:txBody>
        </p:sp>
      </p:grpSp>
      <p:grpSp>
        <p:nvGrpSpPr>
          <p:cNvPr id="13317" name="Group 57"/>
          <p:cNvGrpSpPr>
            <a:grpSpLocks/>
          </p:cNvGrpSpPr>
          <p:nvPr/>
        </p:nvGrpSpPr>
        <p:grpSpPr bwMode="auto">
          <a:xfrm>
            <a:off x="5638800" y="4419600"/>
            <a:ext cx="1462088" cy="1600200"/>
            <a:chOff x="3552" y="2784"/>
            <a:chExt cx="921" cy="1008"/>
          </a:xfrm>
        </p:grpSpPr>
        <p:sp>
          <p:nvSpPr>
            <p:cNvPr id="13328" name="AutoShape 58"/>
            <p:cNvSpPr>
              <a:spLocks/>
            </p:cNvSpPr>
            <p:nvPr/>
          </p:nvSpPr>
          <p:spPr bwMode="auto">
            <a:xfrm>
              <a:off x="3552" y="2784"/>
              <a:ext cx="288" cy="1008"/>
            </a:xfrm>
            <a:prstGeom prst="rightBrace">
              <a:avLst>
                <a:gd name="adj1" fmla="val 29167"/>
                <a:gd name="adj2" fmla="val 50000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3329" name="Text Box 59"/>
            <p:cNvSpPr txBox="1">
              <a:spLocks noChangeArrowheads="1"/>
            </p:cNvSpPr>
            <p:nvPr/>
          </p:nvSpPr>
          <p:spPr bwMode="auto">
            <a:xfrm>
              <a:off x="3888" y="3120"/>
              <a:ext cx="58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400" u="sng">
                  <a:solidFill>
                    <a:srgbClr val="FF0000"/>
                  </a:solidFill>
                </a:rPr>
                <a:t>sorted</a:t>
              </a:r>
              <a:endParaRPr lang="en-US" sz="2400" u="sng">
                <a:solidFill>
                  <a:srgbClr val="006600"/>
                </a:solidFill>
              </a:endParaRPr>
            </a:p>
          </p:txBody>
        </p:sp>
      </p:grpSp>
      <p:graphicFrame>
        <p:nvGraphicFramePr>
          <p:cNvPr id="93245" name="Object 2"/>
          <p:cNvGraphicFramePr>
            <a:graphicFrameLocks noChangeAspect="1"/>
          </p:cNvGraphicFramePr>
          <p:nvPr/>
        </p:nvGraphicFramePr>
        <p:xfrm>
          <a:off x="2824163" y="2362200"/>
          <a:ext cx="374650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858" name="Equation" r:id="rId3" imgW="190335" imgH="215713" progId="Equation.3">
                  <p:embed/>
                </p:oleObj>
              </mc:Choice>
              <mc:Fallback>
                <p:oleObj name="Equation" r:id="rId3" imgW="190335" imgH="2157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24163" y="2362200"/>
                        <a:ext cx="374650" cy="423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246" name="Object 3"/>
          <p:cNvGraphicFramePr>
            <a:graphicFrameLocks noChangeAspect="1"/>
          </p:cNvGraphicFramePr>
          <p:nvPr/>
        </p:nvGraphicFramePr>
        <p:xfrm>
          <a:off x="2824163" y="3200400"/>
          <a:ext cx="376237" cy="45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859" name="Equation" r:id="rId5" imgW="190500" imgH="228600" progId="Equation.3">
                  <p:embed/>
                </p:oleObj>
              </mc:Choice>
              <mc:Fallback>
                <p:oleObj name="Equation" r:id="rId5" imgW="1905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24163" y="3200400"/>
                        <a:ext cx="376237" cy="452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247" name="Object 4"/>
          <p:cNvGraphicFramePr>
            <a:graphicFrameLocks noChangeAspect="1"/>
          </p:cNvGraphicFramePr>
          <p:nvPr/>
        </p:nvGraphicFramePr>
        <p:xfrm>
          <a:off x="2824163" y="4572000"/>
          <a:ext cx="374650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860" name="Equation" r:id="rId7" imgW="190335" imgH="215713" progId="Equation.3">
                  <p:embed/>
                </p:oleObj>
              </mc:Choice>
              <mc:Fallback>
                <p:oleObj name="Equation" r:id="rId7" imgW="190335" imgH="2157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24163" y="4572000"/>
                        <a:ext cx="374650" cy="423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248" name="Object 5"/>
          <p:cNvGraphicFramePr>
            <a:graphicFrameLocks noChangeAspect="1"/>
          </p:cNvGraphicFramePr>
          <p:nvPr/>
        </p:nvGraphicFramePr>
        <p:xfrm>
          <a:off x="2824163" y="5414963"/>
          <a:ext cx="376237" cy="452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861" name="Equation" r:id="rId9" imgW="190500" imgH="228600" progId="Equation.3">
                  <p:embed/>
                </p:oleObj>
              </mc:Choice>
              <mc:Fallback>
                <p:oleObj name="Equation" r:id="rId9" imgW="1905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24163" y="5414963"/>
                        <a:ext cx="376237" cy="452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" name="Group 74"/>
          <p:cNvGrpSpPr>
            <a:grpSpLocks/>
          </p:cNvGrpSpPr>
          <p:nvPr/>
        </p:nvGrpSpPr>
        <p:grpSpPr bwMode="auto">
          <a:xfrm>
            <a:off x="153988" y="3424238"/>
            <a:ext cx="2665412" cy="1147762"/>
            <a:chOff x="97" y="2157"/>
            <a:chExt cx="1679" cy="723"/>
          </a:xfrm>
        </p:grpSpPr>
        <p:graphicFrame>
          <p:nvGraphicFramePr>
            <p:cNvPr id="13323" name="Object 6"/>
            <p:cNvGraphicFramePr>
              <a:graphicFrameLocks noChangeAspect="1"/>
            </p:cNvGraphicFramePr>
            <p:nvPr/>
          </p:nvGraphicFramePr>
          <p:xfrm>
            <a:off x="1145" y="2389"/>
            <a:ext cx="631" cy="27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1862" name="Equation" r:id="rId11" imgW="583947" imgH="253890" progId="Equation.3">
                    <p:embed/>
                  </p:oleObj>
                </mc:Choice>
                <mc:Fallback>
                  <p:oleObj name="Equation" r:id="rId11" imgW="583947" imgH="25389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45" y="2389"/>
                          <a:ext cx="631" cy="27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3324" name="Object 7"/>
            <p:cNvGraphicFramePr>
              <a:graphicFrameLocks noChangeAspect="1"/>
            </p:cNvGraphicFramePr>
            <p:nvPr/>
          </p:nvGraphicFramePr>
          <p:xfrm>
            <a:off x="141" y="2377"/>
            <a:ext cx="680" cy="29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1863" name="Equation" r:id="rId13" imgW="583947" imgH="253890" progId="Equation.3">
                    <p:embed/>
                  </p:oleObj>
                </mc:Choice>
                <mc:Fallback>
                  <p:oleObj name="Equation" r:id="rId13" imgW="583947" imgH="25389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1" y="2377"/>
                          <a:ext cx="680" cy="29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3325" name="Text Box 68"/>
            <p:cNvSpPr txBox="1">
              <a:spLocks noChangeArrowheads="1"/>
            </p:cNvSpPr>
            <p:nvPr/>
          </p:nvSpPr>
          <p:spPr bwMode="auto">
            <a:xfrm>
              <a:off x="805" y="2390"/>
              <a:ext cx="34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>
                  <a:solidFill>
                    <a:srgbClr val="000000"/>
                  </a:solidFill>
                </a:rPr>
                <a:t>and</a:t>
              </a:r>
            </a:p>
          </p:txBody>
        </p:sp>
        <p:sp>
          <p:nvSpPr>
            <p:cNvPr id="13326" name="Text Box 70"/>
            <p:cNvSpPr txBox="1">
              <a:spLocks noChangeArrowheads="1"/>
            </p:cNvSpPr>
            <p:nvPr/>
          </p:nvSpPr>
          <p:spPr bwMode="auto">
            <a:xfrm>
              <a:off x="97" y="2630"/>
              <a:ext cx="129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>
                  <a:solidFill>
                    <a:srgbClr val="000000"/>
                  </a:solidFill>
                </a:rPr>
                <a:t>differ by at most 1</a:t>
              </a:r>
            </a:p>
          </p:txBody>
        </p:sp>
        <p:sp>
          <p:nvSpPr>
            <p:cNvPr id="13327" name="Text Box 71"/>
            <p:cNvSpPr txBox="1">
              <a:spLocks noChangeArrowheads="1"/>
            </p:cNvSpPr>
            <p:nvPr/>
          </p:nvSpPr>
          <p:spPr bwMode="auto">
            <a:xfrm>
              <a:off x="105" y="2157"/>
              <a:ext cx="951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>
                  <a:solidFill>
                    <a:srgbClr val="000000"/>
                  </a:solidFill>
                </a:rPr>
                <a:t>By Lemma 3</a:t>
              </a:r>
              <a:endParaRPr lang="en-US" sz="240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53955952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32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32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3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93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93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Merge Network (pf.)</a:t>
            </a:r>
          </a:p>
        </p:txBody>
      </p:sp>
      <p:grpSp>
        <p:nvGrpSpPr>
          <p:cNvPr id="14339" name="Group 17"/>
          <p:cNvGrpSpPr>
            <a:grpSpLocks/>
          </p:cNvGrpSpPr>
          <p:nvPr/>
        </p:nvGrpSpPr>
        <p:grpSpPr bwMode="auto">
          <a:xfrm>
            <a:off x="3276600" y="2133600"/>
            <a:ext cx="2286000" cy="3962400"/>
            <a:chOff x="2064" y="1344"/>
            <a:chExt cx="1440" cy="2496"/>
          </a:xfrm>
        </p:grpSpPr>
        <p:sp>
          <p:nvSpPr>
            <p:cNvPr id="92178" name="Rectangle 18"/>
            <p:cNvSpPr>
              <a:spLocks noChangeArrowheads="1"/>
            </p:cNvSpPr>
            <p:nvPr/>
          </p:nvSpPr>
          <p:spPr bwMode="auto">
            <a:xfrm>
              <a:off x="2256" y="1344"/>
              <a:ext cx="1048" cy="1152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tint val="3372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189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solidFill>
                  <a:srgbClr val="000000"/>
                </a:solidFill>
                <a:ea typeface="ＭＳ Ｐゴシック" charset="-128"/>
              </a:endParaRPr>
            </a:p>
          </p:txBody>
        </p:sp>
        <p:sp>
          <p:nvSpPr>
            <p:cNvPr id="14399" name="Oval 19"/>
            <p:cNvSpPr>
              <a:spLocks noChangeArrowheads="1"/>
            </p:cNvSpPr>
            <p:nvPr/>
          </p:nvSpPr>
          <p:spPr bwMode="auto">
            <a:xfrm>
              <a:off x="2352" y="1632"/>
              <a:ext cx="816" cy="576"/>
            </a:xfrm>
            <a:prstGeom prst="ellipse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2000">
                  <a:solidFill>
                    <a:srgbClr val="000000"/>
                  </a:solidFill>
                </a:rPr>
                <a:t>Merge[4]</a:t>
              </a: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92180" name="Rectangle 20"/>
            <p:cNvSpPr>
              <a:spLocks noChangeArrowheads="1"/>
            </p:cNvSpPr>
            <p:nvPr/>
          </p:nvSpPr>
          <p:spPr bwMode="auto">
            <a:xfrm>
              <a:off x="2248" y="2688"/>
              <a:ext cx="1048" cy="1152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tint val="3372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189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solidFill>
                  <a:srgbClr val="000000"/>
                </a:solidFill>
                <a:ea typeface="ＭＳ Ｐゴシック" charset="-128"/>
              </a:endParaRPr>
            </a:p>
          </p:txBody>
        </p:sp>
        <p:sp>
          <p:nvSpPr>
            <p:cNvPr id="14401" name="Line 21"/>
            <p:cNvSpPr>
              <a:spLocks noChangeShapeType="1"/>
            </p:cNvSpPr>
            <p:nvPr/>
          </p:nvSpPr>
          <p:spPr bwMode="auto">
            <a:xfrm>
              <a:off x="2064" y="1488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402" name="Line 22"/>
            <p:cNvSpPr>
              <a:spLocks noChangeShapeType="1"/>
            </p:cNvSpPr>
            <p:nvPr/>
          </p:nvSpPr>
          <p:spPr bwMode="auto">
            <a:xfrm>
              <a:off x="2064" y="1776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403" name="Line 23"/>
            <p:cNvSpPr>
              <a:spLocks noChangeShapeType="1"/>
            </p:cNvSpPr>
            <p:nvPr/>
          </p:nvSpPr>
          <p:spPr bwMode="auto">
            <a:xfrm>
              <a:off x="2064" y="2064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404" name="Line 24"/>
            <p:cNvSpPr>
              <a:spLocks noChangeShapeType="1"/>
            </p:cNvSpPr>
            <p:nvPr/>
          </p:nvSpPr>
          <p:spPr bwMode="auto">
            <a:xfrm>
              <a:off x="2064" y="2352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405" name="Line 25"/>
            <p:cNvSpPr>
              <a:spLocks noChangeShapeType="1"/>
            </p:cNvSpPr>
            <p:nvPr/>
          </p:nvSpPr>
          <p:spPr bwMode="auto">
            <a:xfrm>
              <a:off x="2064" y="2880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406" name="Line 26"/>
            <p:cNvSpPr>
              <a:spLocks noChangeShapeType="1"/>
            </p:cNvSpPr>
            <p:nvPr/>
          </p:nvSpPr>
          <p:spPr bwMode="auto">
            <a:xfrm>
              <a:off x="2064" y="3168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407" name="Line 27"/>
            <p:cNvSpPr>
              <a:spLocks noChangeShapeType="1"/>
            </p:cNvSpPr>
            <p:nvPr/>
          </p:nvSpPr>
          <p:spPr bwMode="auto">
            <a:xfrm>
              <a:off x="2064" y="3456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408" name="Line 28"/>
            <p:cNvSpPr>
              <a:spLocks noChangeShapeType="1"/>
            </p:cNvSpPr>
            <p:nvPr/>
          </p:nvSpPr>
          <p:spPr bwMode="auto">
            <a:xfrm>
              <a:off x="2064" y="3744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409" name="Line 29"/>
            <p:cNvSpPr>
              <a:spLocks noChangeShapeType="1"/>
            </p:cNvSpPr>
            <p:nvPr/>
          </p:nvSpPr>
          <p:spPr bwMode="auto">
            <a:xfrm>
              <a:off x="3312" y="1488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410" name="Line 30"/>
            <p:cNvSpPr>
              <a:spLocks noChangeShapeType="1"/>
            </p:cNvSpPr>
            <p:nvPr/>
          </p:nvSpPr>
          <p:spPr bwMode="auto">
            <a:xfrm>
              <a:off x="3312" y="1776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411" name="Line 31"/>
            <p:cNvSpPr>
              <a:spLocks noChangeShapeType="1"/>
            </p:cNvSpPr>
            <p:nvPr/>
          </p:nvSpPr>
          <p:spPr bwMode="auto">
            <a:xfrm>
              <a:off x="3312" y="2064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412" name="Line 32"/>
            <p:cNvSpPr>
              <a:spLocks noChangeShapeType="1"/>
            </p:cNvSpPr>
            <p:nvPr/>
          </p:nvSpPr>
          <p:spPr bwMode="auto">
            <a:xfrm>
              <a:off x="3312" y="2352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413" name="Line 33"/>
            <p:cNvSpPr>
              <a:spLocks noChangeShapeType="1"/>
            </p:cNvSpPr>
            <p:nvPr/>
          </p:nvSpPr>
          <p:spPr bwMode="auto">
            <a:xfrm>
              <a:off x="3312" y="2880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414" name="Line 34"/>
            <p:cNvSpPr>
              <a:spLocks noChangeShapeType="1"/>
            </p:cNvSpPr>
            <p:nvPr/>
          </p:nvSpPr>
          <p:spPr bwMode="auto">
            <a:xfrm>
              <a:off x="3312" y="3168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415" name="Line 35"/>
            <p:cNvSpPr>
              <a:spLocks noChangeShapeType="1"/>
            </p:cNvSpPr>
            <p:nvPr/>
          </p:nvSpPr>
          <p:spPr bwMode="auto">
            <a:xfrm>
              <a:off x="3312" y="3456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416" name="Line 36"/>
            <p:cNvSpPr>
              <a:spLocks noChangeShapeType="1"/>
            </p:cNvSpPr>
            <p:nvPr/>
          </p:nvSpPr>
          <p:spPr bwMode="auto">
            <a:xfrm>
              <a:off x="3312" y="3744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417" name="Oval 37"/>
            <p:cNvSpPr>
              <a:spLocks noChangeArrowheads="1"/>
            </p:cNvSpPr>
            <p:nvPr/>
          </p:nvSpPr>
          <p:spPr bwMode="auto">
            <a:xfrm>
              <a:off x="2400" y="2976"/>
              <a:ext cx="816" cy="576"/>
            </a:xfrm>
            <a:prstGeom prst="ellipse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2000">
                  <a:solidFill>
                    <a:srgbClr val="000000"/>
                  </a:solidFill>
                </a:rPr>
                <a:t>Merge[4]</a:t>
              </a:r>
              <a:endParaRPr lang="en-US" sz="2400">
                <a:solidFill>
                  <a:srgbClr val="000000"/>
                </a:solidFill>
              </a:endParaRPr>
            </a:p>
          </p:txBody>
        </p:sp>
      </p:grpSp>
      <p:sp>
        <p:nvSpPr>
          <p:cNvPr id="92214" name="Line 54"/>
          <p:cNvSpPr>
            <a:spLocks noChangeShapeType="1"/>
          </p:cNvSpPr>
          <p:nvPr/>
        </p:nvSpPr>
        <p:spPr bwMode="auto">
          <a:xfrm>
            <a:off x="5486400" y="2362200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2215" name="Line 55"/>
          <p:cNvSpPr>
            <a:spLocks noChangeShapeType="1"/>
          </p:cNvSpPr>
          <p:nvPr/>
        </p:nvSpPr>
        <p:spPr bwMode="auto">
          <a:xfrm flipV="1">
            <a:off x="5562600" y="2819400"/>
            <a:ext cx="685800" cy="1752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2216" name="Line 56"/>
          <p:cNvSpPr>
            <a:spLocks noChangeShapeType="1"/>
          </p:cNvSpPr>
          <p:nvPr/>
        </p:nvSpPr>
        <p:spPr bwMode="auto">
          <a:xfrm>
            <a:off x="5562600" y="2819400"/>
            <a:ext cx="6858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2217" name="Line 57"/>
          <p:cNvSpPr>
            <a:spLocks noChangeShapeType="1"/>
          </p:cNvSpPr>
          <p:nvPr/>
        </p:nvSpPr>
        <p:spPr bwMode="auto">
          <a:xfrm flipV="1">
            <a:off x="5562600" y="3733800"/>
            <a:ext cx="68580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2218" name="Line 58"/>
          <p:cNvSpPr>
            <a:spLocks noChangeShapeType="1"/>
          </p:cNvSpPr>
          <p:nvPr/>
        </p:nvSpPr>
        <p:spPr bwMode="auto">
          <a:xfrm>
            <a:off x="5562600" y="3276600"/>
            <a:ext cx="68580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2219" name="Line 59"/>
          <p:cNvSpPr>
            <a:spLocks noChangeShapeType="1"/>
          </p:cNvSpPr>
          <p:nvPr/>
        </p:nvSpPr>
        <p:spPr bwMode="auto">
          <a:xfrm flipV="1">
            <a:off x="5562600" y="5029200"/>
            <a:ext cx="6858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2220" name="Line 60"/>
          <p:cNvSpPr>
            <a:spLocks noChangeShapeType="1"/>
          </p:cNvSpPr>
          <p:nvPr/>
        </p:nvSpPr>
        <p:spPr bwMode="auto">
          <a:xfrm>
            <a:off x="5562600" y="3733800"/>
            <a:ext cx="685800" cy="1752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2221" name="Line 61"/>
          <p:cNvSpPr>
            <a:spLocks noChangeShapeType="1"/>
          </p:cNvSpPr>
          <p:nvPr/>
        </p:nvSpPr>
        <p:spPr bwMode="auto">
          <a:xfrm>
            <a:off x="5562600" y="59436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3" name="Group 62"/>
          <p:cNvGrpSpPr>
            <a:grpSpLocks/>
          </p:cNvGrpSpPr>
          <p:nvPr/>
        </p:nvGrpSpPr>
        <p:grpSpPr bwMode="auto">
          <a:xfrm>
            <a:off x="7391400" y="2209800"/>
            <a:ext cx="1385888" cy="3886200"/>
            <a:chOff x="4752" y="1392"/>
            <a:chExt cx="873" cy="2448"/>
          </a:xfrm>
        </p:grpSpPr>
        <p:sp>
          <p:nvSpPr>
            <p:cNvPr id="14396" name="AutoShape 63"/>
            <p:cNvSpPr>
              <a:spLocks/>
            </p:cNvSpPr>
            <p:nvPr/>
          </p:nvSpPr>
          <p:spPr bwMode="auto">
            <a:xfrm>
              <a:off x="4752" y="1392"/>
              <a:ext cx="240" cy="2448"/>
            </a:xfrm>
            <a:prstGeom prst="rightBrace">
              <a:avLst>
                <a:gd name="adj1" fmla="val 85000"/>
                <a:gd name="adj2" fmla="val 50000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4397" name="Text Box 64"/>
            <p:cNvSpPr txBox="1">
              <a:spLocks noChangeArrowheads="1"/>
            </p:cNvSpPr>
            <p:nvPr/>
          </p:nvSpPr>
          <p:spPr bwMode="auto">
            <a:xfrm>
              <a:off x="5040" y="2448"/>
              <a:ext cx="58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400" u="sng">
                  <a:solidFill>
                    <a:srgbClr val="FF0000"/>
                  </a:solidFill>
                </a:rPr>
                <a:t>sorted</a:t>
              </a:r>
              <a:endParaRPr lang="en-US" sz="2400" u="sng">
                <a:solidFill>
                  <a:srgbClr val="006600"/>
                </a:solidFill>
              </a:endParaRPr>
            </a:p>
          </p:txBody>
        </p:sp>
      </p:grpSp>
      <p:graphicFrame>
        <p:nvGraphicFramePr>
          <p:cNvPr id="92225" name="Object 2"/>
          <p:cNvGraphicFramePr>
            <a:graphicFrameLocks noChangeAspect="1"/>
          </p:cNvGraphicFramePr>
          <p:nvPr/>
        </p:nvGraphicFramePr>
        <p:xfrm>
          <a:off x="7056438" y="2133600"/>
          <a:ext cx="347662" cy="45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882" name="Equation" r:id="rId3" imgW="177646" imgH="228402" progId="Equation.3">
                  <p:embed/>
                </p:oleObj>
              </mc:Choice>
              <mc:Fallback>
                <p:oleObj name="Equation" r:id="rId3" imgW="177646" imgH="22840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56438" y="2133600"/>
                        <a:ext cx="347662" cy="452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26" name="Object 3"/>
          <p:cNvGraphicFramePr>
            <a:graphicFrameLocks noChangeAspect="1"/>
          </p:cNvGraphicFramePr>
          <p:nvPr/>
        </p:nvGraphicFramePr>
        <p:xfrm>
          <a:off x="7056438" y="2560638"/>
          <a:ext cx="322262" cy="423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883" name="Equation" r:id="rId5" imgW="164885" imgH="215619" progId="Equation.3">
                  <p:embed/>
                </p:oleObj>
              </mc:Choice>
              <mc:Fallback>
                <p:oleObj name="Equation" r:id="rId5" imgW="164885" imgH="21561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56438" y="2560638"/>
                        <a:ext cx="322262" cy="423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27" name="Object 4"/>
          <p:cNvGraphicFramePr>
            <a:graphicFrameLocks noChangeAspect="1"/>
          </p:cNvGraphicFramePr>
          <p:nvPr/>
        </p:nvGraphicFramePr>
        <p:xfrm>
          <a:off x="7056438" y="3005138"/>
          <a:ext cx="347662" cy="423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884" name="Equation" r:id="rId7" imgW="177569" imgH="215619" progId="Equation.3">
                  <p:embed/>
                </p:oleObj>
              </mc:Choice>
              <mc:Fallback>
                <p:oleObj name="Equation" r:id="rId7" imgW="177569" imgH="21561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56438" y="3005138"/>
                        <a:ext cx="347662" cy="423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28" name="Object 5"/>
          <p:cNvGraphicFramePr>
            <a:graphicFrameLocks noChangeAspect="1"/>
          </p:cNvGraphicFramePr>
          <p:nvPr/>
        </p:nvGraphicFramePr>
        <p:xfrm>
          <a:off x="7056438" y="3479800"/>
          <a:ext cx="347662" cy="45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885" name="Equation" r:id="rId9" imgW="177646" imgH="228402" progId="Equation.3">
                  <p:embed/>
                </p:oleObj>
              </mc:Choice>
              <mc:Fallback>
                <p:oleObj name="Equation" r:id="rId9" imgW="177646" imgH="22840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56438" y="3479800"/>
                        <a:ext cx="347662" cy="452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29" name="Object 6"/>
          <p:cNvGraphicFramePr>
            <a:graphicFrameLocks noChangeAspect="1"/>
          </p:cNvGraphicFramePr>
          <p:nvPr/>
        </p:nvGraphicFramePr>
        <p:xfrm>
          <a:off x="7086600" y="4357688"/>
          <a:ext cx="347663" cy="423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886" name="Equation" r:id="rId11" imgW="177569" imgH="215619" progId="Equation.3">
                  <p:embed/>
                </p:oleObj>
              </mc:Choice>
              <mc:Fallback>
                <p:oleObj name="Equation" r:id="rId11" imgW="177569" imgH="21561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6600" y="4357688"/>
                        <a:ext cx="347663" cy="423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30" name="Object 7"/>
          <p:cNvGraphicFramePr>
            <a:graphicFrameLocks noChangeAspect="1"/>
          </p:cNvGraphicFramePr>
          <p:nvPr/>
        </p:nvGraphicFramePr>
        <p:xfrm>
          <a:off x="7075488" y="4756150"/>
          <a:ext cx="346075" cy="45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887" name="Equation" r:id="rId13" imgW="177646" imgH="228402" progId="Equation.3">
                  <p:embed/>
                </p:oleObj>
              </mc:Choice>
              <mc:Fallback>
                <p:oleObj name="Equation" r:id="rId13" imgW="177646" imgH="22840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75488" y="4756150"/>
                        <a:ext cx="346075" cy="452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31" name="Object 8"/>
          <p:cNvGraphicFramePr>
            <a:graphicFrameLocks noChangeAspect="1"/>
          </p:cNvGraphicFramePr>
          <p:nvPr/>
        </p:nvGraphicFramePr>
        <p:xfrm>
          <a:off x="7086600" y="5200650"/>
          <a:ext cx="347663" cy="45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888" name="Equation" r:id="rId15" imgW="177646" imgH="228402" progId="Equation.3">
                  <p:embed/>
                </p:oleObj>
              </mc:Choice>
              <mc:Fallback>
                <p:oleObj name="Equation" r:id="rId15" imgW="177646" imgH="22840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6600" y="5200650"/>
                        <a:ext cx="347663" cy="452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32" name="Object 9"/>
          <p:cNvGraphicFramePr>
            <a:graphicFrameLocks noChangeAspect="1"/>
          </p:cNvGraphicFramePr>
          <p:nvPr/>
        </p:nvGraphicFramePr>
        <p:xfrm>
          <a:off x="7086600" y="5689600"/>
          <a:ext cx="347663" cy="45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889" name="Equation" r:id="rId17" imgW="177646" imgH="228402" progId="Equation.3">
                  <p:embed/>
                </p:oleObj>
              </mc:Choice>
              <mc:Fallback>
                <p:oleObj name="Equation" r:id="rId17" imgW="177646" imgH="22840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6600" y="5689600"/>
                        <a:ext cx="347663" cy="452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" name="Group 73"/>
          <p:cNvGrpSpPr>
            <a:grpSpLocks/>
          </p:cNvGrpSpPr>
          <p:nvPr/>
        </p:nvGrpSpPr>
        <p:grpSpPr bwMode="auto">
          <a:xfrm>
            <a:off x="6248400" y="2281238"/>
            <a:ext cx="685800" cy="3743325"/>
            <a:chOff x="3936" y="1437"/>
            <a:chExt cx="432" cy="2358"/>
          </a:xfrm>
        </p:grpSpPr>
        <p:sp>
          <p:nvSpPr>
            <p:cNvPr id="14368" name="Line 74"/>
            <p:cNvSpPr>
              <a:spLocks noChangeShapeType="1"/>
            </p:cNvSpPr>
            <p:nvPr/>
          </p:nvSpPr>
          <p:spPr bwMode="auto">
            <a:xfrm>
              <a:off x="4169" y="1488"/>
              <a:ext cx="0" cy="3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369" name="Oval 75"/>
            <p:cNvSpPr>
              <a:spLocks noChangeArrowheads="1"/>
            </p:cNvSpPr>
            <p:nvPr/>
          </p:nvSpPr>
          <p:spPr bwMode="auto">
            <a:xfrm>
              <a:off x="4128" y="1437"/>
              <a:ext cx="87" cy="8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4370" name="Line 76"/>
            <p:cNvSpPr>
              <a:spLocks noChangeShapeType="1"/>
            </p:cNvSpPr>
            <p:nvPr/>
          </p:nvSpPr>
          <p:spPr bwMode="auto">
            <a:xfrm>
              <a:off x="3936" y="1488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371" name="Line 77"/>
            <p:cNvSpPr>
              <a:spLocks noChangeShapeType="1"/>
            </p:cNvSpPr>
            <p:nvPr/>
          </p:nvSpPr>
          <p:spPr bwMode="auto">
            <a:xfrm>
              <a:off x="3936" y="1776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372" name="Line 78"/>
            <p:cNvSpPr>
              <a:spLocks noChangeShapeType="1"/>
            </p:cNvSpPr>
            <p:nvPr/>
          </p:nvSpPr>
          <p:spPr bwMode="auto">
            <a:xfrm>
              <a:off x="3936" y="2064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373" name="Line 79"/>
            <p:cNvSpPr>
              <a:spLocks noChangeShapeType="1"/>
            </p:cNvSpPr>
            <p:nvPr/>
          </p:nvSpPr>
          <p:spPr bwMode="auto">
            <a:xfrm>
              <a:off x="3936" y="2352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374" name="Line 80"/>
            <p:cNvSpPr>
              <a:spLocks noChangeShapeType="1"/>
            </p:cNvSpPr>
            <p:nvPr/>
          </p:nvSpPr>
          <p:spPr bwMode="auto">
            <a:xfrm>
              <a:off x="3936" y="2880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375" name="Line 81"/>
            <p:cNvSpPr>
              <a:spLocks noChangeShapeType="1"/>
            </p:cNvSpPr>
            <p:nvPr/>
          </p:nvSpPr>
          <p:spPr bwMode="auto">
            <a:xfrm>
              <a:off x="3936" y="3168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376" name="Line 82"/>
            <p:cNvSpPr>
              <a:spLocks noChangeShapeType="1"/>
            </p:cNvSpPr>
            <p:nvPr/>
          </p:nvSpPr>
          <p:spPr bwMode="auto">
            <a:xfrm>
              <a:off x="3936" y="3456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377" name="Line 83"/>
            <p:cNvSpPr>
              <a:spLocks noChangeShapeType="1"/>
            </p:cNvSpPr>
            <p:nvPr/>
          </p:nvSpPr>
          <p:spPr bwMode="auto">
            <a:xfrm>
              <a:off x="3936" y="3744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378" name="Line 84"/>
            <p:cNvSpPr>
              <a:spLocks noChangeShapeType="1"/>
            </p:cNvSpPr>
            <p:nvPr/>
          </p:nvSpPr>
          <p:spPr bwMode="auto">
            <a:xfrm>
              <a:off x="4176" y="1488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379" name="Line 85"/>
            <p:cNvSpPr>
              <a:spLocks noChangeShapeType="1"/>
            </p:cNvSpPr>
            <p:nvPr/>
          </p:nvSpPr>
          <p:spPr bwMode="auto">
            <a:xfrm>
              <a:off x="4176" y="1776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380" name="Line 86"/>
            <p:cNvSpPr>
              <a:spLocks noChangeShapeType="1"/>
            </p:cNvSpPr>
            <p:nvPr/>
          </p:nvSpPr>
          <p:spPr bwMode="auto">
            <a:xfrm>
              <a:off x="4176" y="2064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381" name="Line 87"/>
            <p:cNvSpPr>
              <a:spLocks noChangeShapeType="1"/>
            </p:cNvSpPr>
            <p:nvPr/>
          </p:nvSpPr>
          <p:spPr bwMode="auto">
            <a:xfrm>
              <a:off x="4176" y="2352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382" name="Line 88"/>
            <p:cNvSpPr>
              <a:spLocks noChangeShapeType="1"/>
            </p:cNvSpPr>
            <p:nvPr/>
          </p:nvSpPr>
          <p:spPr bwMode="auto">
            <a:xfrm>
              <a:off x="4176" y="2880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383" name="Line 89"/>
            <p:cNvSpPr>
              <a:spLocks noChangeShapeType="1"/>
            </p:cNvSpPr>
            <p:nvPr/>
          </p:nvSpPr>
          <p:spPr bwMode="auto">
            <a:xfrm>
              <a:off x="4176" y="3168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384" name="Line 90"/>
            <p:cNvSpPr>
              <a:spLocks noChangeShapeType="1"/>
            </p:cNvSpPr>
            <p:nvPr/>
          </p:nvSpPr>
          <p:spPr bwMode="auto">
            <a:xfrm>
              <a:off x="4176" y="3456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385" name="Line 91"/>
            <p:cNvSpPr>
              <a:spLocks noChangeShapeType="1"/>
            </p:cNvSpPr>
            <p:nvPr/>
          </p:nvSpPr>
          <p:spPr bwMode="auto">
            <a:xfrm>
              <a:off x="4176" y="3744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386" name="Oval 92"/>
            <p:cNvSpPr>
              <a:spLocks noChangeArrowheads="1"/>
            </p:cNvSpPr>
            <p:nvPr/>
          </p:nvSpPr>
          <p:spPr bwMode="auto">
            <a:xfrm>
              <a:off x="4128" y="1744"/>
              <a:ext cx="87" cy="8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4387" name="Line 93"/>
            <p:cNvSpPr>
              <a:spLocks noChangeShapeType="1"/>
            </p:cNvSpPr>
            <p:nvPr/>
          </p:nvSpPr>
          <p:spPr bwMode="auto">
            <a:xfrm>
              <a:off x="4169" y="2067"/>
              <a:ext cx="0" cy="3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388" name="Oval 94"/>
            <p:cNvSpPr>
              <a:spLocks noChangeArrowheads="1"/>
            </p:cNvSpPr>
            <p:nvPr/>
          </p:nvSpPr>
          <p:spPr bwMode="auto">
            <a:xfrm>
              <a:off x="4128" y="2016"/>
              <a:ext cx="87" cy="8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4389" name="Oval 95"/>
            <p:cNvSpPr>
              <a:spLocks noChangeArrowheads="1"/>
            </p:cNvSpPr>
            <p:nvPr/>
          </p:nvSpPr>
          <p:spPr bwMode="auto">
            <a:xfrm>
              <a:off x="4128" y="2323"/>
              <a:ext cx="87" cy="8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4390" name="Line 96"/>
            <p:cNvSpPr>
              <a:spLocks noChangeShapeType="1"/>
            </p:cNvSpPr>
            <p:nvPr/>
          </p:nvSpPr>
          <p:spPr bwMode="auto">
            <a:xfrm>
              <a:off x="4169" y="2883"/>
              <a:ext cx="0" cy="3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391" name="Oval 97"/>
            <p:cNvSpPr>
              <a:spLocks noChangeArrowheads="1"/>
            </p:cNvSpPr>
            <p:nvPr/>
          </p:nvSpPr>
          <p:spPr bwMode="auto">
            <a:xfrm>
              <a:off x="4128" y="2832"/>
              <a:ext cx="87" cy="8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4392" name="Oval 98"/>
            <p:cNvSpPr>
              <a:spLocks noChangeArrowheads="1"/>
            </p:cNvSpPr>
            <p:nvPr/>
          </p:nvSpPr>
          <p:spPr bwMode="auto">
            <a:xfrm>
              <a:off x="4128" y="3139"/>
              <a:ext cx="87" cy="8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4393" name="Line 99"/>
            <p:cNvSpPr>
              <a:spLocks noChangeShapeType="1"/>
            </p:cNvSpPr>
            <p:nvPr/>
          </p:nvSpPr>
          <p:spPr bwMode="auto">
            <a:xfrm>
              <a:off x="4169" y="3459"/>
              <a:ext cx="0" cy="3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394" name="Oval 100"/>
            <p:cNvSpPr>
              <a:spLocks noChangeArrowheads="1"/>
            </p:cNvSpPr>
            <p:nvPr/>
          </p:nvSpPr>
          <p:spPr bwMode="auto">
            <a:xfrm>
              <a:off x="4128" y="3408"/>
              <a:ext cx="87" cy="8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4395" name="Oval 101"/>
            <p:cNvSpPr>
              <a:spLocks noChangeArrowheads="1"/>
            </p:cNvSpPr>
            <p:nvPr/>
          </p:nvSpPr>
          <p:spPr bwMode="auto">
            <a:xfrm>
              <a:off x="4128" y="3715"/>
              <a:ext cx="87" cy="8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sz="2400">
                <a:solidFill>
                  <a:srgbClr val="000000"/>
                </a:solidFill>
              </a:endParaRPr>
            </a:p>
          </p:txBody>
        </p:sp>
      </p:grpSp>
      <p:graphicFrame>
        <p:nvGraphicFramePr>
          <p:cNvPr id="14358" name="Object 10"/>
          <p:cNvGraphicFramePr>
            <a:graphicFrameLocks noChangeAspect="1"/>
          </p:cNvGraphicFramePr>
          <p:nvPr/>
        </p:nvGraphicFramePr>
        <p:xfrm>
          <a:off x="2824163" y="2362200"/>
          <a:ext cx="374650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890" name="Equation" r:id="rId19" imgW="190335" imgH="215713" progId="Equation.3">
                  <p:embed/>
                </p:oleObj>
              </mc:Choice>
              <mc:Fallback>
                <p:oleObj name="Equation" r:id="rId19" imgW="190335" imgH="2157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24163" y="2362200"/>
                        <a:ext cx="374650" cy="423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59" name="Object 11"/>
          <p:cNvGraphicFramePr>
            <a:graphicFrameLocks noChangeAspect="1"/>
          </p:cNvGraphicFramePr>
          <p:nvPr/>
        </p:nvGraphicFramePr>
        <p:xfrm>
          <a:off x="2824163" y="3200400"/>
          <a:ext cx="376237" cy="45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891" name="Equation" r:id="rId21" imgW="190500" imgH="228600" progId="Equation.3">
                  <p:embed/>
                </p:oleObj>
              </mc:Choice>
              <mc:Fallback>
                <p:oleObj name="Equation" r:id="rId21" imgW="1905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24163" y="3200400"/>
                        <a:ext cx="376237" cy="452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60" name="Object 12"/>
          <p:cNvGraphicFramePr>
            <a:graphicFrameLocks noChangeAspect="1"/>
          </p:cNvGraphicFramePr>
          <p:nvPr/>
        </p:nvGraphicFramePr>
        <p:xfrm>
          <a:off x="2824163" y="4572000"/>
          <a:ext cx="374650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892" name="Equation" r:id="rId23" imgW="190335" imgH="215713" progId="Equation.3">
                  <p:embed/>
                </p:oleObj>
              </mc:Choice>
              <mc:Fallback>
                <p:oleObj name="Equation" r:id="rId23" imgW="190335" imgH="2157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24163" y="4572000"/>
                        <a:ext cx="374650" cy="423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61" name="Object 13"/>
          <p:cNvGraphicFramePr>
            <a:graphicFrameLocks noChangeAspect="1"/>
          </p:cNvGraphicFramePr>
          <p:nvPr/>
        </p:nvGraphicFramePr>
        <p:xfrm>
          <a:off x="2824163" y="5414963"/>
          <a:ext cx="376237" cy="452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893" name="Equation" r:id="rId25" imgW="190500" imgH="228600" progId="Equation.3">
                  <p:embed/>
                </p:oleObj>
              </mc:Choice>
              <mc:Fallback>
                <p:oleObj name="Equation" r:id="rId25" imgW="1905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24163" y="5414963"/>
                        <a:ext cx="376237" cy="452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4362" name="Group 113"/>
          <p:cNvGrpSpPr>
            <a:grpSpLocks/>
          </p:cNvGrpSpPr>
          <p:nvPr/>
        </p:nvGrpSpPr>
        <p:grpSpPr bwMode="auto">
          <a:xfrm>
            <a:off x="153988" y="3424238"/>
            <a:ext cx="2665412" cy="1147762"/>
            <a:chOff x="97" y="2157"/>
            <a:chExt cx="1679" cy="723"/>
          </a:xfrm>
        </p:grpSpPr>
        <p:graphicFrame>
          <p:nvGraphicFramePr>
            <p:cNvPr id="14363" name="Object 14"/>
            <p:cNvGraphicFramePr>
              <a:graphicFrameLocks noChangeAspect="1"/>
            </p:cNvGraphicFramePr>
            <p:nvPr/>
          </p:nvGraphicFramePr>
          <p:xfrm>
            <a:off x="1145" y="2389"/>
            <a:ext cx="631" cy="27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2894" name="Equation" r:id="rId27" imgW="583947" imgH="253890" progId="Equation.3">
                    <p:embed/>
                  </p:oleObj>
                </mc:Choice>
                <mc:Fallback>
                  <p:oleObj name="Equation" r:id="rId27" imgW="583947" imgH="25389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45" y="2389"/>
                          <a:ext cx="631" cy="27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364" name="Object 15"/>
            <p:cNvGraphicFramePr>
              <a:graphicFrameLocks noChangeAspect="1"/>
            </p:cNvGraphicFramePr>
            <p:nvPr/>
          </p:nvGraphicFramePr>
          <p:xfrm>
            <a:off x="141" y="2377"/>
            <a:ext cx="680" cy="29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2895" name="Equation" r:id="rId29" imgW="583947" imgH="253890" progId="Equation.3">
                    <p:embed/>
                  </p:oleObj>
                </mc:Choice>
                <mc:Fallback>
                  <p:oleObj name="Equation" r:id="rId29" imgW="583947" imgH="25389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1" y="2377"/>
                          <a:ext cx="680" cy="29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365" name="Text Box 116"/>
            <p:cNvSpPr txBox="1">
              <a:spLocks noChangeArrowheads="1"/>
            </p:cNvSpPr>
            <p:nvPr/>
          </p:nvSpPr>
          <p:spPr bwMode="auto">
            <a:xfrm>
              <a:off x="805" y="2390"/>
              <a:ext cx="34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>
                  <a:solidFill>
                    <a:srgbClr val="000000"/>
                  </a:solidFill>
                </a:rPr>
                <a:t>and</a:t>
              </a:r>
            </a:p>
          </p:txBody>
        </p:sp>
        <p:sp>
          <p:nvSpPr>
            <p:cNvPr id="14366" name="Text Box 117"/>
            <p:cNvSpPr txBox="1">
              <a:spLocks noChangeArrowheads="1"/>
            </p:cNvSpPr>
            <p:nvPr/>
          </p:nvSpPr>
          <p:spPr bwMode="auto">
            <a:xfrm>
              <a:off x="97" y="2630"/>
              <a:ext cx="129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>
                  <a:solidFill>
                    <a:srgbClr val="000000"/>
                  </a:solidFill>
                </a:rPr>
                <a:t>differ by at most 1</a:t>
              </a:r>
            </a:p>
          </p:txBody>
        </p:sp>
        <p:sp>
          <p:nvSpPr>
            <p:cNvPr id="14367" name="Text Box 118"/>
            <p:cNvSpPr txBox="1">
              <a:spLocks noChangeArrowheads="1"/>
            </p:cNvSpPr>
            <p:nvPr/>
          </p:nvSpPr>
          <p:spPr bwMode="auto">
            <a:xfrm>
              <a:off x="105" y="2157"/>
              <a:ext cx="951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>
                  <a:solidFill>
                    <a:srgbClr val="000000"/>
                  </a:solidFill>
                </a:rPr>
                <a:t>By Lemma 3</a:t>
              </a:r>
              <a:endParaRPr lang="en-US" sz="240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1558834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22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22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22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22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22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22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22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22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2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2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22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22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2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2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22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922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922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922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922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922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922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922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6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922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922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922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922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7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922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922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8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922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922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8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922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922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9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14" grpId="0" animBg="1"/>
      <p:bldP spid="92215" grpId="0" animBg="1"/>
      <p:bldP spid="92216" grpId="0" animBg="1"/>
      <p:bldP spid="92217" grpId="0" animBg="1"/>
      <p:bldP spid="92218" grpId="0" animBg="1"/>
      <p:bldP spid="92219" grpId="0" animBg="1"/>
      <p:bldP spid="92220" grpId="0" animBg="1"/>
      <p:bldP spid="92221" grpId="0" animBg="1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Merge Network (pf.)</a:t>
            </a:r>
          </a:p>
        </p:txBody>
      </p:sp>
      <p:grpSp>
        <p:nvGrpSpPr>
          <p:cNvPr id="15363" name="Group 3"/>
          <p:cNvGrpSpPr>
            <a:grpSpLocks/>
          </p:cNvGrpSpPr>
          <p:nvPr/>
        </p:nvGrpSpPr>
        <p:grpSpPr bwMode="auto">
          <a:xfrm>
            <a:off x="3276600" y="2133600"/>
            <a:ext cx="2286000" cy="3962400"/>
            <a:chOff x="2064" y="1344"/>
            <a:chExt cx="1440" cy="2496"/>
          </a:xfrm>
        </p:grpSpPr>
        <p:sp>
          <p:nvSpPr>
            <p:cNvPr id="100356" name="Rectangle 4"/>
            <p:cNvSpPr>
              <a:spLocks noChangeArrowheads="1"/>
            </p:cNvSpPr>
            <p:nvPr/>
          </p:nvSpPr>
          <p:spPr bwMode="auto">
            <a:xfrm>
              <a:off x="2256" y="1344"/>
              <a:ext cx="1048" cy="1152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tint val="3372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189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solidFill>
                  <a:srgbClr val="000000"/>
                </a:solidFill>
                <a:ea typeface="ＭＳ Ｐゴシック" charset="-128"/>
              </a:endParaRPr>
            </a:p>
          </p:txBody>
        </p:sp>
        <p:sp>
          <p:nvSpPr>
            <p:cNvPr id="15429" name="Oval 5"/>
            <p:cNvSpPr>
              <a:spLocks noChangeArrowheads="1"/>
            </p:cNvSpPr>
            <p:nvPr/>
          </p:nvSpPr>
          <p:spPr bwMode="auto">
            <a:xfrm>
              <a:off x="2352" y="1632"/>
              <a:ext cx="816" cy="576"/>
            </a:xfrm>
            <a:prstGeom prst="ellipse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2000">
                  <a:solidFill>
                    <a:srgbClr val="000000"/>
                  </a:solidFill>
                </a:rPr>
                <a:t>Merge[4]</a:t>
              </a: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00358" name="Rectangle 6"/>
            <p:cNvSpPr>
              <a:spLocks noChangeArrowheads="1"/>
            </p:cNvSpPr>
            <p:nvPr/>
          </p:nvSpPr>
          <p:spPr bwMode="auto">
            <a:xfrm>
              <a:off x="2248" y="2688"/>
              <a:ext cx="1048" cy="1152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tint val="3372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189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solidFill>
                  <a:srgbClr val="000000"/>
                </a:solidFill>
                <a:ea typeface="ＭＳ Ｐゴシック" charset="-128"/>
              </a:endParaRPr>
            </a:p>
          </p:txBody>
        </p:sp>
        <p:sp>
          <p:nvSpPr>
            <p:cNvPr id="15431" name="Line 7"/>
            <p:cNvSpPr>
              <a:spLocks noChangeShapeType="1"/>
            </p:cNvSpPr>
            <p:nvPr/>
          </p:nvSpPr>
          <p:spPr bwMode="auto">
            <a:xfrm>
              <a:off x="2064" y="1488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5432" name="Line 8"/>
            <p:cNvSpPr>
              <a:spLocks noChangeShapeType="1"/>
            </p:cNvSpPr>
            <p:nvPr/>
          </p:nvSpPr>
          <p:spPr bwMode="auto">
            <a:xfrm>
              <a:off x="2064" y="1776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5433" name="Line 9"/>
            <p:cNvSpPr>
              <a:spLocks noChangeShapeType="1"/>
            </p:cNvSpPr>
            <p:nvPr/>
          </p:nvSpPr>
          <p:spPr bwMode="auto">
            <a:xfrm>
              <a:off x="2064" y="2064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5434" name="Line 10"/>
            <p:cNvSpPr>
              <a:spLocks noChangeShapeType="1"/>
            </p:cNvSpPr>
            <p:nvPr/>
          </p:nvSpPr>
          <p:spPr bwMode="auto">
            <a:xfrm>
              <a:off x="2064" y="2352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5435" name="Line 11"/>
            <p:cNvSpPr>
              <a:spLocks noChangeShapeType="1"/>
            </p:cNvSpPr>
            <p:nvPr/>
          </p:nvSpPr>
          <p:spPr bwMode="auto">
            <a:xfrm>
              <a:off x="2064" y="2880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5436" name="Line 12"/>
            <p:cNvSpPr>
              <a:spLocks noChangeShapeType="1"/>
            </p:cNvSpPr>
            <p:nvPr/>
          </p:nvSpPr>
          <p:spPr bwMode="auto">
            <a:xfrm>
              <a:off x="2064" y="3168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5437" name="Line 13"/>
            <p:cNvSpPr>
              <a:spLocks noChangeShapeType="1"/>
            </p:cNvSpPr>
            <p:nvPr/>
          </p:nvSpPr>
          <p:spPr bwMode="auto">
            <a:xfrm>
              <a:off x="2064" y="3456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5438" name="Line 14"/>
            <p:cNvSpPr>
              <a:spLocks noChangeShapeType="1"/>
            </p:cNvSpPr>
            <p:nvPr/>
          </p:nvSpPr>
          <p:spPr bwMode="auto">
            <a:xfrm>
              <a:off x="2064" y="3744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5439" name="Line 15"/>
            <p:cNvSpPr>
              <a:spLocks noChangeShapeType="1"/>
            </p:cNvSpPr>
            <p:nvPr/>
          </p:nvSpPr>
          <p:spPr bwMode="auto">
            <a:xfrm>
              <a:off x="3312" y="1488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5440" name="Line 16"/>
            <p:cNvSpPr>
              <a:spLocks noChangeShapeType="1"/>
            </p:cNvSpPr>
            <p:nvPr/>
          </p:nvSpPr>
          <p:spPr bwMode="auto">
            <a:xfrm>
              <a:off x="3312" y="1776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5441" name="Line 17"/>
            <p:cNvSpPr>
              <a:spLocks noChangeShapeType="1"/>
            </p:cNvSpPr>
            <p:nvPr/>
          </p:nvSpPr>
          <p:spPr bwMode="auto">
            <a:xfrm>
              <a:off x="3312" y="2064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5442" name="Line 18"/>
            <p:cNvSpPr>
              <a:spLocks noChangeShapeType="1"/>
            </p:cNvSpPr>
            <p:nvPr/>
          </p:nvSpPr>
          <p:spPr bwMode="auto">
            <a:xfrm>
              <a:off x="3312" y="2352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5443" name="Line 19"/>
            <p:cNvSpPr>
              <a:spLocks noChangeShapeType="1"/>
            </p:cNvSpPr>
            <p:nvPr/>
          </p:nvSpPr>
          <p:spPr bwMode="auto">
            <a:xfrm>
              <a:off x="3312" y="2880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5444" name="Line 20"/>
            <p:cNvSpPr>
              <a:spLocks noChangeShapeType="1"/>
            </p:cNvSpPr>
            <p:nvPr/>
          </p:nvSpPr>
          <p:spPr bwMode="auto">
            <a:xfrm>
              <a:off x="3312" y="3168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5445" name="Line 21"/>
            <p:cNvSpPr>
              <a:spLocks noChangeShapeType="1"/>
            </p:cNvSpPr>
            <p:nvPr/>
          </p:nvSpPr>
          <p:spPr bwMode="auto">
            <a:xfrm>
              <a:off x="3312" y="3456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5446" name="Line 22"/>
            <p:cNvSpPr>
              <a:spLocks noChangeShapeType="1"/>
            </p:cNvSpPr>
            <p:nvPr/>
          </p:nvSpPr>
          <p:spPr bwMode="auto">
            <a:xfrm>
              <a:off x="3312" y="3744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5447" name="Oval 23"/>
            <p:cNvSpPr>
              <a:spLocks noChangeArrowheads="1"/>
            </p:cNvSpPr>
            <p:nvPr/>
          </p:nvSpPr>
          <p:spPr bwMode="auto">
            <a:xfrm>
              <a:off x="2400" y="2976"/>
              <a:ext cx="816" cy="576"/>
            </a:xfrm>
            <a:prstGeom prst="ellipse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2000">
                  <a:solidFill>
                    <a:srgbClr val="000000"/>
                  </a:solidFill>
                </a:rPr>
                <a:t>Merge[4]</a:t>
              </a:r>
              <a:endParaRPr lang="en-US" sz="2400">
                <a:solidFill>
                  <a:srgbClr val="000000"/>
                </a:solidFill>
              </a:endParaRPr>
            </a:p>
          </p:txBody>
        </p:sp>
      </p:grpSp>
      <p:sp>
        <p:nvSpPr>
          <p:cNvPr id="15364" name="Line 24"/>
          <p:cNvSpPr>
            <a:spLocks noChangeShapeType="1"/>
          </p:cNvSpPr>
          <p:nvPr/>
        </p:nvSpPr>
        <p:spPr bwMode="auto">
          <a:xfrm>
            <a:off x="5486400" y="2362200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5365" name="Line 25"/>
          <p:cNvSpPr>
            <a:spLocks noChangeShapeType="1"/>
          </p:cNvSpPr>
          <p:nvPr/>
        </p:nvSpPr>
        <p:spPr bwMode="auto">
          <a:xfrm flipV="1">
            <a:off x="5562600" y="2819400"/>
            <a:ext cx="685800" cy="1752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5366" name="Line 26"/>
          <p:cNvSpPr>
            <a:spLocks noChangeShapeType="1"/>
          </p:cNvSpPr>
          <p:nvPr/>
        </p:nvSpPr>
        <p:spPr bwMode="auto">
          <a:xfrm>
            <a:off x="5562600" y="2819400"/>
            <a:ext cx="6858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5367" name="Line 27"/>
          <p:cNvSpPr>
            <a:spLocks noChangeShapeType="1"/>
          </p:cNvSpPr>
          <p:nvPr/>
        </p:nvSpPr>
        <p:spPr bwMode="auto">
          <a:xfrm flipV="1">
            <a:off x="5562600" y="3733800"/>
            <a:ext cx="68580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5368" name="Line 28"/>
          <p:cNvSpPr>
            <a:spLocks noChangeShapeType="1"/>
          </p:cNvSpPr>
          <p:nvPr/>
        </p:nvSpPr>
        <p:spPr bwMode="auto">
          <a:xfrm>
            <a:off x="5562600" y="3276600"/>
            <a:ext cx="68580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5369" name="Line 29"/>
          <p:cNvSpPr>
            <a:spLocks noChangeShapeType="1"/>
          </p:cNvSpPr>
          <p:nvPr/>
        </p:nvSpPr>
        <p:spPr bwMode="auto">
          <a:xfrm flipV="1">
            <a:off x="5562600" y="5029200"/>
            <a:ext cx="6858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5370" name="Line 30"/>
          <p:cNvSpPr>
            <a:spLocks noChangeShapeType="1"/>
          </p:cNvSpPr>
          <p:nvPr/>
        </p:nvSpPr>
        <p:spPr bwMode="auto">
          <a:xfrm>
            <a:off x="5562600" y="3733800"/>
            <a:ext cx="685800" cy="1752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5371" name="Line 31"/>
          <p:cNvSpPr>
            <a:spLocks noChangeShapeType="1"/>
          </p:cNvSpPr>
          <p:nvPr/>
        </p:nvSpPr>
        <p:spPr bwMode="auto">
          <a:xfrm>
            <a:off x="5562600" y="59436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15372" name="Group 43"/>
          <p:cNvGrpSpPr>
            <a:grpSpLocks/>
          </p:cNvGrpSpPr>
          <p:nvPr/>
        </p:nvGrpSpPr>
        <p:grpSpPr bwMode="auto">
          <a:xfrm>
            <a:off x="6248400" y="2281238"/>
            <a:ext cx="685800" cy="3743325"/>
            <a:chOff x="3936" y="1437"/>
            <a:chExt cx="432" cy="2358"/>
          </a:xfrm>
        </p:grpSpPr>
        <p:sp>
          <p:nvSpPr>
            <p:cNvPr id="15400" name="Line 44"/>
            <p:cNvSpPr>
              <a:spLocks noChangeShapeType="1"/>
            </p:cNvSpPr>
            <p:nvPr/>
          </p:nvSpPr>
          <p:spPr bwMode="auto">
            <a:xfrm>
              <a:off x="4169" y="1488"/>
              <a:ext cx="0" cy="3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5401" name="Oval 45"/>
            <p:cNvSpPr>
              <a:spLocks noChangeArrowheads="1"/>
            </p:cNvSpPr>
            <p:nvPr/>
          </p:nvSpPr>
          <p:spPr bwMode="auto">
            <a:xfrm>
              <a:off x="4128" y="1437"/>
              <a:ext cx="87" cy="8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5402" name="Line 46"/>
            <p:cNvSpPr>
              <a:spLocks noChangeShapeType="1"/>
            </p:cNvSpPr>
            <p:nvPr/>
          </p:nvSpPr>
          <p:spPr bwMode="auto">
            <a:xfrm>
              <a:off x="3936" y="1488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5403" name="Line 47"/>
            <p:cNvSpPr>
              <a:spLocks noChangeShapeType="1"/>
            </p:cNvSpPr>
            <p:nvPr/>
          </p:nvSpPr>
          <p:spPr bwMode="auto">
            <a:xfrm>
              <a:off x="3936" y="1776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5404" name="Line 48"/>
            <p:cNvSpPr>
              <a:spLocks noChangeShapeType="1"/>
            </p:cNvSpPr>
            <p:nvPr/>
          </p:nvSpPr>
          <p:spPr bwMode="auto">
            <a:xfrm>
              <a:off x="3936" y="2064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5405" name="Line 49"/>
            <p:cNvSpPr>
              <a:spLocks noChangeShapeType="1"/>
            </p:cNvSpPr>
            <p:nvPr/>
          </p:nvSpPr>
          <p:spPr bwMode="auto">
            <a:xfrm>
              <a:off x="3936" y="2352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5406" name="Line 50"/>
            <p:cNvSpPr>
              <a:spLocks noChangeShapeType="1"/>
            </p:cNvSpPr>
            <p:nvPr/>
          </p:nvSpPr>
          <p:spPr bwMode="auto">
            <a:xfrm>
              <a:off x="3936" y="2880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5407" name="Line 51"/>
            <p:cNvSpPr>
              <a:spLocks noChangeShapeType="1"/>
            </p:cNvSpPr>
            <p:nvPr/>
          </p:nvSpPr>
          <p:spPr bwMode="auto">
            <a:xfrm>
              <a:off x="3936" y="3168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5408" name="Line 52"/>
            <p:cNvSpPr>
              <a:spLocks noChangeShapeType="1"/>
            </p:cNvSpPr>
            <p:nvPr/>
          </p:nvSpPr>
          <p:spPr bwMode="auto">
            <a:xfrm>
              <a:off x="3936" y="3456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5409" name="Line 53"/>
            <p:cNvSpPr>
              <a:spLocks noChangeShapeType="1"/>
            </p:cNvSpPr>
            <p:nvPr/>
          </p:nvSpPr>
          <p:spPr bwMode="auto">
            <a:xfrm>
              <a:off x="3936" y="3744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5410" name="Line 54"/>
            <p:cNvSpPr>
              <a:spLocks noChangeShapeType="1"/>
            </p:cNvSpPr>
            <p:nvPr/>
          </p:nvSpPr>
          <p:spPr bwMode="auto">
            <a:xfrm>
              <a:off x="4176" y="1488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5411" name="Line 55"/>
            <p:cNvSpPr>
              <a:spLocks noChangeShapeType="1"/>
            </p:cNvSpPr>
            <p:nvPr/>
          </p:nvSpPr>
          <p:spPr bwMode="auto">
            <a:xfrm>
              <a:off x="4176" y="1776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5412" name="Line 56"/>
            <p:cNvSpPr>
              <a:spLocks noChangeShapeType="1"/>
            </p:cNvSpPr>
            <p:nvPr/>
          </p:nvSpPr>
          <p:spPr bwMode="auto">
            <a:xfrm>
              <a:off x="4176" y="2064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5413" name="Line 57"/>
            <p:cNvSpPr>
              <a:spLocks noChangeShapeType="1"/>
            </p:cNvSpPr>
            <p:nvPr/>
          </p:nvSpPr>
          <p:spPr bwMode="auto">
            <a:xfrm>
              <a:off x="4176" y="2352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5414" name="Line 58"/>
            <p:cNvSpPr>
              <a:spLocks noChangeShapeType="1"/>
            </p:cNvSpPr>
            <p:nvPr/>
          </p:nvSpPr>
          <p:spPr bwMode="auto">
            <a:xfrm>
              <a:off x="4176" y="2880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5415" name="Line 59"/>
            <p:cNvSpPr>
              <a:spLocks noChangeShapeType="1"/>
            </p:cNvSpPr>
            <p:nvPr/>
          </p:nvSpPr>
          <p:spPr bwMode="auto">
            <a:xfrm>
              <a:off x="4176" y="3168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5416" name="Line 60"/>
            <p:cNvSpPr>
              <a:spLocks noChangeShapeType="1"/>
            </p:cNvSpPr>
            <p:nvPr/>
          </p:nvSpPr>
          <p:spPr bwMode="auto">
            <a:xfrm>
              <a:off x="4176" y="3456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5417" name="Line 61"/>
            <p:cNvSpPr>
              <a:spLocks noChangeShapeType="1"/>
            </p:cNvSpPr>
            <p:nvPr/>
          </p:nvSpPr>
          <p:spPr bwMode="auto">
            <a:xfrm>
              <a:off x="4176" y="3744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5418" name="Oval 62"/>
            <p:cNvSpPr>
              <a:spLocks noChangeArrowheads="1"/>
            </p:cNvSpPr>
            <p:nvPr/>
          </p:nvSpPr>
          <p:spPr bwMode="auto">
            <a:xfrm>
              <a:off x="4128" y="1744"/>
              <a:ext cx="87" cy="8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5419" name="Line 63"/>
            <p:cNvSpPr>
              <a:spLocks noChangeShapeType="1"/>
            </p:cNvSpPr>
            <p:nvPr/>
          </p:nvSpPr>
          <p:spPr bwMode="auto">
            <a:xfrm>
              <a:off x="4169" y="2067"/>
              <a:ext cx="0" cy="3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5420" name="Oval 64"/>
            <p:cNvSpPr>
              <a:spLocks noChangeArrowheads="1"/>
            </p:cNvSpPr>
            <p:nvPr/>
          </p:nvSpPr>
          <p:spPr bwMode="auto">
            <a:xfrm>
              <a:off x="4128" y="2016"/>
              <a:ext cx="87" cy="8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5421" name="Oval 65"/>
            <p:cNvSpPr>
              <a:spLocks noChangeArrowheads="1"/>
            </p:cNvSpPr>
            <p:nvPr/>
          </p:nvSpPr>
          <p:spPr bwMode="auto">
            <a:xfrm>
              <a:off x="4128" y="2323"/>
              <a:ext cx="87" cy="8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5422" name="Line 66"/>
            <p:cNvSpPr>
              <a:spLocks noChangeShapeType="1"/>
            </p:cNvSpPr>
            <p:nvPr/>
          </p:nvSpPr>
          <p:spPr bwMode="auto">
            <a:xfrm>
              <a:off x="4169" y="2883"/>
              <a:ext cx="0" cy="3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5423" name="Oval 67"/>
            <p:cNvSpPr>
              <a:spLocks noChangeArrowheads="1"/>
            </p:cNvSpPr>
            <p:nvPr/>
          </p:nvSpPr>
          <p:spPr bwMode="auto">
            <a:xfrm>
              <a:off x="4128" y="2832"/>
              <a:ext cx="87" cy="8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5424" name="Oval 68"/>
            <p:cNvSpPr>
              <a:spLocks noChangeArrowheads="1"/>
            </p:cNvSpPr>
            <p:nvPr/>
          </p:nvSpPr>
          <p:spPr bwMode="auto">
            <a:xfrm>
              <a:off x="4128" y="3139"/>
              <a:ext cx="87" cy="8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5425" name="Line 69"/>
            <p:cNvSpPr>
              <a:spLocks noChangeShapeType="1"/>
            </p:cNvSpPr>
            <p:nvPr/>
          </p:nvSpPr>
          <p:spPr bwMode="auto">
            <a:xfrm>
              <a:off x="4169" y="3459"/>
              <a:ext cx="0" cy="3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5426" name="Oval 70"/>
            <p:cNvSpPr>
              <a:spLocks noChangeArrowheads="1"/>
            </p:cNvSpPr>
            <p:nvPr/>
          </p:nvSpPr>
          <p:spPr bwMode="auto">
            <a:xfrm>
              <a:off x="4128" y="3408"/>
              <a:ext cx="87" cy="8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5427" name="Oval 71"/>
            <p:cNvSpPr>
              <a:spLocks noChangeArrowheads="1"/>
            </p:cNvSpPr>
            <p:nvPr/>
          </p:nvSpPr>
          <p:spPr bwMode="auto">
            <a:xfrm>
              <a:off x="4128" y="3715"/>
              <a:ext cx="87" cy="8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sz="2400">
                <a:solidFill>
                  <a:srgbClr val="000000"/>
                </a:solidFill>
              </a:endParaRPr>
            </a:p>
          </p:txBody>
        </p:sp>
      </p:grpSp>
      <p:graphicFrame>
        <p:nvGraphicFramePr>
          <p:cNvPr id="15373" name="Object 2"/>
          <p:cNvGraphicFramePr>
            <a:graphicFrameLocks noChangeAspect="1"/>
          </p:cNvGraphicFramePr>
          <p:nvPr/>
        </p:nvGraphicFramePr>
        <p:xfrm>
          <a:off x="2824163" y="2362200"/>
          <a:ext cx="374650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906" name="Equation" r:id="rId3" imgW="190335" imgH="215713" progId="Equation.3">
                  <p:embed/>
                </p:oleObj>
              </mc:Choice>
              <mc:Fallback>
                <p:oleObj name="Equation" r:id="rId3" imgW="190335" imgH="2157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24163" y="2362200"/>
                        <a:ext cx="374650" cy="423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74" name="Object 3"/>
          <p:cNvGraphicFramePr>
            <a:graphicFrameLocks noChangeAspect="1"/>
          </p:cNvGraphicFramePr>
          <p:nvPr/>
        </p:nvGraphicFramePr>
        <p:xfrm>
          <a:off x="2824163" y="3200400"/>
          <a:ext cx="376237" cy="45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907" name="Equation" r:id="rId5" imgW="190500" imgH="228600" progId="Equation.3">
                  <p:embed/>
                </p:oleObj>
              </mc:Choice>
              <mc:Fallback>
                <p:oleObj name="Equation" r:id="rId5" imgW="1905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24163" y="3200400"/>
                        <a:ext cx="376237" cy="452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75" name="Object 4"/>
          <p:cNvGraphicFramePr>
            <a:graphicFrameLocks noChangeAspect="1"/>
          </p:cNvGraphicFramePr>
          <p:nvPr/>
        </p:nvGraphicFramePr>
        <p:xfrm>
          <a:off x="2824163" y="4572000"/>
          <a:ext cx="374650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908" name="Equation" r:id="rId7" imgW="190335" imgH="215713" progId="Equation.3">
                  <p:embed/>
                </p:oleObj>
              </mc:Choice>
              <mc:Fallback>
                <p:oleObj name="Equation" r:id="rId7" imgW="190335" imgH="2157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24163" y="4572000"/>
                        <a:ext cx="374650" cy="423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76" name="Object 5"/>
          <p:cNvGraphicFramePr>
            <a:graphicFrameLocks noChangeAspect="1"/>
          </p:cNvGraphicFramePr>
          <p:nvPr/>
        </p:nvGraphicFramePr>
        <p:xfrm>
          <a:off x="2824163" y="5414963"/>
          <a:ext cx="376237" cy="452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909" name="Equation" r:id="rId9" imgW="190500" imgH="228600" progId="Equation.3">
                  <p:embed/>
                </p:oleObj>
              </mc:Choice>
              <mc:Fallback>
                <p:oleObj name="Equation" r:id="rId9" imgW="1905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24163" y="5414963"/>
                        <a:ext cx="376237" cy="452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5377" name="Group 76"/>
          <p:cNvGrpSpPr>
            <a:grpSpLocks/>
          </p:cNvGrpSpPr>
          <p:nvPr/>
        </p:nvGrpSpPr>
        <p:grpSpPr bwMode="auto">
          <a:xfrm>
            <a:off x="153988" y="3424238"/>
            <a:ext cx="2665412" cy="1147762"/>
            <a:chOff x="97" y="2157"/>
            <a:chExt cx="1679" cy="723"/>
          </a:xfrm>
        </p:grpSpPr>
        <p:graphicFrame>
          <p:nvGraphicFramePr>
            <p:cNvPr id="15395" name="Object 6"/>
            <p:cNvGraphicFramePr>
              <a:graphicFrameLocks noChangeAspect="1"/>
            </p:cNvGraphicFramePr>
            <p:nvPr/>
          </p:nvGraphicFramePr>
          <p:xfrm>
            <a:off x="1145" y="2389"/>
            <a:ext cx="631" cy="27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910" name="Equation" r:id="rId11" imgW="583947" imgH="253890" progId="Equation.3">
                    <p:embed/>
                  </p:oleObj>
                </mc:Choice>
                <mc:Fallback>
                  <p:oleObj name="Equation" r:id="rId11" imgW="583947" imgH="25389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45" y="2389"/>
                          <a:ext cx="631" cy="27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5396" name="Object 7"/>
            <p:cNvGraphicFramePr>
              <a:graphicFrameLocks noChangeAspect="1"/>
            </p:cNvGraphicFramePr>
            <p:nvPr/>
          </p:nvGraphicFramePr>
          <p:xfrm>
            <a:off x="141" y="2377"/>
            <a:ext cx="680" cy="29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911" name="Equation" r:id="rId13" imgW="583947" imgH="253890" progId="Equation.3">
                    <p:embed/>
                  </p:oleObj>
                </mc:Choice>
                <mc:Fallback>
                  <p:oleObj name="Equation" r:id="rId13" imgW="583947" imgH="25389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1" y="2377"/>
                          <a:ext cx="680" cy="29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5397" name="Text Box 79"/>
            <p:cNvSpPr txBox="1">
              <a:spLocks noChangeArrowheads="1"/>
            </p:cNvSpPr>
            <p:nvPr/>
          </p:nvSpPr>
          <p:spPr bwMode="auto">
            <a:xfrm>
              <a:off x="805" y="2390"/>
              <a:ext cx="34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>
                  <a:solidFill>
                    <a:srgbClr val="000000"/>
                  </a:solidFill>
                </a:rPr>
                <a:t>and</a:t>
              </a:r>
            </a:p>
          </p:txBody>
        </p:sp>
        <p:sp>
          <p:nvSpPr>
            <p:cNvPr id="15398" name="Text Box 80"/>
            <p:cNvSpPr txBox="1">
              <a:spLocks noChangeArrowheads="1"/>
            </p:cNvSpPr>
            <p:nvPr/>
          </p:nvSpPr>
          <p:spPr bwMode="auto">
            <a:xfrm>
              <a:off x="97" y="2630"/>
              <a:ext cx="129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>
                  <a:solidFill>
                    <a:srgbClr val="000000"/>
                  </a:solidFill>
                </a:rPr>
                <a:t>differ by at most 1</a:t>
              </a:r>
            </a:p>
          </p:txBody>
        </p:sp>
        <p:sp>
          <p:nvSpPr>
            <p:cNvPr id="15399" name="Text Box 81"/>
            <p:cNvSpPr txBox="1">
              <a:spLocks noChangeArrowheads="1"/>
            </p:cNvSpPr>
            <p:nvPr/>
          </p:nvSpPr>
          <p:spPr bwMode="auto">
            <a:xfrm>
              <a:off x="105" y="2157"/>
              <a:ext cx="951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>
                  <a:solidFill>
                    <a:srgbClr val="000000"/>
                  </a:solidFill>
                </a:rPr>
                <a:t>By Lemma 3</a:t>
              </a:r>
              <a:endParaRPr lang="en-US" sz="2400">
                <a:solidFill>
                  <a:srgbClr val="000000"/>
                </a:solidFill>
              </a:endParaRPr>
            </a:p>
          </p:txBody>
        </p:sp>
      </p:grpSp>
      <p:sp>
        <p:nvSpPr>
          <p:cNvPr id="100434" name="Text Box 82"/>
          <p:cNvSpPr txBox="1">
            <a:spLocks noChangeArrowheads="1"/>
          </p:cNvSpPr>
          <p:nvPr/>
        </p:nvSpPr>
        <p:spPr bwMode="auto">
          <a:xfrm>
            <a:off x="5302250" y="19050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400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100435" name="Text Box 83"/>
          <p:cNvSpPr txBox="1">
            <a:spLocks noChangeArrowheads="1"/>
          </p:cNvSpPr>
          <p:nvPr/>
        </p:nvSpPr>
        <p:spPr bwMode="auto">
          <a:xfrm>
            <a:off x="5302250" y="23876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400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100436" name="Text Box 84"/>
          <p:cNvSpPr txBox="1">
            <a:spLocks noChangeArrowheads="1"/>
          </p:cNvSpPr>
          <p:nvPr/>
        </p:nvSpPr>
        <p:spPr bwMode="auto">
          <a:xfrm>
            <a:off x="5302250" y="28702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40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00437" name="Text Box 85"/>
          <p:cNvSpPr txBox="1">
            <a:spLocks noChangeArrowheads="1"/>
          </p:cNvSpPr>
          <p:nvPr/>
        </p:nvSpPr>
        <p:spPr bwMode="auto">
          <a:xfrm>
            <a:off x="5302250" y="33528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40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00438" name="Text Box 86"/>
          <p:cNvSpPr txBox="1">
            <a:spLocks noChangeArrowheads="1"/>
          </p:cNvSpPr>
          <p:nvPr/>
        </p:nvSpPr>
        <p:spPr bwMode="auto">
          <a:xfrm>
            <a:off x="5302250" y="41148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400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100439" name="Text Box 87"/>
          <p:cNvSpPr txBox="1">
            <a:spLocks noChangeArrowheads="1"/>
          </p:cNvSpPr>
          <p:nvPr/>
        </p:nvSpPr>
        <p:spPr bwMode="auto">
          <a:xfrm>
            <a:off x="5302250" y="45974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400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100440" name="Text Box 88"/>
          <p:cNvSpPr txBox="1">
            <a:spLocks noChangeArrowheads="1"/>
          </p:cNvSpPr>
          <p:nvPr/>
        </p:nvSpPr>
        <p:spPr bwMode="auto">
          <a:xfrm>
            <a:off x="5302250" y="50800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400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100441" name="Text Box 89"/>
          <p:cNvSpPr txBox="1">
            <a:spLocks noChangeArrowheads="1"/>
          </p:cNvSpPr>
          <p:nvPr/>
        </p:nvSpPr>
        <p:spPr bwMode="auto">
          <a:xfrm>
            <a:off x="5302250" y="55626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40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00442" name="Text Box 90"/>
          <p:cNvSpPr txBox="1">
            <a:spLocks noChangeArrowheads="1"/>
          </p:cNvSpPr>
          <p:nvPr/>
        </p:nvSpPr>
        <p:spPr bwMode="auto">
          <a:xfrm>
            <a:off x="6934200" y="20574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400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100443" name="Text Box 91"/>
          <p:cNvSpPr txBox="1">
            <a:spLocks noChangeArrowheads="1"/>
          </p:cNvSpPr>
          <p:nvPr/>
        </p:nvSpPr>
        <p:spPr bwMode="auto">
          <a:xfrm>
            <a:off x="6934200" y="25400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400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100444" name="Text Box 92"/>
          <p:cNvSpPr txBox="1">
            <a:spLocks noChangeArrowheads="1"/>
          </p:cNvSpPr>
          <p:nvPr/>
        </p:nvSpPr>
        <p:spPr bwMode="auto">
          <a:xfrm>
            <a:off x="6934200" y="30226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400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100445" name="Text Box 93"/>
          <p:cNvSpPr txBox="1">
            <a:spLocks noChangeArrowheads="1"/>
          </p:cNvSpPr>
          <p:nvPr/>
        </p:nvSpPr>
        <p:spPr bwMode="auto">
          <a:xfrm>
            <a:off x="6934200" y="35052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400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100446" name="Text Box 94"/>
          <p:cNvSpPr txBox="1">
            <a:spLocks noChangeArrowheads="1"/>
          </p:cNvSpPr>
          <p:nvPr/>
        </p:nvSpPr>
        <p:spPr bwMode="auto">
          <a:xfrm>
            <a:off x="6934200" y="42672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400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100447" name="Text Box 95"/>
          <p:cNvSpPr txBox="1">
            <a:spLocks noChangeArrowheads="1"/>
          </p:cNvSpPr>
          <p:nvPr/>
        </p:nvSpPr>
        <p:spPr bwMode="auto">
          <a:xfrm>
            <a:off x="6934200" y="47498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40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00448" name="Text Box 96"/>
          <p:cNvSpPr txBox="1">
            <a:spLocks noChangeArrowheads="1"/>
          </p:cNvSpPr>
          <p:nvPr/>
        </p:nvSpPr>
        <p:spPr bwMode="auto">
          <a:xfrm>
            <a:off x="6934200" y="52324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40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00449" name="Text Box 97"/>
          <p:cNvSpPr txBox="1">
            <a:spLocks noChangeArrowheads="1"/>
          </p:cNvSpPr>
          <p:nvPr/>
        </p:nvSpPr>
        <p:spPr bwMode="auto">
          <a:xfrm>
            <a:off x="6934200" y="57150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40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00450" name="Oval 98"/>
          <p:cNvSpPr>
            <a:spLocks noChangeArrowheads="1"/>
          </p:cNvSpPr>
          <p:nvPr/>
        </p:nvSpPr>
        <p:spPr bwMode="auto">
          <a:xfrm>
            <a:off x="5943600" y="4191000"/>
            <a:ext cx="1676400" cy="1143000"/>
          </a:xfrm>
          <a:prstGeom prst="ellipse">
            <a:avLst/>
          </a:prstGeom>
          <a:noFill/>
          <a:ln w="38100">
            <a:solidFill>
              <a:schemeClr val="tx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sz="2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723567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0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0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04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04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04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04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04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04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04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04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04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04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04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04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04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04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04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04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04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004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004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004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6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004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004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004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004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7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004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004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7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004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004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8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004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004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004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004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434" grpId="0" autoUpdateAnimBg="0"/>
      <p:bldP spid="100435" grpId="0" autoUpdateAnimBg="0"/>
      <p:bldP spid="100436" grpId="0" autoUpdateAnimBg="0"/>
      <p:bldP spid="100437" grpId="0" autoUpdateAnimBg="0"/>
      <p:bldP spid="100438" grpId="0" autoUpdateAnimBg="0"/>
      <p:bldP spid="100439" grpId="0" autoUpdateAnimBg="0"/>
      <p:bldP spid="100440" grpId="0" autoUpdateAnimBg="0"/>
      <p:bldP spid="100441" grpId="0" autoUpdateAnimBg="0"/>
      <p:bldP spid="100442" grpId="0" autoUpdateAnimBg="0"/>
      <p:bldP spid="100443" grpId="0" autoUpdateAnimBg="0"/>
      <p:bldP spid="100444" grpId="0" autoUpdateAnimBg="0"/>
      <p:bldP spid="100445" grpId="0" autoUpdateAnimBg="0"/>
      <p:bldP spid="100446" grpId="0" autoUpdateAnimBg="0"/>
      <p:bldP spid="100447" grpId="0" autoUpdateAnimBg="0"/>
      <p:bldP spid="100448" grpId="0" autoUpdateAnimBg="0"/>
      <p:bldP spid="100449" grpId="0" autoUpdateAnimBg="0"/>
      <p:bldP spid="100450" grpId="0" animBg="1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Batcher Sorting Network</a:t>
            </a:r>
          </a:p>
        </p:txBody>
      </p:sp>
      <p:graphicFrame>
        <p:nvGraphicFramePr>
          <p:cNvPr id="95235" name="Object 2"/>
          <p:cNvGraphicFramePr>
            <a:graphicFrameLocks noChangeAspect="1"/>
          </p:cNvGraphicFramePr>
          <p:nvPr/>
        </p:nvGraphicFramePr>
        <p:xfrm>
          <a:off x="1543050" y="2163763"/>
          <a:ext cx="322263" cy="452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930" name="Equation" r:id="rId3" imgW="165028" imgH="228501" progId="Equation.3">
                  <p:embed/>
                </p:oleObj>
              </mc:Choice>
              <mc:Fallback>
                <p:oleObj name="Equation" r:id="rId3" imgW="165028" imgH="22850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3050" y="2163763"/>
                        <a:ext cx="322263" cy="452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5236" name="Object 3"/>
          <p:cNvGraphicFramePr>
            <a:graphicFrameLocks noChangeAspect="1"/>
          </p:cNvGraphicFramePr>
          <p:nvPr/>
        </p:nvGraphicFramePr>
        <p:xfrm>
          <a:off x="1543050" y="2590800"/>
          <a:ext cx="296863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931" name="Equation" r:id="rId5" imgW="152268" imgH="215713" progId="Equation.3">
                  <p:embed/>
                </p:oleObj>
              </mc:Choice>
              <mc:Fallback>
                <p:oleObj name="Equation" r:id="rId5" imgW="152268" imgH="2157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3050" y="2590800"/>
                        <a:ext cx="296863" cy="423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5237" name="Object 4"/>
          <p:cNvGraphicFramePr>
            <a:graphicFrameLocks noChangeAspect="1"/>
          </p:cNvGraphicFramePr>
          <p:nvPr/>
        </p:nvGraphicFramePr>
        <p:xfrm>
          <a:off x="1543050" y="3035300"/>
          <a:ext cx="322263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932" name="Equation" r:id="rId7" imgW="164885" imgH="215619" progId="Equation.3">
                  <p:embed/>
                </p:oleObj>
              </mc:Choice>
              <mc:Fallback>
                <p:oleObj name="Equation" r:id="rId7" imgW="164885" imgH="21561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3050" y="3035300"/>
                        <a:ext cx="322263" cy="423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5238" name="Object 5"/>
          <p:cNvGraphicFramePr>
            <a:graphicFrameLocks noChangeAspect="1"/>
          </p:cNvGraphicFramePr>
          <p:nvPr/>
        </p:nvGraphicFramePr>
        <p:xfrm>
          <a:off x="1543050" y="3509963"/>
          <a:ext cx="322263" cy="452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933" name="Equation" r:id="rId9" imgW="165028" imgH="228501" progId="Equation.3">
                  <p:embed/>
                </p:oleObj>
              </mc:Choice>
              <mc:Fallback>
                <p:oleObj name="Equation" r:id="rId9" imgW="165028" imgH="22850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3050" y="3509963"/>
                        <a:ext cx="322263" cy="452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5239" name="Object 6"/>
          <p:cNvGraphicFramePr>
            <a:graphicFrameLocks noChangeAspect="1"/>
          </p:cNvGraphicFramePr>
          <p:nvPr/>
        </p:nvGraphicFramePr>
        <p:xfrm>
          <a:off x="1582738" y="4311650"/>
          <a:ext cx="322262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934" name="Equation" r:id="rId11" imgW="164885" imgH="215619" progId="Equation.3">
                  <p:embed/>
                </p:oleObj>
              </mc:Choice>
              <mc:Fallback>
                <p:oleObj name="Equation" r:id="rId11" imgW="164885" imgH="21561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2738" y="4311650"/>
                        <a:ext cx="322262" cy="423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119"/>
          <p:cNvGrpSpPr>
            <a:grpSpLocks/>
          </p:cNvGrpSpPr>
          <p:nvPr/>
        </p:nvGrpSpPr>
        <p:grpSpPr bwMode="auto">
          <a:xfrm>
            <a:off x="1981200" y="2133600"/>
            <a:ext cx="2895600" cy="1828800"/>
            <a:chOff x="1248" y="1344"/>
            <a:chExt cx="1824" cy="1152"/>
          </a:xfrm>
        </p:grpSpPr>
        <p:sp>
          <p:nvSpPr>
            <p:cNvPr id="95244" name="Rectangle 12"/>
            <p:cNvSpPr>
              <a:spLocks noChangeArrowheads="1"/>
            </p:cNvSpPr>
            <p:nvPr/>
          </p:nvSpPr>
          <p:spPr bwMode="auto">
            <a:xfrm>
              <a:off x="1440" y="1344"/>
              <a:ext cx="1048" cy="1152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tint val="3372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189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solidFill>
                  <a:srgbClr val="000000"/>
                </a:solidFill>
                <a:ea typeface="ＭＳ Ｐゴシック" charset="-128"/>
              </a:endParaRPr>
            </a:p>
          </p:txBody>
        </p:sp>
        <p:sp>
          <p:nvSpPr>
            <p:cNvPr id="16438" name="Oval 13"/>
            <p:cNvSpPr>
              <a:spLocks noChangeArrowheads="1"/>
            </p:cNvSpPr>
            <p:nvPr/>
          </p:nvSpPr>
          <p:spPr bwMode="auto">
            <a:xfrm>
              <a:off x="1536" y="1632"/>
              <a:ext cx="816" cy="576"/>
            </a:xfrm>
            <a:prstGeom prst="ellipse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2000">
                  <a:solidFill>
                    <a:srgbClr val="000000"/>
                  </a:solidFill>
                </a:rPr>
                <a:t>Sort[4]</a:t>
              </a: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6439" name="Line 15"/>
            <p:cNvSpPr>
              <a:spLocks noChangeShapeType="1"/>
            </p:cNvSpPr>
            <p:nvPr/>
          </p:nvSpPr>
          <p:spPr bwMode="auto">
            <a:xfrm>
              <a:off x="1248" y="1488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440" name="Line 16"/>
            <p:cNvSpPr>
              <a:spLocks noChangeShapeType="1"/>
            </p:cNvSpPr>
            <p:nvPr/>
          </p:nvSpPr>
          <p:spPr bwMode="auto">
            <a:xfrm>
              <a:off x="1248" y="1776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441" name="Line 17"/>
            <p:cNvSpPr>
              <a:spLocks noChangeShapeType="1"/>
            </p:cNvSpPr>
            <p:nvPr/>
          </p:nvSpPr>
          <p:spPr bwMode="auto">
            <a:xfrm>
              <a:off x="1248" y="2064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442" name="Line 18"/>
            <p:cNvSpPr>
              <a:spLocks noChangeShapeType="1"/>
            </p:cNvSpPr>
            <p:nvPr/>
          </p:nvSpPr>
          <p:spPr bwMode="auto">
            <a:xfrm>
              <a:off x="1248" y="2352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443" name="Line 23"/>
            <p:cNvSpPr>
              <a:spLocks noChangeShapeType="1"/>
            </p:cNvSpPr>
            <p:nvPr/>
          </p:nvSpPr>
          <p:spPr bwMode="auto">
            <a:xfrm>
              <a:off x="2496" y="1488"/>
              <a:ext cx="57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444" name="Line 24"/>
            <p:cNvSpPr>
              <a:spLocks noChangeShapeType="1"/>
            </p:cNvSpPr>
            <p:nvPr/>
          </p:nvSpPr>
          <p:spPr bwMode="auto">
            <a:xfrm>
              <a:off x="2496" y="1776"/>
              <a:ext cx="57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445" name="Line 25"/>
            <p:cNvSpPr>
              <a:spLocks noChangeShapeType="1"/>
            </p:cNvSpPr>
            <p:nvPr/>
          </p:nvSpPr>
          <p:spPr bwMode="auto">
            <a:xfrm>
              <a:off x="2496" y="2064"/>
              <a:ext cx="57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446" name="Line 26"/>
            <p:cNvSpPr>
              <a:spLocks noChangeShapeType="1"/>
            </p:cNvSpPr>
            <p:nvPr/>
          </p:nvSpPr>
          <p:spPr bwMode="auto">
            <a:xfrm>
              <a:off x="2496" y="2352"/>
              <a:ext cx="57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3" name="Group 120"/>
          <p:cNvGrpSpPr>
            <a:grpSpLocks/>
          </p:cNvGrpSpPr>
          <p:nvPr/>
        </p:nvGrpSpPr>
        <p:grpSpPr bwMode="auto">
          <a:xfrm>
            <a:off x="1981200" y="4267200"/>
            <a:ext cx="2971800" cy="1828800"/>
            <a:chOff x="1248" y="2688"/>
            <a:chExt cx="1872" cy="1152"/>
          </a:xfrm>
        </p:grpSpPr>
        <p:sp>
          <p:nvSpPr>
            <p:cNvPr id="95246" name="Rectangle 14"/>
            <p:cNvSpPr>
              <a:spLocks noChangeArrowheads="1"/>
            </p:cNvSpPr>
            <p:nvPr/>
          </p:nvSpPr>
          <p:spPr bwMode="auto">
            <a:xfrm>
              <a:off x="1432" y="2688"/>
              <a:ext cx="1048" cy="1152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tint val="3372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189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solidFill>
                  <a:srgbClr val="000000"/>
                </a:solidFill>
                <a:ea typeface="ＭＳ Ｐゴシック" charset="-128"/>
              </a:endParaRPr>
            </a:p>
          </p:txBody>
        </p:sp>
        <p:sp>
          <p:nvSpPr>
            <p:cNvPr id="16428" name="Line 19"/>
            <p:cNvSpPr>
              <a:spLocks noChangeShapeType="1"/>
            </p:cNvSpPr>
            <p:nvPr/>
          </p:nvSpPr>
          <p:spPr bwMode="auto">
            <a:xfrm>
              <a:off x="1248" y="2880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429" name="Line 20"/>
            <p:cNvSpPr>
              <a:spLocks noChangeShapeType="1"/>
            </p:cNvSpPr>
            <p:nvPr/>
          </p:nvSpPr>
          <p:spPr bwMode="auto">
            <a:xfrm>
              <a:off x="1248" y="3168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430" name="Line 21"/>
            <p:cNvSpPr>
              <a:spLocks noChangeShapeType="1"/>
            </p:cNvSpPr>
            <p:nvPr/>
          </p:nvSpPr>
          <p:spPr bwMode="auto">
            <a:xfrm>
              <a:off x="1248" y="3456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431" name="Line 22"/>
            <p:cNvSpPr>
              <a:spLocks noChangeShapeType="1"/>
            </p:cNvSpPr>
            <p:nvPr/>
          </p:nvSpPr>
          <p:spPr bwMode="auto">
            <a:xfrm>
              <a:off x="1248" y="3744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432" name="Line 27"/>
            <p:cNvSpPr>
              <a:spLocks noChangeShapeType="1"/>
            </p:cNvSpPr>
            <p:nvPr/>
          </p:nvSpPr>
          <p:spPr bwMode="auto">
            <a:xfrm>
              <a:off x="2496" y="2880"/>
              <a:ext cx="57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433" name="Line 28"/>
            <p:cNvSpPr>
              <a:spLocks noChangeShapeType="1"/>
            </p:cNvSpPr>
            <p:nvPr/>
          </p:nvSpPr>
          <p:spPr bwMode="auto">
            <a:xfrm>
              <a:off x="2496" y="3168"/>
              <a:ext cx="62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434" name="Line 29"/>
            <p:cNvSpPr>
              <a:spLocks noChangeShapeType="1"/>
            </p:cNvSpPr>
            <p:nvPr/>
          </p:nvSpPr>
          <p:spPr bwMode="auto">
            <a:xfrm>
              <a:off x="2496" y="3456"/>
              <a:ext cx="57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435" name="Line 30"/>
            <p:cNvSpPr>
              <a:spLocks noChangeShapeType="1"/>
            </p:cNvSpPr>
            <p:nvPr/>
          </p:nvSpPr>
          <p:spPr bwMode="auto">
            <a:xfrm>
              <a:off x="2496" y="3744"/>
              <a:ext cx="62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436" name="Oval 31"/>
            <p:cNvSpPr>
              <a:spLocks noChangeArrowheads="1"/>
            </p:cNvSpPr>
            <p:nvPr/>
          </p:nvSpPr>
          <p:spPr bwMode="auto">
            <a:xfrm>
              <a:off x="1584" y="2976"/>
              <a:ext cx="816" cy="576"/>
            </a:xfrm>
            <a:prstGeom prst="ellipse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2000">
                  <a:solidFill>
                    <a:srgbClr val="000000"/>
                  </a:solidFill>
                </a:rPr>
                <a:t>Sort[4]</a:t>
              </a:r>
              <a:endParaRPr lang="en-US" sz="2400">
                <a:solidFill>
                  <a:srgbClr val="000000"/>
                </a:solidFill>
              </a:endParaRPr>
            </a:p>
          </p:txBody>
        </p:sp>
      </p:grpSp>
      <p:graphicFrame>
        <p:nvGraphicFramePr>
          <p:cNvPr id="95290" name="Object 7"/>
          <p:cNvGraphicFramePr>
            <a:graphicFrameLocks noChangeAspect="1"/>
          </p:cNvGraphicFramePr>
          <p:nvPr/>
        </p:nvGraphicFramePr>
        <p:xfrm>
          <a:off x="7242175" y="2133600"/>
          <a:ext cx="347663" cy="45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935" name="Equation" r:id="rId13" imgW="177646" imgH="228402" progId="Equation.3">
                  <p:embed/>
                </p:oleObj>
              </mc:Choice>
              <mc:Fallback>
                <p:oleObj name="Equation" r:id="rId13" imgW="177646" imgH="22840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42175" y="2133600"/>
                        <a:ext cx="347663" cy="452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5291" name="Object 8"/>
          <p:cNvGraphicFramePr>
            <a:graphicFrameLocks noChangeAspect="1"/>
          </p:cNvGraphicFramePr>
          <p:nvPr/>
        </p:nvGraphicFramePr>
        <p:xfrm>
          <a:off x="7242175" y="2560638"/>
          <a:ext cx="322263" cy="423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936" name="Equation" r:id="rId15" imgW="164885" imgH="215619" progId="Equation.3">
                  <p:embed/>
                </p:oleObj>
              </mc:Choice>
              <mc:Fallback>
                <p:oleObj name="Equation" r:id="rId15" imgW="164885" imgH="21561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42175" y="2560638"/>
                        <a:ext cx="322263" cy="423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5292" name="Object 9"/>
          <p:cNvGraphicFramePr>
            <a:graphicFrameLocks noChangeAspect="1"/>
          </p:cNvGraphicFramePr>
          <p:nvPr/>
        </p:nvGraphicFramePr>
        <p:xfrm>
          <a:off x="7242175" y="3005138"/>
          <a:ext cx="347663" cy="423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937" name="Equation" r:id="rId17" imgW="177569" imgH="215619" progId="Equation.3">
                  <p:embed/>
                </p:oleObj>
              </mc:Choice>
              <mc:Fallback>
                <p:oleObj name="Equation" r:id="rId17" imgW="177569" imgH="21561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42175" y="3005138"/>
                        <a:ext cx="347663" cy="423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5293" name="Object 10"/>
          <p:cNvGraphicFramePr>
            <a:graphicFrameLocks noChangeAspect="1"/>
          </p:cNvGraphicFramePr>
          <p:nvPr/>
        </p:nvGraphicFramePr>
        <p:xfrm>
          <a:off x="7242175" y="3479800"/>
          <a:ext cx="347663" cy="45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938" name="Equation" r:id="rId19" imgW="177646" imgH="228402" progId="Equation.3">
                  <p:embed/>
                </p:oleObj>
              </mc:Choice>
              <mc:Fallback>
                <p:oleObj name="Equation" r:id="rId19" imgW="177646" imgH="22840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42175" y="3479800"/>
                        <a:ext cx="347663" cy="452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5294" name="Object 11"/>
          <p:cNvGraphicFramePr>
            <a:graphicFrameLocks noChangeAspect="1"/>
          </p:cNvGraphicFramePr>
          <p:nvPr/>
        </p:nvGraphicFramePr>
        <p:xfrm>
          <a:off x="7272338" y="4357688"/>
          <a:ext cx="347662" cy="423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939" name="Equation" r:id="rId21" imgW="177569" imgH="215619" progId="Equation.3">
                  <p:embed/>
                </p:oleObj>
              </mc:Choice>
              <mc:Fallback>
                <p:oleObj name="Equation" r:id="rId21" imgW="177569" imgH="21561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72338" y="4357688"/>
                        <a:ext cx="347662" cy="423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5295" name="Object 12"/>
          <p:cNvGraphicFramePr>
            <a:graphicFrameLocks noChangeAspect="1"/>
          </p:cNvGraphicFramePr>
          <p:nvPr/>
        </p:nvGraphicFramePr>
        <p:xfrm>
          <a:off x="7261225" y="4756150"/>
          <a:ext cx="346075" cy="45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940" name="Equation" r:id="rId23" imgW="177646" imgH="228402" progId="Equation.3">
                  <p:embed/>
                </p:oleObj>
              </mc:Choice>
              <mc:Fallback>
                <p:oleObj name="Equation" r:id="rId23" imgW="177646" imgH="22840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61225" y="4756150"/>
                        <a:ext cx="346075" cy="452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5296" name="Object 13"/>
          <p:cNvGraphicFramePr>
            <a:graphicFrameLocks noChangeAspect="1"/>
          </p:cNvGraphicFramePr>
          <p:nvPr/>
        </p:nvGraphicFramePr>
        <p:xfrm>
          <a:off x="7272338" y="5200650"/>
          <a:ext cx="347662" cy="45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941" name="Equation" r:id="rId25" imgW="177646" imgH="228402" progId="Equation.3">
                  <p:embed/>
                </p:oleObj>
              </mc:Choice>
              <mc:Fallback>
                <p:oleObj name="Equation" r:id="rId25" imgW="177646" imgH="22840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72338" y="5200650"/>
                        <a:ext cx="347662" cy="452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5297" name="Object 14"/>
          <p:cNvGraphicFramePr>
            <a:graphicFrameLocks noChangeAspect="1"/>
          </p:cNvGraphicFramePr>
          <p:nvPr/>
        </p:nvGraphicFramePr>
        <p:xfrm>
          <a:off x="7272338" y="5689600"/>
          <a:ext cx="347662" cy="45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942" name="Equation" r:id="rId27" imgW="177646" imgH="228402" progId="Equation.3">
                  <p:embed/>
                </p:oleObj>
              </mc:Choice>
              <mc:Fallback>
                <p:oleObj name="Equation" r:id="rId27" imgW="177646" imgH="22840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72338" y="5689600"/>
                        <a:ext cx="347662" cy="452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5327" name="Object 15"/>
          <p:cNvGraphicFramePr>
            <a:graphicFrameLocks noChangeAspect="1"/>
          </p:cNvGraphicFramePr>
          <p:nvPr/>
        </p:nvGraphicFramePr>
        <p:xfrm>
          <a:off x="1582738" y="4743450"/>
          <a:ext cx="322262" cy="45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943" name="Equation" r:id="rId29" imgW="165028" imgH="228501" progId="Equation.3">
                  <p:embed/>
                </p:oleObj>
              </mc:Choice>
              <mc:Fallback>
                <p:oleObj name="Equation" r:id="rId29" imgW="165028" imgH="22850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2738" y="4743450"/>
                        <a:ext cx="322262" cy="452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5328" name="Object 16"/>
          <p:cNvGraphicFramePr>
            <a:graphicFrameLocks noChangeAspect="1"/>
          </p:cNvGraphicFramePr>
          <p:nvPr/>
        </p:nvGraphicFramePr>
        <p:xfrm>
          <a:off x="1582738" y="5186363"/>
          <a:ext cx="322262" cy="452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944" name="Equation" r:id="rId31" imgW="165028" imgH="228501" progId="Equation.3">
                  <p:embed/>
                </p:oleObj>
              </mc:Choice>
              <mc:Fallback>
                <p:oleObj name="Equation" r:id="rId31" imgW="165028" imgH="22850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2738" y="5186363"/>
                        <a:ext cx="322262" cy="452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5329" name="Object 17"/>
          <p:cNvGraphicFramePr>
            <a:graphicFrameLocks noChangeAspect="1"/>
          </p:cNvGraphicFramePr>
          <p:nvPr/>
        </p:nvGraphicFramePr>
        <p:xfrm>
          <a:off x="1582738" y="5643563"/>
          <a:ext cx="322262" cy="452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945" name="Equation" r:id="rId33" imgW="165028" imgH="228501" progId="Equation.3">
                  <p:embed/>
                </p:oleObj>
              </mc:Choice>
              <mc:Fallback>
                <p:oleObj name="Equation" r:id="rId33" imgW="165028" imgH="22850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2738" y="5643563"/>
                        <a:ext cx="322262" cy="452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" name="Group 121"/>
          <p:cNvGrpSpPr>
            <a:grpSpLocks/>
          </p:cNvGrpSpPr>
          <p:nvPr/>
        </p:nvGrpSpPr>
        <p:grpSpPr bwMode="auto">
          <a:xfrm>
            <a:off x="4876800" y="2133600"/>
            <a:ext cx="2365375" cy="3962400"/>
            <a:chOff x="3072" y="1344"/>
            <a:chExt cx="1490" cy="2496"/>
          </a:xfrm>
        </p:grpSpPr>
        <p:sp>
          <p:nvSpPr>
            <p:cNvPr id="95330" name="Rectangle 98"/>
            <p:cNvSpPr>
              <a:spLocks noChangeArrowheads="1"/>
            </p:cNvSpPr>
            <p:nvPr/>
          </p:nvSpPr>
          <p:spPr bwMode="auto">
            <a:xfrm>
              <a:off x="3266" y="1344"/>
              <a:ext cx="1096" cy="2496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tint val="3372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189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solidFill>
                  <a:srgbClr val="000000"/>
                </a:solidFill>
                <a:ea typeface="ＭＳ Ｐゴシック" charset="-128"/>
              </a:endParaRPr>
            </a:p>
          </p:txBody>
        </p:sp>
        <p:sp>
          <p:nvSpPr>
            <p:cNvPr id="16410" name="Oval 99"/>
            <p:cNvSpPr>
              <a:spLocks noChangeArrowheads="1"/>
            </p:cNvSpPr>
            <p:nvPr/>
          </p:nvSpPr>
          <p:spPr bwMode="auto">
            <a:xfrm>
              <a:off x="3410" y="2304"/>
              <a:ext cx="816" cy="576"/>
            </a:xfrm>
            <a:prstGeom prst="ellipse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2000">
                  <a:solidFill>
                    <a:srgbClr val="000000"/>
                  </a:solidFill>
                </a:rPr>
                <a:t>Merge[8]</a:t>
              </a: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6411" name="Line 100"/>
            <p:cNvSpPr>
              <a:spLocks noChangeShapeType="1"/>
            </p:cNvSpPr>
            <p:nvPr/>
          </p:nvSpPr>
          <p:spPr bwMode="auto">
            <a:xfrm>
              <a:off x="4370" y="1488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412" name="Line 101"/>
            <p:cNvSpPr>
              <a:spLocks noChangeShapeType="1"/>
            </p:cNvSpPr>
            <p:nvPr/>
          </p:nvSpPr>
          <p:spPr bwMode="auto">
            <a:xfrm>
              <a:off x="4370" y="1776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413" name="Line 102"/>
            <p:cNvSpPr>
              <a:spLocks noChangeShapeType="1"/>
            </p:cNvSpPr>
            <p:nvPr/>
          </p:nvSpPr>
          <p:spPr bwMode="auto">
            <a:xfrm>
              <a:off x="4370" y="2064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414" name="Line 103"/>
            <p:cNvSpPr>
              <a:spLocks noChangeShapeType="1"/>
            </p:cNvSpPr>
            <p:nvPr/>
          </p:nvSpPr>
          <p:spPr bwMode="auto">
            <a:xfrm>
              <a:off x="4370" y="2352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415" name="Line 104"/>
            <p:cNvSpPr>
              <a:spLocks noChangeShapeType="1"/>
            </p:cNvSpPr>
            <p:nvPr/>
          </p:nvSpPr>
          <p:spPr bwMode="auto">
            <a:xfrm>
              <a:off x="4370" y="2880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416" name="Line 105"/>
            <p:cNvSpPr>
              <a:spLocks noChangeShapeType="1"/>
            </p:cNvSpPr>
            <p:nvPr/>
          </p:nvSpPr>
          <p:spPr bwMode="auto">
            <a:xfrm>
              <a:off x="4370" y="3168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417" name="Line 106"/>
            <p:cNvSpPr>
              <a:spLocks noChangeShapeType="1"/>
            </p:cNvSpPr>
            <p:nvPr/>
          </p:nvSpPr>
          <p:spPr bwMode="auto">
            <a:xfrm>
              <a:off x="4370" y="3456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418" name="Line 107"/>
            <p:cNvSpPr>
              <a:spLocks noChangeShapeType="1"/>
            </p:cNvSpPr>
            <p:nvPr/>
          </p:nvSpPr>
          <p:spPr bwMode="auto">
            <a:xfrm>
              <a:off x="4370" y="3744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419" name="Line 108"/>
            <p:cNvSpPr>
              <a:spLocks noChangeShapeType="1"/>
            </p:cNvSpPr>
            <p:nvPr/>
          </p:nvSpPr>
          <p:spPr bwMode="auto">
            <a:xfrm>
              <a:off x="3072" y="1488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420" name="Line 109"/>
            <p:cNvSpPr>
              <a:spLocks noChangeShapeType="1"/>
            </p:cNvSpPr>
            <p:nvPr/>
          </p:nvSpPr>
          <p:spPr bwMode="auto">
            <a:xfrm>
              <a:off x="3072" y="1776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421" name="Line 110"/>
            <p:cNvSpPr>
              <a:spLocks noChangeShapeType="1"/>
            </p:cNvSpPr>
            <p:nvPr/>
          </p:nvSpPr>
          <p:spPr bwMode="auto">
            <a:xfrm>
              <a:off x="3072" y="2064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422" name="Line 111"/>
            <p:cNvSpPr>
              <a:spLocks noChangeShapeType="1"/>
            </p:cNvSpPr>
            <p:nvPr/>
          </p:nvSpPr>
          <p:spPr bwMode="auto">
            <a:xfrm>
              <a:off x="3072" y="2352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423" name="Line 112"/>
            <p:cNvSpPr>
              <a:spLocks noChangeShapeType="1"/>
            </p:cNvSpPr>
            <p:nvPr/>
          </p:nvSpPr>
          <p:spPr bwMode="auto">
            <a:xfrm>
              <a:off x="3072" y="2880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424" name="Line 113"/>
            <p:cNvSpPr>
              <a:spLocks noChangeShapeType="1"/>
            </p:cNvSpPr>
            <p:nvPr/>
          </p:nvSpPr>
          <p:spPr bwMode="auto">
            <a:xfrm>
              <a:off x="3072" y="3168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425" name="Line 114"/>
            <p:cNvSpPr>
              <a:spLocks noChangeShapeType="1"/>
            </p:cNvSpPr>
            <p:nvPr/>
          </p:nvSpPr>
          <p:spPr bwMode="auto">
            <a:xfrm>
              <a:off x="3072" y="3456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426" name="Line 115"/>
            <p:cNvSpPr>
              <a:spLocks noChangeShapeType="1"/>
            </p:cNvSpPr>
            <p:nvPr/>
          </p:nvSpPr>
          <p:spPr bwMode="auto">
            <a:xfrm>
              <a:off x="3072" y="3744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5" name="Group 122"/>
          <p:cNvGrpSpPr>
            <a:grpSpLocks/>
          </p:cNvGrpSpPr>
          <p:nvPr/>
        </p:nvGrpSpPr>
        <p:grpSpPr bwMode="auto">
          <a:xfrm>
            <a:off x="7681913" y="2209800"/>
            <a:ext cx="1385887" cy="3886200"/>
            <a:chOff x="4752" y="1392"/>
            <a:chExt cx="873" cy="2448"/>
          </a:xfrm>
        </p:grpSpPr>
        <p:sp>
          <p:nvSpPr>
            <p:cNvPr id="16407" name="AutoShape 123"/>
            <p:cNvSpPr>
              <a:spLocks/>
            </p:cNvSpPr>
            <p:nvPr/>
          </p:nvSpPr>
          <p:spPr bwMode="auto">
            <a:xfrm>
              <a:off x="4752" y="1392"/>
              <a:ext cx="240" cy="2448"/>
            </a:xfrm>
            <a:prstGeom prst="rightBrace">
              <a:avLst>
                <a:gd name="adj1" fmla="val 85000"/>
                <a:gd name="adj2" fmla="val 50000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6408" name="Text Box 124"/>
            <p:cNvSpPr txBox="1">
              <a:spLocks noChangeArrowheads="1"/>
            </p:cNvSpPr>
            <p:nvPr/>
          </p:nvSpPr>
          <p:spPr bwMode="auto">
            <a:xfrm>
              <a:off x="5040" y="2448"/>
              <a:ext cx="58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400" u="sng">
                  <a:solidFill>
                    <a:srgbClr val="FF0000"/>
                  </a:solidFill>
                </a:rPr>
                <a:t>sorted</a:t>
              </a:r>
              <a:endParaRPr lang="en-US" sz="2400" u="sng">
                <a:solidFill>
                  <a:srgbClr val="0066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04038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5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5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52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52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52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52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52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52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52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52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52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52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52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52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52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52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8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952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952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6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952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952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8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952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952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7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952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952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78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952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952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8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953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953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88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953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953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9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953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953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600200" y="2413000"/>
            <a:ext cx="5638800" cy="3022600"/>
            <a:chOff x="1008" y="1520"/>
            <a:chExt cx="3552" cy="1904"/>
          </a:xfrm>
        </p:grpSpPr>
        <p:sp>
          <p:nvSpPr>
            <p:cNvPr id="17419" name="Line 4"/>
            <p:cNvSpPr>
              <a:spLocks noChangeShapeType="1"/>
            </p:cNvSpPr>
            <p:nvPr/>
          </p:nvSpPr>
          <p:spPr bwMode="auto">
            <a:xfrm>
              <a:off x="1680" y="1568"/>
              <a:ext cx="1" cy="61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7420" name="Oval 5"/>
            <p:cNvSpPr>
              <a:spLocks noChangeArrowheads="1"/>
            </p:cNvSpPr>
            <p:nvPr/>
          </p:nvSpPr>
          <p:spPr bwMode="auto">
            <a:xfrm>
              <a:off x="1627" y="2109"/>
              <a:ext cx="104" cy="10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7421" name="Oval 6"/>
            <p:cNvSpPr>
              <a:spLocks noChangeArrowheads="1"/>
            </p:cNvSpPr>
            <p:nvPr/>
          </p:nvSpPr>
          <p:spPr bwMode="auto">
            <a:xfrm>
              <a:off x="1632" y="1520"/>
              <a:ext cx="104" cy="10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7422" name="Line 7"/>
            <p:cNvSpPr>
              <a:spLocks noChangeShapeType="1"/>
            </p:cNvSpPr>
            <p:nvPr/>
          </p:nvSpPr>
          <p:spPr bwMode="auto">
            <a:xfrm flipV="1">
              <a:off x="1008" y="1568"/>
              <a:ext cx="3552" cy="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7423" name="Line 8"/>
            <p:cNvSpPr>
              <a:spLocks noChangeShapeType="1"/>
            </p:cNvSpPr>
            <p:nvPr/>
          </p:nvSpPr>
          <p:spPr bwMode="auto">
            <a:xfrm>
              <a:off x="1680" y="2771"/>
              <a:ext cx="1" cy="61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7424" name="Oval 9"/>
            <p:cNvSpPr>
              <a:spLocks noChangeArrowheads="1"/>
            </p:cNvSpPr>
            <p:nvPr/>
          </p:nvSpPr>
          <p:spPr bwMode="auto">
            <a:xfrm>
              <a:off x="1627" y="3319"/>
              <a:ext cx="104" cy="10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7425" name="Oval 10"/>
            <p:cNvSpPr>
              <a:spLocks noChangeArrowheads="1"/>
            </p:cNvSpPr>
            <p:nvPr/>
          </p:nvSpPr>
          <p:spPr bwMode="auto">
            <a:xfrm>
              <a:off x="1632" y="2734"/>
              <a:ext cx="104" cy="10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7426" name="Line 11"/>
            <p:cNvSpPr>
              <a:spLocks noChangeShapeType="1"/>
            </p:cNvSpPr>
            <p:nvPr/>
          </p:nvSpPr>
          <p:spPr bwMode="auto">
            <a:xfrm flipV="1">
              <a:off x="1008" y="2783"/>
              <a:ext cx="3552" cy="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7427" name="Line 12"/>
            <p:cNvSpPr>
              <a:spLocks noChangeShapeType="1"/>
            </p:cNvSpPr>
            <p:nvPr/>
          </p:nvSpPr>
          <p:spPr bwMode="auto">
            <a:xfrm flipV="1">
              <a:off x="1008" y="2158"/>
              <a:ext cx="3552" cy="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7428" name="Line 13"/>
            <p:cNvSpPr>
              <a:spLocks noChangeShapeType="1"/>
            </p:cNvSpPr>
            <p:nvPr/>
          </p:nvSpPr>
          <p:spPr bwMode="auto">
            <a:xfrm flipV="1">
              <a:off x="1008" y="3368"/>
              <a:ext cx="3552" cy="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7429" name="Line 14"/>
            <p:cNvSpPr>
              <a:spLocks noChangeShapeType="1"/>
            </p:cNvSpPr>
            <p:nvPr/>
          </p:nvSpPr>
          <p:spPr bwMode="auto">
            <a:xfrm>
              <a:off x="3840" y="1571"/>
              <a:ext cx="1" cy="61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7430" name="Oval 15"/>
            <p:cNvSpPr>
              <a:spLocks noChangeArrowheads="1"/>
            </p:cNvSpPr>
            <p:nvPr/>
          </p:nvSpPr>
          <p:spPr bwMode="auto">
            <a:xfrm>
              <a:off x="3787" y="2109"/>
              <a:ext cx="104" cy="10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7431" name="Oval 16"/>
            <p:cNvSpPr>
              <a:spLocks noChangeArrowheads="1"/>
            </p:cNvSpPr>
            <p:nvPr/>
          </p:nvSpPr>
          <p:spPr bwMode="auto">
            <a:xfrm>
              <a:off x="3792" y="1523"/>
              <a:ext cx="104" cy="10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7432" name="Line 17"/>
            <p:cNvSpPr>
              <a:spLocks noChangeShapeType="1"/>
            </p:cNvSpPr>
            <p:nvPr/>
          </p:nvSpPr>
          <p:spPr bwMode="auto">
            <a:xfrm>
              <a:off x="3840" y="2774"/>
              <a:ext cx="1" cy="61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7433" name="Oval 18"/>
            <p:cNvSpPr>
              <a:spLocks noChangeArrowheads="1"/>
            </p:cNvSpPr>
            <p:nvPr/>
          </p:nvSpPr>
          <p:spPr bwMode="auto">
            <a:xfrm>
              <a:off x="3787" y="3322"/>
              <a:ext cx="104" cy="10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7434" name="Oval 19"/>
            <p:cNvSpPr>
              <a:spLocks noChangeArrowheads="1"/>
            </p:cNvSpPr>
            <p:nvPr/>
          </p:nvSpPr>
          <p:spPr bwMode="auto">
            <a:xfrm>
              <a:off x="3792" y="2734"/>
              <a:ext cx="104" cy="10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7435" name="Line 20"/>
            <p:cNvSpPr>
              <a:spLocks noChangeShapeType="1"/>
            </p:cNvSpPr>
            <p:nvPr/>
          </p:nvSpPr>
          <p:spPr bwMode="auto">
            <a:xfrm>
              <a:off x="2592" y="1571"/>
              <a:ext cx="0" cy="177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7436" name="Oval 21"/>
            <p:cNvSpPr>
              <a:spLocks noChangeArrowheads="1"/>
            </p:cNvSpPr>
            <p:nvPr/>
          </p:nvSpPr>
          <p:spPr bwMode="auto">
            <a:xfrm>
              <a:off x="2544" y="1523"/>
              <a:ext cx="104" cy="10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7437" name="Oval 22"/>
            <p:cNvSpPr>
              <a:spLocks noChangeArrowheads="1"/>
            </p:cNvSpPr>
            <p:nvPr/>
          </p:nvSpPr>
          <p:spPr bwMode="auto">
            <a:xfrm>
              <a:off x="2539" y="3322"/>
              <a:ext cx="104" cy="10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7438" name="Oval 23"/>
            <p:cNvSpPr>
              <a:spLocks noChangeArrowheads="1"/>
            </p:cNvSpPr>
            <p:nvPr/>
          </p:nvSpPr>
          <p:spPr bwMode="auto">
            <a:xfrm>
              <a:off x="3024" y="2735"/>
              <a:ext cx="104" cy="10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7439" name="Oval 24"/>
            <p:cNvSpPr>
              <a:spLocks noChangeArrowheads="1"/>
            </p:cNvSpPr>
            <p:nvPr/>
          </p:nvSpPr>
          <p:spPr bwMode="auto">
            <a:xfrm>
              <a:off x="3024" y="2109"/>
              <a:ext cx="104" cy="10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7440" name="Line 25"/>
            <p:cNvSpPr>
              <a:spLocks noChangeShapeType="1"/>
            </p:cNvSpPr>
            <p:nvPr/>
          </p:nvSpPr>
          <p:spPr bwMode="auto">
            <a:xfrm>
              <a:off x="3079" y="2146"/>
              <a:ext cx="1" cy="61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3" name="Group 35"/>
          <p:cNvGrpSpPr>
            <a:grpSpLocks/>
          </p:cNvGrpSpPr>
          <p:nvPr/>
        </p:nvGrpSpPr>
        <p:grpSpPr bwMode="auto">
          <a:xfrm>
            <a:off x="3962400" y="5562600"/>
            <a:ext cx="2514600" cy="685800"/>
            <a:chOff x="2496" y="3504"/>
            <a:chExt cx="1584" cy="432"/>
          </a:xfrm>
        </p:grpSpPr>
        <p:sp>
          <p:nvSpPr>
            <p:cNvPr id="17417" name="AutoShape 27"/>
            <p:cNvSpPr>
              <a:spLocks/>
            </p:cNvSpPr>
            <p:nvPr/>
          </p:nvSpPr>
          <p:spPr bwMode="auto">
            <a:xfrm rot="-5400000">
              <a:off x="3204" y="2796"/>
              <a:ext cx="168" cy="1584"/>
            </a:xfrm>
            <a:prstGeom prst="leftBrace">
              <a:avLst>
                <a:gd name="adj1" fmla="val 78571"/>
                <a:gd name="adj2" fmla="val 50000"/>
              </a:avLst>
            </a:prstGeom>
            <a:noFill/>
            <a:ln w="28575">
              <a:solidFill>
                <a:schemeClr val="tx2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7418" name="Text Box 28"/>
            <p:cNvSpPr txBox="1">
              <a:spLocks noChangeArrowheads="1"/>
            </p:cNvSpPr>
            <p:nvPr/>
          </p:nvSpPr>
          <p:spPr bwMode="auto">
            <a:xfrm>
              <a:off x="2880" y="3648"/>
              <a:ext cx="84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400">
                  <a:solidFill>
                    <a:srgbClr val="006600"/>
                  </a:solidFill>
                </a:rPr>
                <a:t>Merge[4]</a:t>
              </a:r>
            </a:p>
          </p:txBody>
        </p:sp>
      </p:grpSp>
      <p:sp>
        <p:nvSpPr>
          <p:cNvPr id="17412" name="Text Box 29"/>
          <p:cNvSpPr txBox="1">
            <a:spLocks noChangeArrowheads="1"/>
          </p:cNvSpPr>
          <p:nvPr/>
        </p:nvSpPr>
        <p:spPr bwMode="auto">
          <a:xfrm>
            <a:off x="1828800" y="914400"/>
            <a:ext cx="53117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>
                <a:solidFill>
                  <a:srgbClr val="FF0000"/>
                </a:solidFill>
              </a:rPr>
              <a:t>Batcher Sorting Network,</a:t>
            </a:r>
            <a:r>
              <a:rPr lang="en-US" i="1">
                <a:solidFill>
                  <a:srgbClr val="FF0000"/>
                </a:solidFill>
              </a:rPr>
              <a:t> n </a:t>
            </a:r>
            <a:r>
              <a:rPr lang="en-US">
                <a:solidFill>
                  <a:srgbClr val="FF0000"/>
                </a:solidFill>
              </a:rPr>
              <a:t>= 4</a:t>
            </a:r>
          </a:p>
        </p:txBody>
      </p:sp>
      <p:sp>
        <p:nvSpPr>
          <p:cNvPr id="97311" name="Oval 31"/>
          <p:cNvSpPr>
            <a:spLocks noChangeArrowheads="1"/>
          </p:cNvSpPr>
          <p:nvPr/>
        </p:nvSpPr>
        <p:spPr bwMode="auto">
          <a:xfrm>
            <a:off x="1676400" y="2133600"/>
            <a:ext cx="1981200" cy="1600200"/>
          </a:xfrm>
          <a:prstGeom prst="ellipse">
            <a:avLst/>
          </a:prstGeom>
          <a:noFill/>
          <a:ln w="28575">
            <a:solidFill>
              <a:schemeClr val="tx2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97312" name="Text Box 32"/>
          <p:cNvSpPr txBox="1">
            <a:spLocks noChangeArrowheads="1"/>
          </p:cNvSpPr>
          <p:nvPr/>
        </p:nvSpPr>
        <p:spPr bwMode="auto">
          <a:xfrm>
            <a:off x="927100" y="1828800"/>
            <a:ext cx="9017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>
                <a:solidFill>
                  <a:srgbClr val="006600"/>
                </a:solidFill>
              </a:rPr>
              <a:t>Sort[2]</a:t>
            </a:r>
          </a:p>
        </p:txBody>
      </p:sp>
      <p:sp>
        <p:nvSpPr>
          <p:cNvPr id="97313" name="Text Box 33"/>
          <p:cNvSpPr txBox="1">
            <a:spLocks noChangeArrowheads="1"/>
          </p:cNvSpPr>
          <p:nvPr/>
        </p:nvSpPr>
        <p:spPr bwMode="auto">
          <a:xfrm>
            <a:off x="927100" y="3886200"/>
            <a:ext cx="9017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>
                <a:solidFill>
                  <a:srgbClr val="006600"/>
                </a:solidFill>
              </a:rPr>
              <a:t>Sort[2]</a:t>
            </a:r>
          </a:p>
        </p:txBody>
      </p:sp>
      <p:sp>
        <p:nvSpPr>
          <p:cNvPr id="97314" name="Oval 34"/>
          <p:cNvSpPr>
            <a:spLocks noChangeArrowheads="1"/>
          </p:cNvSpPr>
          <p:nvPr/>
        </p:nvSpPr>
        <p:spPr bwMode="auto">
          <a:xfrm>
            <a:off x="1676400" y="4038600"/>
            <a:ext cx="1981200" cy="1600200"/>
          </a:xfrm>
          <a:prstGeom prst="ellipse">
            <a:avLst/>
          </a:prstGeom>
          <a:noFill/>
          <a:ln w="28575">
            <a:solidFill>
              <a:schemeClr val="tx2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sz="2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0507192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73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73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73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73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7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7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73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73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311" grpId="0" animBg="1"/>
      <p:bldP spid="97312" grpId="0" autoUpdateAnimBg="0"/>
      <p:bldP spid="97313" grpId="0" autoUpdateAnimBg="0"/>
      <p:bldP spid="97314" grpId="0" animBg="1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81000" y="1143000"/>
            <a:ext cx="8305800" cy="4962525"/>
            <a:chOff x="240" y="960"/>
            <a:chExt cx="5232" cy="3126"/>
          </a:xfrm>
        </p:grpSpPr>
        <p:sp>
          <p:nvSpPr>
            <p:cNvPr id="18443" name="Line 3"/>
            <p:cNvSpPr>
              <a:spLocks noChangeShapeType="1"/>
            </p:cNvSpPr>
            <p:nvPr/>
          </p:nvSpPr>
          <p:spPr bwMode="auto">
            <a:xfrm>
              <a:off x="533" y="1008"/>
              <a:ext cx="0" cy="43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8444" name="Oval 4"/>
            <p:cNvSpPr>
              <a:spLocks noChangeArrowheads="1"/>
            </p:cNvSpPr>
            <p:nvPr/>
          </p:nvSpPr>
          <p:spPr bwMode="auto">
            <a:xfrm>
              <a:off x="480" y="1392"/>
              <a:ext cx="104" cy="10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8445" name="Oval 5"/>
            <p:cNvSpPr>
              <a:spLocks noChangeArrowheads="1"/>
            </p:cNvSpPr>
            <p:nvPr/>
          </p:nvSpPr>
          <p:spPr bwMode="auto">
            <a:xfrm>
              <a:off x="485" y="960"/>
              <a:ext cx="104" cy="10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8446" name="Line 6"/>
            <p:cNvSpPr>
              <a:spLocks noChangeShapeType="1"/>
            </p:cNvSpPr>
            <p:nvPr/>
          </p:nvSpPr>
          <p:spPr bwMode="auto">
            <a:xfrm flipV="1">
              <a:off x="288" y="1008"/>
              <a:ext cx="5184" cy="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8447" name="Line 7"/>
            <p:cNvSpPr>
              <a:spLocks noChangeShapeType="1"/>
            </p:cNvSpPr>
            <p:nvPr/>
          </p:nvSpPr>
          <p:spPr bwMode="auto">
            <a:xfrm>
              <a:off x="533" y="1861"/>
              <a:ext cx="0" cy="49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8448" name="Oval 8"/>
            <p:cNvSpPr>
              <a:spLocks noChangeArrowheads="1"/>
            </p:cNvSpPr>
            <p:nvPr/>
          </p:nvSpPr>
          <p:spPr bwMode="auto">
            <a:xfrm>
              <a:off x="480" y="2256"/>
              <a:ext cx="104" cy="10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8449" name="Oval 9"/>
            <p:cNvSpPr>
              <a:spLocks noChangeArrowheads="1"/>
            </p:cNvSpPr>
            <p:nvPr/>
          </p:nvSpPr>
          <p:spPr bwMode="auto">
            <a:xfrm>
              <a:off x="485" y="1824"/>
              <a:ext cx="104" cy="10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8450" name="Line 10"/>
            <p:cNvSpPr>
              <a:spLocks noChangeShapeType="1"/>
            </p:cNvSpPr>
            <p:nvPr/>
          </p:nvSpPr>
          <p:spPr bwMode="auto">
            <a:xfrm flipV="1">
              <a:off x="288" y="1872"/>
              <a:ext cx="518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8451" name="Line 11"/>
            <p:cNvSpPr>
              <a:spLocks noChangeShapeType="1"/>
            </p:cNvSpPr>
            <p:nvPr/>
          </p:nvSpPr>
          <p:spPr bwMode="auto">
            <a:xfrm flipV="1">
              <a:off x="288" y="1440"/>
              <a:ext cx="5184" cy="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8452" name="Line 12"/>
            <p:cNvSpPr>
              <a:spLocks noChangeShapeType="1"/>
            </p:cNvSpPr>
            <p:nvPr/>
          </p:nvSpPr>
          <p:spPr bwMode="auto">
            <a:xfrm flipV="1">
              <a:off x="240" y="2304"/>
              <a:ext cx="523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8453" name="Line 13"/>
            <p:cNvSpPr>
              <a:spLocks noChangeShapeType="1"/>
            </p:cNvSpPr>
            <p:nvPr/>
          </p:nvSpPr>
          <p:spPr bwMode="auto">
            <a:xfrm>
              <a:off x="1877" y="1011"/>
              <a:ext cx="0" cy="47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8454" name="Oval 14"/>
            <p:cNvSpPr>
              <a:spLocks noChangeArrowheads="1"/>
            </p:cNvSpPr>
            <p:nvPr/>
          </p:nvSpPr>
          <p:spPr bwMode="auto">
            <a:xfrm>
              <a:off x="1824" y="1392"/>
              <a:ext cx="104" cy="10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8455" name="Oval 15"/>
            <p:cNvSpPr>
              <a:spLocks noChangeArrowheads="1"/>
            </p:cNvSpPr>
            <p:nvPr/>
          </p:nvSpPr>
          <p:spPr bwMode="auto">
            <a:xfrm>
              <a:off x="1829" y="963"/>
              <a:ext cx="104" cy="10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8456" name="Line 16"/>
            <p:cNvSpPr>
              <a:spLocks noChangeShapeType="1"/>
            </p:cNvSpPr>
            <p:nvPr/>
          </p:nvSpPr>
          <p:spPr bwMode="auto">
            <a:xfrm>
              <a:off x="1877" y="1864"/>
              <a:ext cx="0" cy="4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8457" name="Oval 17"/>
            <p:cNvSpPr>
              <a:spLocks noChangeArrowheads="1"/>
            </p:cNvSpPr>
            <p:nvPr/>
          </p:nvSpPr>
          <p:spPr bwMode="auto">
            <a:xfrm>
              <a:off x="1824" y="2256"/>
              <a:ext cx="104" cy="10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8458" name="Oval 18"/>
            <p:cNvSpPr>
              <a:spLocks noChangeArrowheads="1"/>
            </p:cNvSpPr>
            <p:nvPr/>
          </p:nvSpPr>
          <p:spPr bwMode="auto">
            <a:xfrm>
              <a:off x="1829" y="1824"/>
              <a:ext cx="104" cy="10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8459" name="Line 19"/>
            <p:cNvSpPr>
              <a:spLocks noChangeShapeType="1"/>
            </p:cNvSpPr>
            <p:nvPr/>
          </p:nvSpPr>
          <p:spPr bwMode="auto">
            <a:xfrm>
              <a:off x="1061" y="1011"/>
              <a:ext cx="0" cy="129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8460" name="Oval 20"/>
            <p:cNvSpPr>
              <a:spLocks noChangeArrowheads="1"/>
            </p:cNvSpPr>
            <p:nvPr/>
          </p:nvSpPr>
          <p:spPr bwMode="auto">
            <a:xfrm>
              <a:off x="1013" y="963"/>
              <a:ext cx="104" cy="10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8461" name="Oval 21"/>
            <p:cNvSpPr>
              <a:spLocks noChangeArrowheads="1"/>
            </p:cNvSpPr>
            <p:nvPr/>
          </p:nvSpPr>
          <p:spPr bwMode="auto">
            <a:xfrm>
              <a:off x="1008" y="2256"/>
              <a:ext cx="104" cy="10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8462" name="Oval 22"/>
            <p:cNvSpPr>
              <a:spLocks noChangeArrowheads="1"/>
            </p:cNvSpPr>
            <p:nvPr/>
          </p:nvSpPr>
          <p:spPr bwMode="auto">
            <a:xfrm>
              <a:off x="1344" y="1824"/>
              <a:ext cx="104" cy="10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8463" name="Oval 23"/>
            <p:cNvSpPr>
              <a:spLocks noChangeArrowheads="1"/>
            </p:cNvSpPr>
            <p:nvPr/>
          </p:nvSpPr>
          <p:spPr bwMode="auto">
            <a:xfrm>
              <a:off x="1344" y="1392"/>
              <a:ext cx="104" cy="10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8464" name="Line 24"/>
            <p:cNvSpPr>
              <a:spLocks noChangeShapeType="1"/>
            </p:cNvSpPr>
            <p:nvPr/>
          </p:nvSpPr>
          <p:spPr bwMode="auto">
            <a:xfrm flipH="1">
              <a:off x="1392" y="1440"/>
              <a:ext cx="0" cy="43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8465" name="Line 25"/>
            <p:cNvSpPr>
              <a:spLocks noChangeShapeType="1"/>
            </p:cNvSpPr>
            <p:nvPr/>
          </p:nvSpPr>
          <p:spPr bwMode="auto">
            <a:xfrm>
              <a:off x="533" y="2730"/>
              <a:ext cx="0" cy="43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8466" name="Oval 26"/>
            <p:cNvSpPr>
              <a:spLocks noChangeArrowheads="1"/>
            </p:cNvSpPr>
            <p:nvPr/>
          </p:nvSpPr>
          <p:spPr bwMode="auto">
            <a:xfrm>
              <a:off x="480" y="3114"/>
              <a:ext cx="104" cy="10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8467" name="Oval 27"/>
            <p:cNvSpPr>
              <a:spLocks noChangeArrowheads="1"/>
            </p:cNvSpPr>
            <p:nvPr/>
          </p:nvSpPr>
          <p:spPr bwMode="auto">
            <a:xfrm>
              <a:off x="485" y="2682"/>
              <a:ext cx="104" cy="10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8468" name="Line 28"/>
            <p:cNvSpPr>
              <a:spLocks noChangeShapeType="1"/>
            </p:cNvSpPr>
            <p:nvPr/>
          </p:nvSpPr>
          <p:spPr bwMode="auto">
            <a:xfrm>
              <a:off x="288" y="2734"/>
              <a:ext cx="5184" cy="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8469" name="Line 29"/>
            <p:cNvSpPr>
              <a:spLocks noChangeShapeType="1"/>
            </p:cNvSpPr>
            <p:nvPr/>
          </p:nvSpPr>
          <p:spPr bwMode="auto">
            <a:xfrm>
              <a:off x="533" y="3583"/>
              <a:ext cx="0" cy="49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8470" name="Oval 30"/>
            <p:cNvSpPr>
              <a:spLocks noChangeArrowheads="1"/>
            </p:cNvSpPr>
            <p:nvPr/>
          </p:nvSpPr>
          <p:spPr bwMode="auto">
            <a:xfrm>
              <a:off x="480" y="3978"/>
              <a:ext cx="104" cy="10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8471" name="Oval 31"/>
            <p:cNvSpPr>
              <a:spLocks noChangeArrowheads="1"/>
            </p:cNvSpPr>
            <p:nvPr/>
          </p:nvSpPr>
          <p:spPr bwMode="auto">
            <a:xfrm>
              <a:off x="485" y="3546"/>
              <a:ext cx="104" cy="10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8472" name="Line 32"/>
            <p:cNvSpPr>
              <a:spLocks noChangeShapeType="1"/>
            </p:cNvSpPr>
            <p:nvPr/>
          </p:nvSpPr>
          <p:spPr bwMode="auto">
            <a:xfrm>
              <a:off x="288" y="3594"/>
              <a:ext cx="5184" cy="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8473" name="Line 33"/>
            <p:cNvSpPr>
              <a:spLocks noChangeShapeType="1"/>
            </p:cNvSpPr>
            <p:nvPr/>
          </p:nvSpPr>
          <p:spPr bwMode="auto">
            <a:xfrm>
              <a:off x="288" y="3166"/>
              <a:ext cx="5184" cy="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8474" name="Line 34"/>
            <p:cNvSpPr>
              <a:spLocks noChangeShapeType="1"/>
            </p:cNvSpPr>
            <p:nvPr/>
          </p:nvSpPr>
          <p:spPr bwMode="auto">
            <a:xfrm>
              <a:off x="288" y="4026"/>
              <a:ext cx="5184" cy="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8475" name="Line 35"/>
            <p:cNvSpPr>
              <a:spLocks noChangeShapeType="1"/>
            </p:cNvSpPr>
            <p:nvPr/>
          </p:nvSpPr>
          <p:spPr bwMode="auto">
            <a:xfrm>
              <a:off x="1877" y="2733"/>
              <a:ext cx="0" cy="47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8476" name="Oval 36"/>
            <p:cNvSpPr>
              <a:spLocks noChangeArrowheads="1"/>
            </p:cNvSpPr>
            <p:nvPr/>
          </p:nvSpPr>
          <p:spPr bwMode="auto">
            <a:xfrm>
              <a:off x="1824" y="3114"/>
              <a:ext cx="104" cy="10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8477" name="Oval 37"/>
            <p:cNvSpPr>
              <a:spLocks noChangeArrowheads="1"/>
            </p:cNvSpPr>
            <p:nvPr/>
          </p:nvSpPr>
          <p:spPr bwMode="auto">
            <a:xfrm>
              <a:off x="1829" y="2685"/>
              <a:ext cx="104" cy="10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8478" name="Line 38"/>
            <p:cNvSpPr>
              <a:spLocks noChangeShapeType="1"/>
            </p:cNvSpPr>
            <p:nvPr/>
          </p:nvSpPr>
          <p:spPr bwMode="auto">
            <a:xfrm>
              <a:off x="1877" y="3586"/>
              <a:ext cx="0" cy="4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8479" name="Oval 39"/>
            <p:cNvSpPr>
              <a:spLocks noChangeArrowheads="1"/>
            </p:cNvSpPr>
            <p:nvPr/>
          </p:nvSpPr>
          <p:spPr bwMode="auto">
            <a:xfrm>
              <a:off x="1824" y="3978"/>
              <a:ext cx="104" cy="10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8480" name="Oval 40"/>
            <p:cNvSpPr>
              <a:spLocks noChangeArrowheads="1"/>
            </p:cNvSpPr>
            <p:nvPr/>
          </p:nvSpPr>
          <p:spPr bwMode="auto">
            <a:xfrm>
              <a:off x="1829" y="3546"/>
              <a:ext cx="104" cy="10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8481" name="Line 41"/>
            <p:cNvSpPr>
              <a:spLocks noChangeShapeType="1"/>
            </p:cNvSpPr>
            <p:nvPr/>
          </p:nvSpPr>
          <p:spPr bwMode="auto">
            <a:xfrm>
              <a:off x="1061" y="2733"/>
              <a:ext cx="0" cy="129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8482" name="Oval 42"/>
            <p:cNvSpPr>
              <a:spLocks noChangeArrowheads="1"/>
            </p:cNvSpPr>
            <p:nvPr/>
          </p:nvSpPr>
          <p:spPr bwMode="auto">
            <a:xfrm>
              <a:off x="1013" y="2685"/>
              <a:ext cx="104" cy="10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8483" name="Oval 43"/>
            <p:cNvSpPr>
              <a:spLocks noChangeArrowheads="1"/>
            </p:cNvSpPr>
            <p:nvPr/>
          </p:nvSpPr>
          <p:spPr bwMode="auto">
            <a:xfrm>
              <a:off x="1008" y="3978"/>
              <a:ext cx="104" cy="10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8484" name="Oval 44"/>
            <p:cNvSpPr>
              <a:spLocks noChangeArrowheads="1"/>
            </p:cNvSpPr>
            <p:nvPr/>
          </p:nvSpPr>
          <p:spPr bwMode="auto">
            <a:xfrm>
              <a:off x="1344" y="3546"/>
              <a:ext cx="104" cy="10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8485" name="Oval 45"/>
            <p:cNvSpPr>
              <a:spLocks noChangeArrowheads="1"/>
            </p:cNvSpPr>
            <p:nvPr/>
          </p:nvSpPr>
          <p:spPr bwMode="auto">
            <a:xfrm>
              <a:off x="1344" y="3114"/>
              <a:ext cx="104" cy="10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8486" name="Line 46"/>
            <p:cNvSpPr>
              <a:spLocks noChangeShapeType="1"/>
            </p:cNvSpPr>
            <p:nvPr/>
          </p:nvSpPr>
          <p:spPr bwMode="auto">
            <a:xfrm flipH="1">
              <a:off x="1392" y="3162"/>
              <a:ext cx="0" cy="43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8487" name="Line 47"/>
            <p:cNvSpPr>
              <a:spLocks noChangeShapeType="1"/>
            </p:cNvSpPr>
            <p:nvPr/>
          </p:nvSpPr>
          <p:spPr bwMode="auto">
            <a:xfrm flipH="1">
              <a:off x="2640" y="1008"/>
              <a:ext cx="0" cy="302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8488" name="Oval 48"/>
            <p:cNvSpPr>
              <a:spLocks noChangeArrowheads="1"/>
            </p:cNvSpPr>
            <p:nvPr/>
          </p:nvSpPr>
          <p:spPr bwMode="auto">
            <a:xfrm>
              <a:off x="2597" y="960"/>
              <a:ext cx="104" cy="10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8489" name="Oval 49"/>
            <p:cNvSpPr>
              <a:spLocks noChangeArrowheads="1"/>
            </p:cNvSpPr>
            <p:nvPr/>
          </p:nvSpPr>
          <p:spPr bwMode="auto">
            <a:xfrm>
              <a:off x="2592" y="3978"/>
              <a:ext cx="104" cy="10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8490" name="Oval 50"/>
            <p:cNvSpPr>
              <a:spLocks noChangeArrowheads="1"/>
            </p:cNvSpPr>
            <p:nvPr/>
          </p:nvSpPr>
          <p:spPr bwMode="auto">
            <a:xfrm>
              <a:off x="2924" y="1392"/>
              <a:ext cx="104" cy="10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8491" name="Oval 51"/>
            <p:cNvSpPr>
              <a:spLocks noChangeArrowheads="1"/>
            </p:cNvSpPr>
            <p:nvPr/>
          </p:nvSpPr>
          <p:spPr bwMode="auto">
            <a:xfrm>
              <a:off x="2924" y="3552"/>
              <a:ext cx="104" cy="10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8492" name="Oval 52"/>
            <p:cNvSpPr>
              <a:spLocks noChangeArrowheads="1"/>
            </p:cNvSpPr>
            <p:nvPr/>
          </p:nvSpPr>
          <p:spPr bwMode="auto">
            <a:xfrm>
              <a:off x="3252" y="1818"/>
              <a:ext cx="104" cy="10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8493" name="Oval 53"/>
            <p:cNvSpPr>
              <a:spLocks noChangeArrowheads="1"/>
            </p:cNvSpPr>
            <p:nvPr/>
          </p:nvSpPr>
          <p:spPr bwMode="auto">
            <a:xfrm>
              <a:off x="3252" y="3120"/>
              <a:ext cx="104" cy="10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8494" name="Oval 54"/>
            <p:cNvSpPr>
              <a:spLocks noChangeArrowheads="1"/>
            </p:cNvSpPr>
            <p:nvPr/>
          </p:nvSpPr>
          <p:spPr bwMode="auto">
            <a:xfrm>
              <a:off x="3552" y="2244"/>
              <a:ext cx="104" cy="10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8495" name="Oval 55"/>
            <p:cNvSpPr>
              <a:spLocks noChangeArrowheads="1"/>
            </p:cNvSpPr>
            <p:nvPr/>
          </p:nvSpPr>
          <p:spPr bwMode="auto">
            <a:xfrm>
              <a:off x="3552" y="2688"/>
              <a:ext cx="104" cy="10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8496" name="Line 56"/>
            <p:cNvSpPr>
              <a:spLocks noChangeShapeType="1"/>
            </p:cNvSpPr>
            <p:nvPr/>
          </p:nvSpPr>
          <p:spPr bwMode="auto">
            <a:xfrm>
              <a:off x="3604" y="2304"/>
              <a:ext cx="0" cy="43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8497" name="Line 57"/>
            <p:cNvSpPr>
              <a:spLocks noChangeShapeType="1"/>
            </p:cNvSpPr>
            <p:nvPr/>
          </p:nvSpPr>
          <p:spPr bwMode="auto">
            <a:xfrm>
              <a:off x="3304" y="1872"/>
              <a:ext cx="0" cy="12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8498" name="Line 58"/>
            <p:cNvSpPr>
              <a:spLocks noChangeShapeType="1"/>
            </p:cNvSpPr>
            <p:nvPr/>
          </p:nvSpPr>
          <p:spPr bwMode="auto">
            <a:xfrm>
              <a:off x="2976" y="1440"/>
              <a:ext cx="0" cy="220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8499" name="Oval 59"/>
            <p:cNvSpPr>
              <a:spLocks noChangeArrowheads="1"/>
            </p:cNvSpPr>
            <p:nvPr/>
          </p:nvSpPr>
          <p:spPr bwMode="auto">
            <a:xfrm>
              <a:off x="4076" y="960"/>
              <a:ext cx="104" cy="10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8500" name="Oval 60"/>
            <p:cNvSpPr>
              <a:spLocks noChangeArrowheads="1"/>
            </p:cNvSpPr>
            <p:nvPr/>
          </p:nvSpPr>
          <p:spPr bwMode="auto">
            <a:xfrm>
              <a:off x="4076" y="1818"/>
              <a:ext cx="104" cy="10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8501" name="Line 61"/>
            <p:cNvSpPr>
              <a:spLocks noChangeShapeType="1"/>
            </p:cNvSpPr>
            <p:nvPr/>
          </p:nvSpPr>
          <p:spPr bwMode="auto">
            <a:xfrm>
              <a:off x="4128" y="1008"/>
              <a:ext cx="0" cy="81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8502" name="Oval 62"/>
            <p:cNvSpPr>
              <a:spLocks noChangeArrowheads="1"/>
            </p:cNvSpPr>
            <p:nvPr/>
          </p:nvSpPr>
          <p:spPr bwMode="auto">
            <a:xfrm>
              <a:off x="4368" y="1392"/>
              <a:ext cx="104" cy="10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8503" name="Oval 63"/>
            <p:cNvSpPr>
              <a:spLocks noChangeArrowheads="1"/>
            </p:cNvSpPr>
            <p:nvPr/>
          </p:nvSpPr>
          <p:spPr bwMode="auto">
            <a:xfrm>
              <a:off x="4368" y="2250"/>
              <a:ext cx="104" cy="10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8504" name="Line 64"/>
            <p:cNvSpPr>
              <a:spLocks noChangeShapeType="1"/>
            </p:cNvSpPr>
            <p:nvPr/>
          </p:nvSpPr>
          <p:spPr bwMode="auto">
            <a:xfrm>
              <a:off x="4420" y="1440"/>
              <a:ext cx="0" cy="81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8505" name="Oval 65"/>
            <p:cNvSpPr>
              <a:spLocks noChangeArrowheads="1"/>
            </p:cNvSpPr>
            <p:nvPr/>
          </p:nvSpPr>
          <p:spPr bwMode="auto">
            <a:xfrm>
              <a:off x="4080" y="2688"/>
              <a:ext cx="104" cy="10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8506" name="Oval 66"/>
            <p:cNvSpPr>
              <a:spLocks noChangeArrowheads="1"/>
            </p:cNvSpPr>
            <p:nvPr/>
          </p:nvSpPr>
          <p:spPr bwMode="auto">
            <a:xfrm>
              <a:off x="4080" y="3546"/>
              <a:ext cx="104" cy="10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8507" name="Line 67"/>
            <p:cNvSpPr>
              <a:spLocks noChangeShapeType="1"/>
            </p:cNvSpPr>
            <p:nvPr/>
          </p:nvSpPr>
          <p:spPr bwMode="auto">
            <a:xfrm>
              <a:off x="4132" y="2736"/>
              <a:ext cx="0" cy="81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8508" name="Oval 68"/>
            <p:cNvSpPr>
              <a:spLocks noChangeArrowheads="1"/>
            </p:cNvSpPr>
            <p:nvPr/>
          </p:nvSpPr>
          <p:spPr bwMode="auto">
            <a:xfrm>
              <a:off x="4372" y="3120"/>
              <a:ext cx="104" cy="10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8509" name="Oval 69"/>
            <p:cNvSpPr>
              <a:spLocks noChangeArrowheads="1"/>
            </p:cNvSpPr>
            <p:nvPr/>
          </p:nvSpPr>
          <p:spPr bwMode="auto">
            <a:xfrm>
              <a:off x="4372" y="3978"/>
              <a:ext cx="104" cy="10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8510" name="Line 70"/>
            <p:cNvSpPr>
              <a:spLocks noChangeShapeType="1"/>
            </p:cNvSpPr>
            <p:nvPr/>
          </p:nvSpPr>
          <p:spPr bwMode="auto">
            <a:xfrm>
              <a:off x="4424" y="3168"/>
              <a:ext cx="0" cy="81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8511" name="Line 71"/>
            <p:cNvSpPr>
              <a:spLocks noChangeShapeType="1"/>
            </p:cNvSpPr>
            <p:nvPr/>
          </p:nvSpPr>
          <p:spPr bwMode="auto">
            <a:xfrm>
              <a:off x="4936" y="1014"/>
              <a:ext cx="0" cy="43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8512" name="Oval 72"/>
            <p:cNvSpPr>
              <a:spLocks noChangeArrowheads="1"/>
            </p:cNvSpPr>
            <p:nvPr/>
          </p:nvSpPr>
          <p:spPr bwMode="auto">
            <a:xfrm>
              <a:off x="4883" y="1398"/>
              <a:ext cx="104" cy="10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8513" name="Oval 73"/>
            <p:cNvSpPr>
              <a:spLocks noChangeArrowheads="1"/>
            </p:cNvSpPr>
            <p:nvPr/>
          </p:nvSpPr>
          <p:spPr bwMode="auto">
            <a:xfrm>
              <a:off x="4888" y="966"/>
              <a:ext cx="104" cy="10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8514" name="Line 74"/>
            <p:cNvSpPr>
              <a:spLocks noChangeShapeType="1"/>
            </p:cNvSpPr>
            <p:nvPr/>
          </p:nvSpPr>
          <p:spPr bwMode="auto">
            <a:xfrm>
              <a:off x="4936" y="1867"/>
              <a:ext cx="0" cy="49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8515" name="Oval 75"/>
            <p:cNvSpPr>
              <a:spLocks noChangeArrowheads="1"/>
            </p:cNvSpPr>
            <p:nvPr/>
          </p:nvSpPr>
          <p:spPr bwMode="auto">
            <a:xfrm>
              <a:off x="4883" y="2262"/>
              <a:ext cx="104" cy="10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8516" name="Oval 76"/>
            <p:cNvSpPr>
              <a:spLocks noChangeArrowheads="1"/>
            </p:cNvSpPr>
            <p:nvPr/>
          </p:nvSpPr>
          <p:spPr bwMode="auto">
            <a:xfrm>
              <a:off x="4888" y="1830"/>
              <a:ext cx="104" cy="10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8517" name="Line 77"/>
            <p:cNvSpPr>
              <a:spLocks noChangeShapeType="1"/>
            </p:cNvSpPr>
            <p:nvPr/>
          </p:nvSpPr>
          <p:spPr bwMode="auto">
            <a:xfrm>
              <a:off x="4936" y="2736"/>
              <a:ext cx="0" cy="43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8518" name="Oval 78"/>
            <p:cNvSpPr>
              <a:spLocks noChangeArrowheads="1"/>
            </p:cNvSpPr>
            <p:nvPr/>
          </p:nvSpPr>
          <p:spPr bwMode="auto">
            <a:xfrm>
              <a:off x="4883" y="3120"/>
              <a:ext cx="104" cy="10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8519" name="Oval 79"/>
            <p:cNvSpPr>
              <a:spLocks noChangeArrowheads="1"/>
            </p:cNvSpPr>
            <p:nvPr/>
          </p:nvSpPr>
          <p:spPr bwMode="auto">
            <a:xfrm>
              <a:off x="4888" y="2688"/>
              <a:ext cx="104" cy="10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8520" name="Line 80"/>
            <p:cNvSpPr>
              <a:spLocks noChangeShapeType="1"/>
            </p:cNvSpPr>
            <p:nvPr/>
          </p:nvSpPr>
          <p:spPr bwMode="auto">
            <a:xfrm>
              <a:off x="4936" y="3589"/>
              <a:ext cx="0" cy="49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8521" name="Oval 81"/>
            <p:cNvSpPr>
              <a:spLocks noChangeArrowheads="1"/>
            </p:cNvSpPr>
            <p:nvPr/>
          </p:nvSpPr>
          <p:spPr bwMode="auto">
            <a:xfrm>
              <a:off x="4883" y="3984"/>
              <a:ext cx="104" cy="10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8522" name="Oval 82"/>
            <p:cNvSpPr>
              <a:spLocks noChangeArrowheads="1"/>
            </p:cNvSpPr>
            <p:nvPr/>
          </p:nvSpPr>
          <p:spPr bwMode="auto">
            <a:xfrm>
              <a:off x="4888" y="3552"/>
              <a:ext cx="104" cy="10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sz="2400">
                <a:solidFill>
                  <a:srgbClr val="000000"/>
                </a:solidFill>
              </a:endParaRPr>
            </a:p>
          </p:txBody>
        </p:sp>
      </p:grpSp>
      <p:sp>
        <p:nvSpPr>
          <p:cNvPr id="96339" name="Oval 83"/>
          <p:cNvSpPr>
            <a:spLocks noChangeArrowheads="1"/>
          </p:cNvSpPr>
          <p:nvPr/>
        </p:nvSpPr>
        <p:spPr bwMode="auto">
          <a:xfrm>
            <a:off x="152400" y="762000"/>
            <a:ext cx="3505200" cy="2971800"/>
          </a:xfrm>
          <a:prstGeom prst="ellipse">
            <a:avLst/>
          </a:prstGeom>
          <a:noFill/>
          <a:ln w="28575">
            <a:solidFill>
              <a:schemeClr val="tx2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96340" name="Oval 84"/>
          <p:cNvSpPr>
            <a:spLocks noChangeArrowheads="1"/>
          </p:cNvSpPr>
          <p:nvPr/>
        </p:nvSpPr>
        <p:spPr bwMode="auto">
          <a:xfrm>
            <a:off x="152400" y="3505200"/>
            <a:ext cx="3505200" cy="2971800"/>
          </a:xfrm>
          <a:prstGeom prst="ellipse">
            <a:avLst/>
          </a:prstGeom>
          <a:noFill/>
          <a:ln w="28575">
            <a:solidFill>
              <a:schemeClr val="tx2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96341" name="Text Box 85"/>
          <p:cNvSpPr txBox="1">
            <a:spLocks noChangeArrowheads="1"/>
          </p:cNvSpPr>
          <p:nvPr/>
        </p:nvSpPr>
        <p:spPr bwMode="auto">
          <a:xfrm>
            <a:off x="152400" y="593725"/>
            <a:ext cx="9017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>
                <a:solidFill>
                  <a:srgbClr val="006600"/>
                </a:solidFill>
              </a:rPr>
              <a:t>Sort[4]</a:t>
            </a:r>
          </a:p>
        </p:txBody>
      </p:sp>
      <p:sp>
        <p:nvSpPr>
          <p:cNvPr id="96342" name="Text Box 86"/>
          <p:cNvSpPr txBox="1">
            <a:spLocks noChangeArrowheads="1"/>
          </p:cNvSpPr>
          <p:nvPr/>
        </p:nvSpPr>
        <p:spPr bwMode="auto">
          <a:xfrm>
            <a:off x="152400" y="6248400"/>
            <a:ext cx="9017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>
                <a:solidFill>
                  <a:srgbClr val="006600"/>
                </a:solidFill>
              </a:rPr>
              <a:t>Sort[4]</a:t>
            </a:r>
          </a:p>
        </p:txBody>
      </p:sp>
      <p:sp>
        <p:nvSpPr>
          <p:cNvPr id="18439" name="Text Box 87"/>
          <p:cNvSpPr txBox="1">
            <a:spLocks noChangeArrowheads="1"/>
          </p:cNvSpPr>
          <p:nvPr/>
        </p:nvSpPr>
        <p:spPr bwMode="auto">
          <a:xfrm>
            <a:off x="1828800" y="182563"/>
            <a:ext cx="53117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>
                <a:solidFill>
                  <a:srgbClr val="FF0000"/>
                </a:solidFill>
              </a:rPr>
              <a:t>Batcher Sorting Network,</a:t>
            </a:r>
            <a:r>
              <a:rPr lang="en-US" i="1">
                <a:solidFill>
                  <a:srgbClr val="FF0000"/>
                </a:solidFill>
              </a:rPr>
              <a:t> n </a:t>
            </a:r>
            <a:r>
              <a:rPr lang="en-US">
                <a:solidFill>
                  <a:srgbClr val="FF0000"/>
                </a:solidFill>
              </a:rPr>
              <a:t>= 8</a:t>
            </a:r>
          </a:p>
        </p:txBody>
      </p:sp>
      <p:grpSp>
        <p:nvGrpSpPr>
          <p:cNvPr id="3" name="Group 91"/>
          <p:cNvGrpSpPr>
            <a:grpSpLocks/>
          </p:cNvGrpSpPr>
          <p:nvPr/>
        </p:nvGrpSpPr>
        <p:grpSpPr bwMode="auto">
          <a:xfrm>
            <a:off x="3962400" y="6184900"/>
            <a:ext cx="4114800" cy="638175"/>
            <a:chOff x="2496" y="3896"/>
            <a:chExt cx="2592" cy="402"/>
          </a:xfrm>
        </p:grpSpPr>
        <p:sp>
          <p:nvSpPr>
            <p:cNvPr id="18441" name="AutoShape 88"/>
            <p:cNvSpPr>
              <a:spLocks/>
            </p:cNvSpPr>
            <p:nvPr/>
          </p:nvSpPr>
          <p:spPr bwMode="auto">
            <a:xfrm rot="-5400000">
              <a:off x="3708" y="2684"/>
              <a:ext cx="168" cy="2592"/>
            </a:xfrm>
            <a:prstGeom prst="leftBrace">
              <a:avLst>
                <a:gd name="adj1" fmla="val 128571"/>
                <a:gd name="adj2" fmla="val 50000"/>
              </a:avLst>
            </a:prstGeom>
            <a:noFill/>
            <a:ln w="28575">
              <a:solidFill>
                <a:schemeClr val="tx2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8442" name="Text Box 89"/>
            <p:cNvSpPr txBox="1">
              <a:spLocks noChangeArrowheads="1"/>
            </p:cNvSpPr>
            <p:nvPr/>
          </p:nvSpPr>
          <p:spPr bwMode="auto">
            <a:xfrm>
              <a:off x="3383" y="4010"/>
              <a:ext cx="84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400">
                  <a:solidFill>
                    <a:srgbClr val="006600"/>
                  </a:solidFill>
                </a:rPr>
                <a:t>Merge[8]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37125061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63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63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63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63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63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63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63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63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339" grpId="0" animBg="1"/>
      <p:bldP spid="96340" grpId="0" animBg="1"/>
      <p:bldP spid="96341" grpId="0" autoUpdateAnimBg="0"/>
      <p:bldP spid="96342" grpId="0" autoUpdateAnimBg="0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  <a:noFill/>
        </p:spPr>
        <p:txBody>
          <a:bodyPr/>
          <a:lstStyle/>
          <a:p>
            <a:r>
              <a:rPr lang="en-US" smtClean="0"/>
              <a:t>Sorting Networks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898525" y="2528888"/>
            <a:ext cx="184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19460" name="Line 4"/>
          <p:cNvSpPr>
            <a:spLocks noChangeShapeType="1"/>
          </p:cNvSpPr>
          <p:nvPr/>
        </p:nvSpPr>
        <p:spPr bwMode="auto">
          <a:xfrm>
            <a:off x="4419600" y="32766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9461" name="Line 5"/>
          <p:cNvSpPr>
            <a:spLocks noChangeShapeType="1"/>
          </p:cNvSpPr>
          <p:nvPr/>
        </p:nvSpPr>
        <p:spPr bwMode="auto">
          <a:xfrm>
            <a:off x="1066800" y="4876800"/>
            <a:ext cx="7391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66246" name="Text Box 6"/>
          <p:cNvSpPr txBox="1">
            <a:spLocks noChangeArrowheads="1"/>
          </p:cNvSpPr>
          <p:nvPr/>
        </p:nvSpPr>
        <p:spPr bwMode="auto">
          <a:xfrm>
            <a:off x="5427663" y="3352800"/>
            <a:ext cx="11303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400">
                <a:solidFill>
                  <a:srgbClr val="FF0000"/>
                </a:solidFill>
              </a:rPr>
              <a:t>Batcher</a:t>
            </a:r>
          </a:p>
        </p:txBody>
      </p:sp>
      <p:graphicFrame>
        <p:nvGraphicFramePr>
          <p:cNvPr id="266247" name="Object 2"/>
          <p:cNvGraphicFramePr>
            <a:graphicFrameLocks noChangeAspect="1"/>
          </p:cNvGraphicFramePr>
          <p:nvPr/>
        </p:nvGraphicFramePr>
        <p:xfrm>
          <a:off x="1303338" y="4044950"/>
          <a:ext cx="2297112" cy="427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954" name="Equation" r:id="rId3" imgW="1167893" imgH="215806" progId="Equation.3">
                  <p:embed/>
                </p:oleObj>
              </mc:Choice>
              <mc:Fallback>
                <p:oleObj name="Equation" r:id="rId3" imgW="1167893" imgH="21580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3338" y="4044950"/>
                        <a:ext cx="2297112" cy="427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248" name="Text Box 8"/>
          <p:cNvSpPr txBox="1">
            <a:spLocks noChangeArrowheads="1"/>
          </p:cNvSpPr>
          <p:nvPr/>
        </p:nvSpPr>
        <p:spPr bwMode="auto">
          <a:xfrm>
            <a:off x="1524000" y="3352800"/>
            <a:ext cx="2038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400">
                <a:solidFill>
                  <a:srgbClr val="FF0000"/>
                </a:solidFill>
              </a:rPr>
              <a:t>AKS</a:t>
            </a:r>
            <a:r>
              <a:rPr lang="en-US" sz="2400">
                <a:solidFill>
                  <a:srgbClr val="000000"/>
                </a:solidFill>
              </a:rPr>
              <a:t> (</a:t>
            </a:r>
            <a:r>
              <a:rPr lang="en-US" sz="2400" i="1">
                <a:solidFill>
                  <a:srgbClr val="006600"/>
                </a:solidFill>
              </a:rPr>
              <a:t>Chvátal</a:t>
            </a:r>
            <a:r>
              <a:rPr lang="en-US" sz="2400">
                <a:solidFill>
                  <a:srgbClr val="000000"/>
                </a:solidFill>
              </a:rPr>
              <a:t>)</a:t>
            </a:r>
          </a:p>
        </p:txBody>
      </p:sp>
      <p:graphicFrame>
        <p:nvGraphicFramePr>
          <p:cNvPr id="266249" name="Object 3"/>
          <p:cNvGraphicFramePr>
            <a:graphicFrameLocks noChangeAspect="1"/>
          </p:cNvGraphicFramePr>
          <p:nvPr/>
        </p:nvGraphicFramePr>
        <p:xfrm>
          <a:off x="4724400" y="3868738"/>
          <a:ext cx="3148013" cy="779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955" name="Equation" r:id="rId5" imgW="1600200" imgH="393700" progId="Equation.3">
                  <p:embed/>
                </p:oleObj>
              </mc:Choice>
              <mc:Fallback>
                <p:oleObj name="Equation" r:id="rId5" imgW="1600200" imgH="393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3868738"/>
                        <a:ext cx="3148013" cy="779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842963" y="1828800"/>
            <a:ext cx="5381625" cy="838200"/>
            <a:chOff x="531" y="1152"/>
            <a:chExt cx="3390" cy="528"/>
          </a:xfrm>
        </p:grpSpPr>
        <p:sp>
          <p:nvSpPr>
            <p:cNvPr id="19470" name="Text Box 11"/>
            <p:cNvSpPr txBox="1">
              <a:spLocks noChangeArrowheads="1"/>
            </p:cNvSpPr>
            <p:nvPr/>
          </p:nvSpPr>
          <p:spPr bwMode="auto">
            <a:xfrm>
              <a:off x="531" y="1152"/>
              <a:ext cx="339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400">
                  <a:solidFill>
                    <a:srgbClr val="FF0000"/>
                  </a:solidFill>
                </a:rPr>
                <a:t>AKS</a:t>
              </a:r>
              <a:r>
                <a:rPr lang="en-US" sz="2400">
                  <a:solidFill>
                    <a:srgbClr val="000000"/>
                  </a:solidFill>
                </a:rPr>
                <a:t> (</a:t>
              </a:r>
              <a:r>
                <a:rPr lang="en-US" sz="2400" i="1">
                  <a:solidFill>
                    <a:srgbClr val="006600"/>
                  </a:solidFill>
                </a:rPr>
                <a:t>Ajtai, Komlós, Szemer</a:t>
              </a:r>
              <a:r>
                <a:rPr lang="en-US" sz="2000" i="1">
                  <a:solidFill>
                    <a:srgbClr val="006600"/>
                  </a:solidFill>
                  <a:latin typeface="MS Shell Dlg" panose="020B0604020202020204" pitchFamily="34" charset="0"/>
                </a:rPr>
                <a:t>édi</a:t>
              </a:r>
              <a:r>
                <a:rPr lang="en-US" sz="2400">
                  <a:solidFill>
                    <a:srgbClr val="000000"/>
                  </a:solidFill>
                  <a:latin typeface="MS Shell Dlg" panose="020B0604020202020204" pitchFamily="34" charset="0"/>
                </a:rPr>
                <a:t>)</a:t>
              </a:r>
              <a:r>
                <a:rPr lang="en-US" sz="2400">
                  <a:solidFill>
                    <a:srgbClr val="000000"/>
                  </a:solidFill>
                </a:rPr>
                <a:t> Network:</a:t>
              </a:r>
            </a:p>
          </p:txBody>
        </p:sp>
        <p:grpSp>
          <p:nvGrpSpPr>
            <p:cNvPr id="19471" name="Group 12"/>
            <p:cNvGrpSpPr>
              <a:grpSpLocks/>
            </p:cNvGrpSpPr>
            <p:nvPr/>
          </p:nvGrpSpPr>
          <p:grpSpPr bwMode="auto">
            <a:xfrm>
              <a:off x="576" y="1392"/>
              <a:ext cx="3336" cy="288"/>
              <a:chOff x="576" y="1392"/>
              <a:chExt cx="3336" cy="288"/>
            </a:xfrm>
          </p:grpSpPr>
          <p:graphicFrame>
            <p:nvGraphicFramePr>
              <p:cNvPr id="19472" name="Object 5"/>
              <p:cNvGraphicFramePr>
                <a:graphicFrameLocks noChangeAspect="1"/>
              </p:cNvGraphicFramePr>
              <p:nvPr/>
            </p:nvGraphicFramePr>
            <p:xfrm>
              <a:off x="576" y="1427"/>
              <a:ext cx="1196" cy="25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25956" name="Equation" r:id="rId7" imgW="965200" imgH="203200" progId="Equation.3">
                      <p:embed/>
                    </p:oleObj>
                  </mc:Choice>
                  <mc:Fallback>
                    <p:oleObj name="Equation" r:id="rId7" imgW="965200" imgH="20320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76" y="1427"/>
                            <a:ext cx="1196" cy="253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9473" name="Text Box 14"/>
              <p:cNvSpPr txBox="1">
                <a:spLocks noChangeArrowheads="1"/>
              </p:cNvSpPr>
              <p:nvPr/>
            </p:nvSpPr>
            <p:spPr bwMode="auto">
              <a:xfrm>
                <a:off x="1760" y="1392"/>
                <a:ext cx="215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sz="2400">
                    <a:solidFill>
                      <a:srgbClr val="000000"/>
                    </a:solidFill>
                  </a:rPr>
                  <a:t>based on expander graphs.</a:t>
                </a:r>
              </a:p>
            </p:txBody>
          </p:sp>
        </p:grpSp>
      </p:grp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2957513" y="5299075"/>
            <a:ext cx="2986087" cy="457200"/>
            <a:chOff x="903" y="3338"/>
            <a:chExt cx="1881" cy="288"/>
          </a:xfrm>
        </p:grpSpPr>
        <p:sp>
          <p:nvSpPr>
            <p:cNvPr id="19468" name="Text Box 16"/>
            <p:cNvSpPr txBox="1">
              <a:spLocks noChangeArrowheads="1"/>
            </p:cNvSpPr>
            <p:nvPr/>
          </p:nvSpPr>
          <p:spPr bwMode="auto">
            <a:xfrm>
              <a:off x="903" y="3338"/>
              <a:ext cx="130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400">
                  <a:solidFill>
                    <a:srgbClr val="000000"/>
                  </a:solidFill>
                </a:rPr>
                <a:t>AKS better for </a:t>
              </a:r>
            </a:p>
          </p:txBody>
        </p:sp>
        <p:graphicFrame>
          <p:nvGraphicFramePr>
            <p:cNvPr id="19469" name="Object 4"/>
            <p:cNvGraphicFramePr>
              <a:graphicFrameLocks noChangeAspect="1"/>
            </p:cNvGraphicFramePr>
            <p:nvPr/>
          </p:nvGraphicFramePr>
          <p:xfrm>
            <a:off x="2123" y="3347"/>
            <a:ext cx="661" cy="25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5957" name="Equation" r:id="rId9" imgW="533169" imgH="203112" progId="Equation.3">
                    <p:embed/>
                  </p:oleObj>
                </mc:Choice>
                <mc:Fallback>
                  <p:oleObj name="Equation" r:id="rId9" imgW="533169" imgH="203112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23" y="3347"/>
                          <a:ext cx="661" cy="25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991934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662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662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662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662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662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662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662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662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46" grpId="0" autoUpdateAnimBg="0"/>
      <p:bldP spid="266248" grpId="0" autoUpdateAnimBg="0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62" name="Rectangle 2"/>
          <p:cNvSpPr>
            <a:spLocks noChangeArrowheads="1"/>
          </p:cNvSpPr>
          <p:nvPr/>
        </p:nvSpPr>
        <p:spPr bwMode="auto">
          <a:xfrm>
            <a:off x="3657600" y="3352800"/>
            <a:ext cx="1600200" cy="2057400"/>
          </a:xfrm>
          <a:prstGeom prst="rect">
            <a:avLst/>
          </a:prstGeom>
          <a:gradFill rotWithShape="0">
            <a:gsLst>
              <a:gs pos="0">
                <a:srgbClr val="33CC33">
                  <a:gamma/>
                  <a:tint val="0"/>
                  <a:invGamma/>
                </a:srgbClr>
              </a:gs>
              <a:gs pos="100000">
                <a:srgbClr val="33CC33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>
            <a:outerShdw blurRad="63500" dist="91581" dir="19578596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 eaLnBrk="1" hangingPunct="1">
              <a:defRPr/>
            </a:pPr>
            <a:endParaRPr lang="en-US" sz="2200" b="1" i="1" u="sng" baseline="-25000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1143000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 panose="020B0600070205080204" pitchFamily="34" charset="-128"/>
              </a:rPr>
              <a:t>Balancer</a:t>
            </a:r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-152400" y="1981200"/>
            <a:ext cx="9448800" cy="6858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800" smtClean="0">
                <a:ea typeface="ＭＳ Ｐゴシック" panose="020B0600070205080204" pitchFamily="34" charset="-128"/>
              </a:rPr>
              <a:t>Asynchronous token routing device</a:t>
            </a: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2133600" y="2747963"/>
            <a:ext cx="8032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i="1">
                <a:solidFill>
                  <a:srgbClr val="000000"/>
                </a:solidFill>
              </a:rPr>
              <a:t>inputs</a:t>
            </a: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6080125" y="2747963"/>
            <a:ext cx="9302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i="1">
                <a:solidFill>
                  <a:srgbClr val="000000"/>
                </a:solidFill>
              </a:rPr>
              <a:t>outputs</a:t>
            </a:r>
          </a:p>
        </p:txBody>
      </p:sp>
      <p:sp>
        <p:nvSpPr>
          <p:cNvPr id="17415" name="Line 7"/>
          <p:cNvSpPr>
            <a:spLocks noChangeShapeType="1"/>
          </p:cNvSpPr>
          <p:nvPr/>
        </p:nvSpPr>
        <p:spPr bwMode="auto">
          <a:xfrm>
            <a:off x="4419600" y="39624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6" name="Oval 8"/>
          <p:cNvSpPr>
            <a:spLocks noChangeArrowheads="1"/>
          </p:cNvSpPr>
          <p:nvPr/>
        </p:nvSpPr>
        <p:spPr bwMode="auto">
          <a:xfrm>
            <a:off x="4335463" y="486727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2200" b="1" i="1" u="sng" baseline="-25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7417" name="Oval 9"/>
          <p:cNvSpPr>
            <a:spLocks noChangeArrowheads="1"/>
          </p:cNvSpPr>
          <p:nvPr/>
        </p:nvSpPr>
        <p:spPr bwMode="auto">
          <a:xfrm>
            <a:off x="4343400" y="380047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2200" b="1" i="1" u="sng" baseline="-25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7418" name="Line 10"/>
          <p:cNvSpPr>
            <a:spLocks noChangeShapeType="1"/>
          </p:cNvSpPr>
          <p:nvPr/>
        </p:nvSpPr>
        <p:spPr bwMode="auto">
          <a:xfrm>
            <a:off x="2590800" y="3886200"/>
            <a:ext cx="403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9" name="Line 11"/>
          <p:cNvSpPr>
            <a:spLocks noChangeShapeType="1"/>
          </p:cNvSpPr>
          <p:nvPr/>
        </p:nvSpPr>
        <p:spPr bwMode="auto">
          <a:xfrm flipV="1">
            <a:off x="2590800" y="4953000"/>
            <a:ext cx="403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0" name="Text Box 12"/>
          <p:cNvSpPr txBox="1">
            <a:spLocks noChangeArrowheads="1"/>
          </p:cNvSpPr>
          <p:nvPr/>
        </p:nvSpPr>
        <p:spPr bwMode="auto">
          <a:xfrm>
            <a:off x="3581400" y="5699125"/>
            <a:ext cx="1784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sz="2000" i="1">
                <a:solidFill>
                  <a:srgbClr val="000000"/>
                </a:solidFill>
              </a:rPr>
              <a:t>1 bit of memory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1586" name="Rectangle 2"/>
          <p:cNvSpPr>
            <a:spLocks noChangeArrowheads="1"/>
          </p:cNvSpPr>
          <p:nvPr/>
        </p:nvSpPr>
        <p:spPr bwMode="auto">
          <a:xfrm>
            <a:off x="3657600" y="3352800"/>
            <a:ext cx="1600200" cy="2057400"/>
          </a:xfrm>
          <a:prstGeom prst="rect">
            <a:avLst/>
          </a:prstGeom>
          <a:gradFill rotWithShape="0">
            <a:gsLst>
              <a:gs pos="0">
                <a:srgbClr val="33CC33">
                  <a:gamma/>
                  <a:tint val="0"/>
                  <a:invGamma/>
                </a:srgbClr>
              </a:gs>
              <a:gs pos="100000">
                <a:srgbClr val="33CC33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>
            <a:outerShdw blurRad="63500" dist="91581" dir="19578596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 eaLnBrk="1" hangingPunct="1">
              <a:defRPr/>
            </a:pPr>
            <a:endParaRPr lang="en-US" sz="2200" b="1" i="1" u="sng" baseline="-25000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1143000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 panose="020B0600070205080204" pitchFamily="34" charset="-128"/>
              </a:rPr>
              <a:t>Balancer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-152400" y="1981200"/>
            <a:ext cx="9448800" cy="6858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800" smtClean="0">
                <a:ea typeface="ＭＳ Ｐゴシック" panose="020B0600070205080204" pitchFamily="34" charset="-128"/>
              </a:rPr>
              <a:t>Asynchronous token routing device</a:t>
            </a: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2133600" y="2747963"/>
            <a:ext cx="8032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i="1">
                <a:solidFill>
                  <a:srgbClr val="000000"/>
                </a:solidFill>
              </a:rPr>
              <a:t>inputs</a:t>
            </a: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6080125" y="2747963"/>
            <a:ext cx="9302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i="1">
                <a:solidFill>
                  <a:srgbClr val="000000"/>
                </a:solidFill>
              </a:rPr>
              <a:t>outputs</a:t>
            </a:r>
          </a:p>
        </p:txBody>
      </p:sp>
      <p:sp>
        <p:nvSpPr>
          <p:cNvPr id="18439" name="Line 7"/>
          <p:cNvSpPr>
            <a:spLocks noChangeShapeType="1"/>
          </p:cNvSpPr>
          <p:nvPr/>
        </p:nvSpPr>
        <p:spPr bwMode="auto">
          <a:xfrm>
            <a:off x="4419600" y="39624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0" name="Oval 8"/>
          <p:cNvSpPr>
            <a:spLocks noChangeArrowheads="1"/>
          </p:cNvSpPr>
          <p:nvPr/>
        </p:nvSpPr>
        <p:spPr bwMode="auto">
          <a:xfrm>
            <a:off x="4335463" y="486727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2200" b="1" i="1" u="sng" baseline="-25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8441" name="Oval 9"/>
          <p:cNvSpPr>
            <a:spLocks noChangeArrowheads="1"/>
          </p:cNvSpPr>
          <p:nvPr/>
        </p:nvSpPr>
        <p:spPr bwMode="auto">
          <a:xfrm>
            <a:off x="4343400" y="380047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2200" b="1" i="1" u="sng" baseline="-25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8442" name="Line 10"/>
          <p:cNvSpPr>
            <a:spLocks noChangeShapeType="1"/>
          </p:cNvSpPr>
          <p:nvPr/>
        </p:nvSpPr>
        <p:spPr bwMode="auto">
          <a:xfrm>
            <a:off x="2590800" y="3886200"/>
            <a:ext cx="403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3" name="Line 11"/>
          <p:cNvSpPr>
            <a:spLocks noChangeShapeType="1"/>
          </p:cNvSpPr>
          <p:nvPr/>
        </p:nvSpPr>
        <p:spPr bwMode="auto">
          <a:xfrm flipV="1">
            <a:off x="2590800" y="4953000"/>
            <a:ext cx="403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4" name="Text Box 12"/>
          <p:cNvSpPr txBox="1">
            <a:spLocks noChangeArrowheads="1"/>
          </p:cNvSpPr>
          <p:nvPr/>
        </p:nvSpPr>
        <p:spPr bwMode="auto">
          <a:xfrm>
            <a:off x="3581400" y="5699125"/>
            <a:ext cx="1784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sz="2000" i="1">
                <a:solidFill>
                  <a:srgbClr val="000000"/>
                </a:solidFill>
              </a:rPr>
              <a:t>1 bit of memory</a:t>
            </a:r>
          </a:p>
        </p:txBody>
      </p:sp>
      <p:sp>
        <p:nvSpPr>
          <p:cNvPr id="1731597" name="Oval 13"/>
          <p:cNvSpPr>
            <a:spLocks noChangeArrowheads="1"/>
          </p:cNvSpPr>
          <p:nvPr/>
        </p:nvSpPr>
        <p:spPr bwMode="auto">
          <a:xfrm>
            <a:off x="2667000" y="3657600"/>
            <a:ext cx="152400" cy="152400"/>
          </a:xfrm>
          <a:prstGeom prst="ellipse">
            <a:avLst/>
          </a:prstGeom>
          <a:solidFill>
            <a:srgbClr val="CC66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63500" dist="17961" dir="189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000000"/>
              </a:solidFill>
              <a:latin typeface="Times New Roman" charset="0"/>
              <a:ea typeface="ＭＳ Ｐゴシック" charset="-128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1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315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315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31597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anose="020B0600070205080204" pitchFamily="34" charset="-128"/>
              </a:rPr>
              <a:t>Comparison Network</a:t>
            </a:r>
          </a:p>
        </p:txBody>
      </p:sp>
      <p:sp>
        <p:nvSpPr>
          <p:cNvPr id="9219" name="Line 8"/>
          <p:cNvSpPr>
            <a:spLocks noChangeShapeType="1"/>
          </p:cNvSpPr>
          <p:nvPr/>
        </p:nvSpPr>
        <p:spPr bwMode="auto">
          <a:xfrm>
            <a:off x="3276600" y="2489200"/>
            <a:ext cx="1588" cy="9683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220" name="Oval 9"/>
          <p:cNvSpPr>
            <a:spLocks noChangeArrowheads="1"/>
          </p:cNvSpPr>
          <p:nvPr/>
        </p:nvSpPr>
        <p:spPr bwMode="auto">
          <a:xfrm>
            <a:off x="3192463" y="3348038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9221" name="Oval 10"/>
          <p:cNvSpPr>
            <a:spLocks noChangeArrowheads="1"/>
          </p:cNvSpPr>
          <p:nvPr/>
        </p:nvSpPr>
        <p:spPr bwMode="auto">
          <a:xfrm>
            <a:off x="3200400" y="2413000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9222" name="Line 11"/>
          <p:cNvSpPr>
            <a:spLocks noChangeShapeType="1"/>
          </p:cNvSpPr>
          <p:nvPr/>
        </p:nvSpPr>
        <p:spPr bwMode="auto">
          <a:xfrm flipV="1">
            <a:off x="2209800" y="2489200"/>
            <a:ext cx="5638800" cy="63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223" name="Line 12"/>
          <p:cNvSpPr>
            <a:spLocks noChangeShapeType="1"/>
          </p:cNvSpPr>
          <p:nvPr/>
        </p:nvSpPr>
        <p:spPr bwMode="auto">
          <a:xfrm>
            <a:off x="3276600" y="4398963"/>
            <a:ext cx="1588" cy="9683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224" name="Oval 13"/>
          <p:cNvSpPr>
            <a:spLocks noChangeArrowheads="1"/>
          </p:cNvSpPr>
          <p:nvPr/>
        </p:nvSpPr>
        <p:spPr bwMode="auto">
          <a:xfrm>
            <a:off x="3192463" y="5268913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9225" name="Oval 14"/>
          <p:cNvSpPr>
            <a:spLocks noChangeArrowheads="1"/>
          </p:cNvSpPr>
          <p:nvPr/>
        </p:nvSpPr>
        <p:spPr bwMode="auto">
          <a:xfrm>
            <a:off x="3200400" y="434022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9226" name="Line 15"/>
          <p:cNvSpPr>
            <a:spLocks noChangeShapeType="1"/>
          </p:cNvSpPr>
          <p:nvPr/>
        </p:nvSpPr>
        <p:spPr bwMode="auto">
          <a:xfrm flipV="1">
            <a:off x="2209800" y="4418013"/>
            <a:ext cx="5638800" cy="63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227" name="Line 16"/>
          <p:cNvSpPr>
            <a:spLocks noChangeShapeType="1"/>
          </p:cNvSpPr>
          <p:nvPr/>
        </p:nvSpPr>
        <p:spPr bwMode="auto">
          <a:xfrm flipV="1">
            <a:off x="2209800" y="3425825"/>
            <a:ext cx="5638800" cy="63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228" name="Line 17"/>
          <p:cNvSpPr>
            <a:spLocks noChangeShapeType="1"/>
          </p:cNvSpPr>
          <p:nvPr/>
        </p:nvSpPr>
        <p:spPr bwMode="auto">
          <a:xfrm flipV="1">
            <a:off x="2209800" y="5346700"/>
            <a:ext cx="5638800" cy="63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229" name="Line 18"/>
          <p:cNvSpPr>
            <a:spLocks noChangeShapeType="1"/>
          </p:cNvSpPr>
          <p:nvPr/>
        </p:nvSpPr>
        <p:spPr bwMode="auto">
          <a:xfrm>
            <a:off x="6705600" y="2493963"/>
            <a:ext cx="1588" cy="9683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230" name="Oval 19"/>
          <p:cNvSpPr>
            <a:spLocks noChangeArrowheads="1"/>
          </p:cNvSpPr>
          <p:nvPr/>
        </p:nvSpPr>
        <p:spPr bwMode="auto">
          <a:xfrm>
            <a:off x="6621463" y="3348038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9231" name="Oval 20"/>
          <p:cNvSpPr>
            <a:spLocks noChangeArrowheads="1"/>
          </p:cNvSpPr>
          <p:nvPr/>
        </p:nvSpPr>
        <p:spPr bwMode="auto">
          <a:xfrm>
            <a:off x="6629400" y="2417763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9232" name="Line 21"/>
          <p:cNvSpPr>
            <a:spLocks noChangeShapeType="1"/>
          </p:cNvSpPr>
          <p:nvPr/>
        </p:nvSpPr>
        <p:spPr bwMode="auto">
          <a:xfrm>
            <a:off x="6705600" y="4403725"/>
            <a:ext cx="1588" cy="9683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233" name="Oval 22"/>
          <p:cNvSpPr>
            <a:spLocks noChangeArrowheads="1"/>
          </p:cNvSpPr>
          <p:nvPr/>
        </p:nvSpPr>
        <p:spPr bwMode="auto">
          <a:xfrm>
            <a:off x="6621463" y="527367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9234" name="Oval 23"/>
          <p:cNvSpPr>
            <a:spLocks noChangeArrowheads="1"/>
          </p:cNvSpPr>
          <p:nvPr/>
        </p:nvSpPr>
        <p:spPr bwMode="auto">
          <a:xfrm>
            <a:off x="6629400" y="434022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9235" name="Line 24"/>
          <p:cNvSpPr>
            <a:spLocks noChangeShapeType="1"/>
          </p:cNvSpPr>
          <p:nvPr/>
        </p:nvSpPr>
        <p:spPr bwMode="auto">
          <a:xfrm>
            <a:off x="4724400" y="2493963"/>
            <a:ext cx="0" cy="2819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236" name="Oval 25"/>
          <p:cNvSpPr>
            <a:spLocks noChangeArrowheads="1"/>
          </p:cNvSpPr>
          <p:nvPr/>
        </p:nvSpPr>
        <p:spPr bwMode="auto">
          <a:xfrm>
            <a:off x="4648200" y="2417763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9237" name="Oval 26"/>
          <p:cNvSpPr>
            <a:spLocks noChangeArrowheads="1"/>
          </p:cNvSpPr>
          <p:nvPr/>
        </p:nvSpPr>
        <p:spPr bwMode="auto">
          <a:xfrm>
            <a:off x="4640263" y="527367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sz="2400">
              <a:solidFill>
                <a:srgbClr val="000000"/>
              </a:solidFill>
            </a:endParaRPr>
          </a:p>
        </p:txBody>
      </p:sp>
      <p:grpSp>
        <p:nvGrpSpPr>
          <p:cNvPr id="2" name="Group 70"/>
          <p:cNvGrpSpPr>
            <a:grpSpLocks/>
          </p:cNvGrpSpPr>
          <p:nvPr/>
        </p:nvGrpSpPr>
        <p:grpSpPr bwMode="auto">
          <a:xfrm>
            <a:off x="3452813" y="2133600"/>
            <a:ext cx="336550" cy="3276600"/>
            <a:chOff x="2223" y="1318"/>
            <a:chExt cx="212" cy="2064"/>
          </a:xfrm>
        </p:grpSpPr>
        <p:sp>
          <p:nvSpPr>
            <p:cNvPr id="9263" name="Text Box 31"/>
            <p:cNvSpPr txBox="1">
              <a:spLocks noChangeArrowheads="1"/>
            </p:cNvSpPr>
            <p:nvPr/>
          </p:nvSpPr>
          <p:spPr bwMode="auto">
            <a:xfrm>
              <a:off x="2223" y="1318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rgbClr val="FF0000"/>
                  </a:solidFill>
                  <a:latin typeface="Courier New" panose="02070309020205020404" pitchFamily="49" charset="0"/>
                </a:rPr>
                <a:t>0</a:t>
              </a:r>
            </a:p>
          </p:txBody>
        </p:sp>
        <p:sp>
          <p:nvSpPr>
            <p:cNvPr id="9264" name="Text Box 34"/>
            <p:cNvSpPr txBox="1">
              <a:spLocks noChangeArrowheads="1"/>
            </p:cNvSpPr>
            <p:nvPr/>
          </p:nvSpPr>
          <p:spPr bwMode="auto">
            <a:xfrm>
              <a:off x="2223" y="2523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rgbClr val="FF0000"/>
                  </a:solidFill>
                  <a:latin typeface="Courier New" panose="02070309020205020404" pitchFamily="49" charset="0"/>
                </a:rPr>
                <a:t>0</a:t>
              </a:r>
            </a:p>
          </p:txBody>
        </p:sp>
        <p:sp>
          <p:nvSpPr>
            <p:cNvPr id="9265" name="Text Box 38"/>
            <p:cNvSpPr txBox="1">
              <a:spLocks noChangeArrowheads="1"/>
            </p:cNvSpPr>
            <p:nvPr/>
          </p:nvSpPr>
          <p:spPr bwMode="auto">
            <a:xfrm>
              <a:off x="2223" y="1894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rgbClr val="FF0000"/>
                  </a:solidFill>
                  <a:latin typeface="Courier New" panose="02070309020205020404" pitchFamily="49" charset="0"/>
                </a:rPr>
                <a:t>1</a:t>
              </a:r>
            </a:p>
          </p:txBody>
        </p:sp>
        <p:sp>
          <p:nvSpPr>
            <p:cNvPr id="9266" name="Text Box 45"/>
            <p:cNvSpPr txBox="1">
              <a:spLocks noChangeArrowheads="1"/>
            </p:cNvSpPr>
            <p:nvPr/>
          </p:nvSpPr>
          <p:spPr bwMode="auto">
            <a:xfrm>
              <a:off x="2223" y="3132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rgbClr val="FF0000"/>
                  </a:solidFill>
                  <a:latin typeface="Courier New" panose="02070309020205020404" pitchFamily="49" charset="0"/>
                </a:rPr>
                <a:t>1</a:t>
              </a:r>
            </a:p>
          </p:txBody>
        </p:sp>
      </p:grpSp>
      <p:grpSp>
        <p:nvGrpSpPr>
          <p:cNvPr id="3" name="Group 71"/>
          <p:cNvGrpSpPr>
            <a:grpSpLocks/>
          </p:cNvGrpSpPr>
          <p:nvPr/>
        </p:nvGrpSpPr>
        <p:grpSpPr bwMode="auto">
          <a:xfrm>
            <a:off x="5638800" y="2133600"/>
            <a:ext cx="392113" cy="3276600"/>
            <a:chOff x="3600" y="1318"/>
            <a:chExt cx="247" cy="2064"/>
          </a:xfrm>
        </p:grpSpPr>
        <p:sp>
          <p:nvSpPr>
            <p:cNvPr id="9259" name="Text Box 32"/>
            <p:cNvSpPr txBox="1">
              <a:spLocks noChangeArrowheads="1"/>
            </p:cNvSpPr>
            <p:nvPr/>
          </p:nvSpPr>
          <p:spPr bwMode="auto">
            <a:xfrm>
              <a:off x="3635" y="1318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rgbClr val="FF0000"/>
                  </a:solidFill>
                  <a:latin typeface="Courier New" panose="02070309020205020404" pitchFamily="49" charset="0"/>
                </a:rPr>
                <a:t>0</a:t>
              </a:r>
            </a:p>
          </p:txBody>
        </p:sp>
        <p:sp>
          <p:nvSpPr>
            <p:cNvPr id="9260" name="Text Box 35"/>
            <p:cNvSpPr txBox="1">
              <a:spLocks noChangeArrowheads="1"/>
            </p:cNvSpPr>
            <p:nvPr/>
          </p:nvSpPr>
          <p:spPr bwMode="auto">
            <a:xfrm>
              <a:off x="3624" y="1894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rgbClr val="FF0000"/>
                  </a:solidFill>
                  <a:latin typeface="Courier New" panose="02070309020205020404" pitchFamily="49" charset="0"/>
                </a:rPr>
                <a:t>0</a:t>
              </a:r>
            </a:p>
          </p:txBody>
        </p:sp>
        <p:sp>
          <p:nvSpPr>
            <p:cNvPr id="9261" name="Text Box 39"/>
            <p:cNvSpPr txBox="1">
              <a:spLocks noChangeArrowheads="1"/>
            </p:cNvSpPr>
            <p:nvPr/>
          </p:nvSpPr>
          <p:spPr bwMode="auto">
            <a:xfrm>
              <a:off x="3624" y="2523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rgbClr val="FF0000"/>
                  </a:solidFill>
                  <a:latin typeface="Courier New" panose="02070309020205020404" pitchFamily="49" charset="0"/>
                </a:rPr>
                <a:t>1</a:t>
              </a:r>
            </a:p>
          </p:txBody>
        </p:sp>
        <p:sp>
          <p:nvSpPr>
            <p:cNvPr id="9262" name="Text Box 46"/>
            <p:cNvSpPr txBox="1">
              <a:spLocks noChangeArrowheads="1"/>
            </p:cNvSpPr>
            <p:nvPr/>
          </p:nvSpPr>
          <p:spPr bwMode="auto">
            <a:xfrm>
              <a:off x="3600" y="3132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rgbClr val="FF0000"/>
                  </a:solidFill>
                  <a:latin typeface="Courier New" panose="02070309020205020404" pitchFamily="49" charset="0"/>
                </a:rPr>
                <a:t>1</a:t>
              </a:r>
            </a:p>
          </p:txBody>
        </p:sp>
      </p:grpSp>
      <p:grpSp>
        <p:nvGrpSpPr>
          <p:cNvPr id="4" name="Group 72"/>
          <p:cNvGrpSpPr>
            <a:grpSpLocks/>
          </p:cNvGrpSpPr>
          <p:nvPr/>
        </p:nvGrpSpPr>
        <p:grpSpPr bwMode="auto">
          <a:xfrm>
            <a:off x="6858000" y="2133600"/>
            <a:ext cx="336550" cy="3276600"/>
            <a:chOff x="4368" y="1318"/>
            <a:chExt cx="212" cy="2064"/>
          </a:xfrm>
        </p:grpSpPr>
        <p:sp>
          <p:nvSpPr>
            <p:cNvPr id="9255" name="Text Box 33"/>
            <p:cNvSpPr txBox="1">
              <a:spLocks noChangeArrowheads="1"/>
            </p:cNvSpPr>
            <p:nvPr/>
          </p:nvSpPr>
          <p:spPr bwMode="auto">
            <a:xfrm>
              <a:off x="4368" y="1318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rgbClr val="FF0000"/>
                  </a:solidFill>
                  <a:latin typeface="Courier New" panose="02070309020205020404" pitchFamily="49" charset="0"/>
                </a:rPr>
                <a:t>0</a:t>
              </a:r>
            </a:p>
          </p:txBody>
        </p:sp>
        <p:sp>
          <p:nvSpPr>
            <p:cNvPr id="9256" name="Text Box 36"/>
            <p:cNvSpPr txBox="1">
              <a:spLocks noChangeArrowheads="1"/>
            </p:cNvSpPr>
            <p:nvPr/>
          </p:nvSpPr>
          <p:spPr bwMode="auto">
            <a:xfrm>
              <a:off x="4368" y="1894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rgbClr val="FF0000"/>
                  </a:solidFill>
                  <a:latin typeface="Courier New" panose="02070309020205020404" pitchFamily="49" charset="0"/>
                </a:rPr>
                <a:t>0</a:t>
              </a:r>
            </a:p>
          </p:txBody>
        </p:sp>
        <p:sp>
          <p:nvSpPr>
            <p:cNvPr id="9257" name="Text Box 40"/>
            <p:cNvSpPr txBox="1">
              <a:spLocks noChangeArrowheads="1"/>
            </p:cNvSpPr>
            <p:nvPr/>
          </p:nvSpPr>
          <p:spPr bwMode="auto">
            <a:xfrm>
              <a:off x="4368" y="2523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rgbClr val="FF0000"/>
                  </a:solidFill>
                  <a:latin typeface="Courier New" panose="02070309020205020404" pitchFamily="49" charset="0"/>
                </a:rPr>
                <a:t>1</a:t>
              </a:r>
            </a:p>
          </p:txBody>
        </p:sp>
        <p:sp>
          <p:nvSpPr>
            <p:cNvPr id="9258" name="Text Box 47"/>
            <p:cNvSpPr txBox="1">
              <a:spLocks noChangeArrowheads="1"/>
            </p:cNvSpPr>
            <p:nvPr/>
          </p:nvSpPr>
          <p:spPr bwMode="auto">
            <a:xfrm>
              <a:off x="4368" y="3132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rgbClr val="FF0000"/>
                  </a:solidFill>
                  <a:latin typeface="Courier New" panose="02070309020205020404" pitchFamily="49" charset="0"/>
                </a:rPr>
                <a:t>1</a:t>
              </a:r>
            </a:p>
          </p:txBody>
        </p:sp>
      </p:grpSp>
      <p:sp>
        <p:nvSpPr>
          <p:cNvPr id="9241" name="Oval 56"/>
          <p:cNvSpPr>
            <a:spLocks noChangeArrowheads="1"/>
          </p:cNvSpPr>
          <p:nvPr/>
        </p:nvSpPr>
        <p:spPr bwMode="auto">
          <a:xfrm>
            <a:off x="5410200" y="4341813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9242" name="Oval 57"/>
          <p:cNvSpPr>
            <a:spLocks noChangeArrowheads="1"/>
          </p:cNvSpPr>
          <p:nvPr/>
        </p:nvSpPr>
        <p:spPr bwMode="auto">
          <a:xfrm>
            <a:off x="5410200" y="3348038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9243" name="Line 58"/>
          <p:cNvSpPr>
            <a:spLocks noChangeShapeType="1"/>
          </p:cNvSpPr>
          <p:nvPr/>
        </p:nvSpPr>
        <p:spPr bwMode="auto">
          <a:xfrm>
            <a:off x="5497513" y="3406775"/>
            <a:ext cx="1587" cy="9683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5" name="Group 69"/>
          <p:cNvGrpSpPr>
            <a:grpSpLocks/>
          </p:cNvGrpSpPr>
          <p:nvPr/>
        </p:nvGrpSpPr>
        <p:grpSpPr bwMode="auto">
          <a:xfrm>
            <a:off x="2133600" y="2133600"/>
            <a:ext cx="336550" cy="3276600"/>
            <a:chOff x="1392" y="1318"/>
            <a:chExt cx="212" cy="2064"/>
          </a:xfrm>
        </p:grpSpPr>
        <p:sp>
          <p:nvSpPr>
            <p:cNvPr id="9251" name="Text Box 60"/>
            <p:cNvSpPr txBox="1">
              <a:spLocks noChangeArrowheads="1"/>
            </p:cNvSpPr>
            <p:nvPr/>
          </p:nvSpPr>
          <p:spPr bwMode="auto">
            <a:xfrm>
              <a:off x="1392" y="1318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rgbClr val="FF0000"/>
                  </a:solidFill>
                  <a:latin typeface="Courier New" panose="02070309020205020404" pitchFamily="49" charset="0"/>
                </a:rPr>
                <a:t>1</a:t>
              </a:r>
            </a:p>
          </p:txBody>
        </p:sp>
        <p:sp>
          <p:nvSpPr>
            <p:cNvPr id="9252" name="Text Box 61"/>
            <p:cNvSpPr txBox="1">
              <a:spLocks noChangeArrowheads="1"/>
            </p:cNvSpPr>
            <p:nvPr/>
          </p:nvSpPr>
          <p:spPr bwMode="auto">
            <a:xfrm>
              <a:off x="1392" y="2523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rgbClr val="FF0000"/>
                  </a:solidFill>
                  <a:latin typeface="Courier New" panose="02070309020205020404" pitchFamily="49" charset="0"/>
                </a:rPr>
                <a:t>1</a:t>
              </a:r>
            </a:p>
          </p:txBody>
        </p:sp>
        <p:sp>
          <p:nvSpPr>
            <p:cNvPr id="9253" name="Text Box 62"/>
            <p:cNvSpPr txBox="1">
              <a:spLocks noChangeArrowheads="1"/>
            </p:cNvSpPr>
            <p:nvPr/>
          </p:nvSpPr>
          <p:spPr bwMode="auto">
            <a:xfrm>
              <a:off x="1392" y="1894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rgbClr val="FF0000"/>
                  </a:solidFill>
                  <a:latin typeface="Courier New" panose="02070309020205020404" pitchFamily="49" charset="0"/>
                </a:rPr>
                <a:t>0</a:t>
              </a:r>
            </a:p>
          </p:txBody>
        </p:sp>
        <p:sp>
          <p:nvSpPr>
            <p:cNvPr id="9254" name="Text Box 63"/>
            <p:cNvSpPr txBox="1">
              <a:spLocks noChangeArrowheads="1"/>
            </p:cNvSpPr>
            <p:nvPr/>
          </p:nvSpPr>
          <p:spPr bwMode="auto">
            <a:xfrm>
              <a:off x="1392" y="3132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rgbClr val="FF0000"/>
                  </a:solidFill>
                  <a:latin typeface="Courier New" panose="02070309020205020404" pitchFamily="49" charset="0"/>
                </a:rPr>
                <a:t>0</a:t>
              </a:r>
            </a:p>
          </p:txBody>
        </p:sp>
      </p:grpSp>
      <p:grpSp>
        <p:nvGrpSpPr>
          <p:cNvPr id="6" name="Group 76"/>
          <p:cNvGrpSpPr>
            <a:grpSpLocks/>
          </p:cNvGrpSpPr>
          <p:nvPr/>
        </p:nvGrpSpPr>
        <p:grpSpPr bwMode="auto">
          <a:xfrm>
            <a:off x="2514600" y="5638800"/>
            <a:ext cx="4800600" cy="955675"/>
            <a:chOff x="1632" y="3526"/>
            <a:chExt cx="3024" cy="602"/>
          </a:xfrm>
        </p:grpSpPr>
        <p:sp>
          <p:nvSpPr>
            <p:cNvPr id="9249" name="AutoShape 64"/>
            <p:cNvSpPr>
              <a:spLocks/>
            </p:cNvSpPr>
            <p:nvPr/>
          </p:nvSpPr>
          <p:spPr bwMode="auto">
            <a:xfrm rot="-5400000">
              <a:off x="3000" y="2158"/>
              <a:ext cx="288" cy="3024"/>
            </a:xfrm>
            <a:prstGeom prst="leftBrace">
              <a:avLst>
                <a:gd name="adj1" fmla="val 87500"/>
                <a:gd name="adj2" fmla="val 50000"/>
              </a:avLst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9250" name="Text Box 67"/>
            <p:cNvSpPr txBox="1">
              <a:spLocks noChangeArrowheads="1"/>
            </p:cNvSpPr>
            <p:nvPr/>
          </p:nvSpPr>
          <p:spPr bwMode="auto">
            <a:xfrm>
              <a:off x="2678" y="3840"/>
              <a:ext cx="68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400">
                  <a:solidFill>
                    <a:srgbClr val="006600"/>
                  </a:solidFill>
                </a:rPr>
                <a:t>depth </a:t>
              </a:r>
              <a:r>
                <a:rPr lang="en-US" sz="2400" i="1">
                  <a:solidFill>
                    <a:srgbClr val="006600"/>
                  </a:solidFill>
                </a:rPr>
                <a:t>d</a:t>
              </a:r>
            </a:p>
          </p:txBody>
        </p:sp>
      </p:grpSp>
      <p:grpSp>
        <p:nvGrpSpPr>
          <p:cNvPr id="7" name="Group 75"/>
          <p:cNvGrpSpPr>
            <a:grpSpLocks/>
          </p:cNvGrpSpPr>
          <p:nvPr/>
        </p:nvGrpSpPr>
        <p:grpSpPr bwMode="auto">
          <a:xfrm>
            <a:off x="341313" y="2209800"/>
            <a:ext cx="1639887" cy="3200400"/>
            <a:chOff x="263" y="1366"/>
            <a:chExt cx="1033" cy="2016"/>
          </a:xfrm>
        </p:grpSpPr>
        <p:sp>
          <p:nvSpPr>
            <p:cNvPr id="9247" name="AutoShape 65"/>
            <p:cNvSpPr>
              <a:spLocks/>
            </p:cNvSpPr>
            <p:nvPr/>
          </p:nvSpPr>
          <p:spPr bwMode="auto">
            <a:xfrm>
              <a:off x="1056" y="1366"/>
              <a:ext cx="240" cy="2016"/>
            </a:xfrm>
            <a:prstGeom prst="leftBrace">
              <a:avLst>
                <a:gd name="adj1" fmla="val 70000"/>
                <a:gd name="adj2" fmla="val 50000"/>
              </a:avLst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9248" name="Text Box 68"/>
            <p:cNvSpPr txBox="1">
              <a:spLocks noChangeArrowheads="1"/>
            </p:cNvSpPr>
            <p:nvPr/>
          </p:nvSpPr>
          <p:spPr bwMode="auto">
            <a:xfrm>
              <a:off x="263" y="2208"/>
              <a:ext cx="69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400">
                  <a:solidFill>
                    <a:srgbClr val="006600"/>
                  </a:solidFill>
                </a:rPr>
                <a:t>width </a:t>
              </a:r>
              <a:r>
                <a:rPr lang="en-US" sz="2400" i="1">
                  <a:solidFill>
                    <a:srgbClr val="006600"/>
                  </a:solidFill>
                </a:rPr>
                <a:t>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64741361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2610" name="Rectangle 2"/>
          <p:cNvSpPr>
            <a:spLocks noChangeArrowheads="1"/>
          </p:cNvSpPr>
          <p:nvPr/>
        </p:nvSpPr>
        <p:spPr bwMode="auto">
          <a:xfrm>
            <a:off x="3657600" y="3352800"/>
            <a:ext cx="1600200" cy="2057400"/>
          </a:xfrm>
          <a:prstGeom prst="rect">
            <a:avLst/>
          </a:prstGeom>
          <a:gradFill rotWithShape="0">
            <a:gsLst>
              <a:gs pos="0">
                <a:srgbClr val="33CC33">
                  <a:gamma/>
                  <a:tint val="0"/>
                  <a:invGamma/>
                </a:srgbClr>
              </a:gs>
              <a:gs pos="100000">
                <a:srgbClr val="33CC33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>
            <a:outerShdw blurRad="63500" dist="91581" dir="19578596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 eaLnBrk="1" hangingPunct="1">
              <a:defRPr/>
            </a:pPr>
            <a:endParaRPr lang="en-US" sz="2200" b="1" i="1" u="sng" baseline="-25000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1143000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 panose="020B0600070205080204" pitchFamily="34" charset="-128"/>
              </a:rPr>
              <a:t>Balancer</a:t>
            </a:r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-152400" y="1981200"/>
            <a:ext cx="9448800" cy="6858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800" smtClean="0">
                <a:ea typeface="ＭＳ Ｐゴシック" panose="020B0600070205080204" pitchFamily="34" charset="-128"/>
              </a:rPr>
              <a:t>Asynchronous token routing device</a:t>
            </a: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2133600" y="2747963"/>
            <a:ext cx="8032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i="1">
                <a:solidFill>
                  <a:srgbClr val="000000"/>
                </a:solidFill>
              </a:rPr>
              <a:t>inputs</a:t>
            </a:r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6080125" y="2747963"/>
            <a:ext cx="9302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i="1">
                <a:solidFill>
                  <a:srgbClr val="000000"/>
                </a:solidFill>
              </a:rPr>
              <a:t>outputs</a:t>
            </a:r>
          </a:p>
        </p:txBody>
      </p:sp>
      <p:sp>
        <p:nvSpPr>
          <p:cNvPr id="19463" name="Line 7"/>
          <p:cNvSpPr>
            <a:spLocks noChangeShapeType="1"/>
          </p:cNvSpPr>
          <p:nvPr/>
        </p:nvSpPr>
        <p:spPr bwMode="auto">
          <a:xfrm>
            <a:off x="4419600" y="39624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4" name="Oval 8"/>
          <p:cNvSpPr>
            <a:spLocks noChangeArrowheads="1"/>
          </p:cNvSpPr>
          <p:nvPr/>
        </p:nvSpPr>
        <p:spPr bwMode="auto">
          <a:xfrm>
            <a:off x="4335463" y="486727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2200" b="1" i="1" u="sng" baseline="-25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9465" name="Oval 9"/>
          <p:cNvSpPr>
            <a:spLocks noChangeArrowheads="1"/>
          </p:cNvSpPr>
          <p:nvPr/>
        </p:nvSpPr>
        <p:spPr bwMode="auto">
          <a:xfrm>
            <a:off x="4343400" y="380047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2200" b="1" i="1" u="sng" baseline="-25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9466" name="Line 10"/>
          <p:cNvSpPr>
            <a:spLocks noChangeShapeType="1"/>
          </p:cNvSpPr>
          <p:nvPr/>
        </p:nvSpPr>
        <p:spPr bwMode="auto">
          <a:xfrm>
            <a:off x="2590800" y="3886200"/>
            <a:ext cx="403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7" name="Line 11"/>
          <p:cNvSpPr>
            <a:spLocks noChangeShapeType="1"/>
          </p:cNvSpPr>
          <p:nvPr/>
        </p:nvSpPr>
        <p:spPr bwMode="auto">
          <a:xfrm flipV="1">
            <a:off x="2590800" y="4953000"/>
            <a:ext cx="403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8" name="Text Box 12"/>
          <p:cNvSpPr txBox="1">
            <a:spLocks noChangeArrowheads="1"/>
          </p:cNvSpPr>
          <p:nvPr/>
        </p:nvSpPr>
        <p:spPr bwMode="auto">
          <a:xfrm>
            <a:off x="3581400" y="5699125"/>
            <a:ext cx="1784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sz="2000" i="1">
                <a:solidFill>
                  <a:srgbClr val="000000"/>
                </a:solidFill>
              </a:rPr>
              <a:t>1 bit of memory</a:t>
            </a:r>
          </a:p>
        </p:txBody>
      </p:sp>
      <p:sp>
        <p:nvSpPr>
          <p:cNvPr id="1732621" name="Oval 13"/>
          <p:cNvSpPr>
            <a:spLocks noChangeArrowheads="1"/>
          </p:cNvSpPr>
          <p:nvPr/>
        </p:nvSpPr>
        <p:spPr bwMode="auto">
          <a:xfrm>
            <a:off x="5486400" y="4724400"/>
            <a:ext cx="152400" cy="152400"/>
          </a:xfrm>
          <a:prstGeom prst="ellipse">
            <a:avLst/>
          </a:prstGeom>
          <a:solidFill>
            <a:srgbClr val="CC66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63500" dist="17961" dir="189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000000"/>
              </a:solidFill>
              <a:latin typeface="Times New Roman" charset="0"/>
              <a:ea typeface="ＭＳ Ｐゴシック" charset="-128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3634" name="Rectangle 2"/>
          <p:cNvSpPr>
            <a:spLocks noChangeArrowheads="1"/>
          </p:cNvSpPr>
          <p:nvPr/>
        </p:nvSpPr>
        <p:spPr bwMode="auto">
          <a:xfrm>
            <a:off x="3657600" y="3352800"/>
            <a:ext cx="1600200" cy="2057400"/>
          </a:xfrm>
          <a:prstGeom prst="rect">
            <a:avLst/>
          </a:prstGeom>
          <a:gradFill rotWithShape="0">
            <a:gsLst>
              <a:gs pos="0">
                <a:srgbClr val="33CC33">
                  <a:gamma/>
                  <a:tint val="0"/>
                  <a:invGamma/>
                </a:srgbClr>
              </a:gs>
              <a:gs pos="100000">
                <a:srgbClr val="33CC33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>
            <a:outerShdw blurRad="63500" dist="91581" dir="19578596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 eaLnBrk="1" hangingPunct="1">
              <a:defRPr/>
            </a:pPr>
            <a:endParaRPr lang="en-US" sz="2200" b="1" i="1" u="sng" baseline="-25000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1143000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 panose="020B0600070205080204" pitchFamily="34" charset="-128"/>
              </a:rPr>
              <a:t>Balancer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-152400" y="1981200"/>
            <a:ext cx="9448800" cy="6858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800" smtClean="0">
                <a:ea typeface="ＭＳ Ｐゴシック" panose="020B0600070205080204" pitchFamily="34" charset="-128"/>
              </a:rPr>
              <a:t>Asynchronous token routing device</a:t>
            </a: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2133600" y="2747963"/>
            <a:ext cx="8032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i="1">
                <a:solidFill>
                  <a:srgbClr val="000000"/>
                </a:solidFill>
              </a:rPr>
              <a:t>inputs</a:t>
            </a: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6080125" y="2747963"/>
            <a:ext cx="9302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i="1">
                <a:solidFill>
                  <a:srgbClr val="000000"/>
                </a:solidFill>
              </a:rPr>
              <a:t>outputs</a:t>
            </a:r>
          </a:p>
        </p:txBody>
      </p:sp>
      <p:sp>
        <p:nvSpPr>
          <p:cNvPr id="20487" name="Line 7"/>
          <p:cNvSpPr>
            <a:spLocks noChangeShapeType="1"/>
          </p:cNvSpPr>
          <p:nvPr/>
        </p:nvSpPr>
        <p:spPr bwMode="auto">
          <a:xfrm>
            <a:off x="4419600" y="39624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8" name="Oval 8"/>
          <p:cNvSpPr>
            <a:spLocks noChangeArrowheads="1"/>
          </p:cNvSpPr>
          <p:nvPr/>
        </p:nvSpPr>
        <p:spPr bwMode="auto">
          <a:xfrm>
            <a:off x="4335463" y="486727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2200" b="1" i="1" u="sng" baseline="-25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0489" name="Oval 9"/>
          <p:cNvSpPr>
            <a:spLocks noChangeArrowheads="1"/>
          </p:cNvSpPr>
          <p:nvPr/>
        </p:nvSpPr>
        <p:spPr bwMode="auto">
          <a:xfrm>
            <a:off x="4343400" y="380047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2200" b="1" i="1" u="sng" baseline="-25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>
            <a:off x="2590800" y="3886200"/>
            <a:ext cx="403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1" name="Line 11"/>
          <p:cNvSpPr>
            <a:spLocks noChangeShapeType="1"/>
          </p:cNvSpPr>
          <p:nvPr/>
        </p:nvSpPr>
        <p:spPr bwMode="auto">
          <a:xfrm flipV="1">
            <a:off x="2590800" y="4953000"/>
            <a:ext cx="403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2" name="Text Box 12"/>
          <p:cNvSpPr txBox="1">
            <a:spLocks noChangeArrowheads="1"/>
          </p:cNvSpPr>
          <p:nvPr/>
        </p:nvSpPr>
        <p:spPr bwMode="auto">
          <a:xfrm>
            <a:off x="3581400" y="5699125"/>
            <a:ext cx="1784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sz="2000" i="1">
                <a:solidFill>
                  <a:srgbClr val="000000"/>
                </a:solidFill>
              </a:rPr>
              <a:t>1 bit of memory</a:t>
            </a:r>
          </a:p>
        </p:txBody>
      </p:sp>
      <p:sp>
        <p:nvSpPr>
          <p:cNvPr id="1733645" name="Oval 13"/>
          <p:cNvSpPr>
            <a:spLocks noChangeArrowheads="1"/>
          </p:cNvSpPr>
          <p:nvPr/>
        </p:nvSpPr>
        <p:spPr bwMode="auto">
          <a:xfrm>
            <a:off x="2667000" y="3657600"/>
            <a:ext cx="152400" cy="152400"/>
          </a:xfrm>
          <a:prstGeom prst="ellipse">
            <a:avLst/>
          </a:prstGeom>
          <a:solidFill>
            <a:srgbClr val="CC66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63500" dist="17961" dir="189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000000"/>
              </a:solidFill>
              <a:latin typeface="Times New Roman" charset="0"/>
              <a:ea typeface="ＭＳ Ｐゴシック" charset="-128"/>
            </a:endParaRPr>
          </a:p>
        </p:txBody>
      </p:sp>
      <p:sp>
        <p:nvSpPr>
          <p:cNvPr id="1733646" name="Oval 14"/>
          <p:cNvSpPr>
            <a:spLocks noChangeArrowheads="1"/>
          </p:cNvSpPr>
          <p:nvPr/>
        </p:nvSpPr>
        <p:spPr bwMode="auto">
          <a:xfrm>
            <a:off x="5486400" y="4724400"/>
            <a:ext cx="152400" cy="152400"/>
          </a:xfrm>
          <a:prstGeom prst="ellipse">
            <a:avLst/>
          </a:prstGeom>
          <a:solidFill>
            <a:srgbClr val="CC66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63500" dist="17961" dir="189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000000"/>
              </a:solidFill>
              <a:latin typeface="Times New Roman" charset="0"/>
              <a:ea typeface="ＭＳ Ｐゴシック" charset="-128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3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336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336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33645" grpId="0" animBg="1" autoUpdateAnimBg="0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4658" name="Rectangle 2"/>
          <p:cNvSpPr>
            <a:spLocks noChangeArrowheads="1"/>
          </p:cNvSpPr>
          <p:nvPr/>
        </p:nvSpPr>
        <p:spPr bwMode="auto">
          <a:xfrm>
            <a:off x="3657600" y="3352800"/>
            <a:ext cx="1600200" cy="2057400"/>
          </a:xfrm>
          <a:prstGeom prst="rect">
            <a:avLst/>
          </a:prstGeom>
          <a:gradFill rotWithShape="0">
            <a:gsLst>
              <a:gs pos="0">
                <a:srgbClr val="33CC33">
                  <a:gamma/>
                  <a:tint val="0"/>
                  <a:invGamma/>
                </a:srgbClr>
              </a:gs>
              <a:gs pos="100000">
                <a:srgbClr val="33CC33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>
            <a:outerShdw blurRad="63500" dist="91581" dir="19578596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 eaLnBrk="1" hangingPunct="1">
              <a:defRPr/>
            </a:pPr>
            <a:endParaRPr lang="en-US" sz="2200" b="1" i="1" u="sng" baseline="-25000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1143000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 panose="020B0600070205080204" pitchFamily="34" charset="-128"/>
              </a:rPr>
              <a:t>Balancer</a:t>
            </a:r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-152400" y="1981200"/>
            <a:ext cx="9448800" cy="6858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800" smtClean="0">
                <a:ea typeface="ＭＳ Ｐゴシック" panose="020B0600070205080204" pitchFamily="34" charset="-128"/>
              </a:rPr>
              <a:t>Asynchronous token routing device</a:t>
            </a: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2133600" y="2747963"/>
            <a:ext cx="8032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i="1">
                <a:solidFill>
                  <a:srgbClr val="000000"/>
                </a:solidFill>
              </a:rPr>
              <a:t>inputs</a:t>
            </a:r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6080125" y="2747963"/>
            <a:ext cx="9302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i="1">
                <a:solidFill>
                  <a:srgbClr val="000000"/>
                </a:solidFill>
              </a:rPr>
              <a:t>outputs</a:t>
            </a:r>
          </a:p>
        </p:txBody>
      </p:sp>
      <p:sp>
        <p:nvSpPr>
          <p:cNvPr id="21511" name="Line 7"/>
          <p:cNvSpPr>
            <a:spLocks noChangeShapeType="1"/>
          </p:cNvSpPr>
          <p:nvPr/>
        </p:nvSpPr>
        <p:spPr bwMode="auto">
          <a:xfrm>
            <a:off x="4419600" y="39624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2" name="Oval 8"/>
          <p:cNvSpPr>
            <a:spLocks noChangeArrowheads="1"/>
          </p:cNvSpPr>
          <p:nvPr/>
        </p:nvSpPr>
        <p:spPr bwMode="auto">
          <a:xfrm>
            <a:off x="4335463" y="486727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2200" b="1" i="1" u="sng" baseline="-25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1513" name="Oval 9"/>
          <p:cNvSpPr>
            <a:spLocks noChangeArrowheads="1"/>
          </p:cNvSpPr>
          <p:nvPr/>
        </p:nvSpPr>
        <p:spPr bwMode="auto">
          <a:xfrm>
            <a:off x="4343400" y="380047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2200" b="1" i="1" u="sng" baseline="-25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1514" name="Line 10"/>
          <p:cNvSpPr>
            <a:spLocks noChangeShapeType="1"/>
          </p:cNvSpPr>
          <p:nvPr/>
        </p:nvSpPr>
        <p:spPr bwMode="auto">
          <a:xfrm>
            <a:off x="2590800" y="3886200"/>
            <a:ext cx="403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5" name="Line 11"/>
          <p:cNvSpPr>
            <a:spLocks noChangeShapeType="1"/>
          </p:cNvSpPr>
          <p:nvPr/>
        </p:nvSpPr>
        <p:spPr bwMode="auto">
          <a:xfrm flipV="1">
            <a:off x="2590800" y="4953000"/>
            <a:ext cx="403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6" name="Text Box 12"/>
          <p:cNvSpPr txBox="1">
            <a:spLocks noChangeArrowheads="1"/>
          </p:cNvSpPr>
          <p:nvPr/>
        </p:nvSpPr>
        <p:spPr bwMode="auto">
          <a:xfrm>
            <a:off x="3581400" y="5699125"/>
            <a:ext cx="1784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sz="2000" i="1">
                <a:solidFill>
                  <a:srgbClr val="000000"/>
                </a:solidFill>
              </a:rPr>
              <a:t>1 bit of memory</a:t>
            </a:r>
          </a:p>
        </p:txBody>
      </p:sp>
      <p:sp>
        <p:nvSpPr>
          <p:cNvPr id="1734669" name="Oval 13"/>
          <p:cNvSpPr>
            <a:spLocks noChangeArrowheads="1"/>
          </p:cNvSpPr>
          <p:nvPr/>
        </p:nvSpPr>
        <p:spPr bwMode="auto">
          <a:xfrm>
            <a:off x="5486400" y="3657600"/>
            <a:ext cx="152400" cy="152400"/>
          </a:xfrm>
          <a:prstGeom prst="ellipse">
            <a:avLst/>
          </a:prstGeom>
          <a:solidFill>
            <a:srgbClr val="CC66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63500" dist="17961" dir="189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000000"/>
              </a:solidFill>
              <a:latin typeface="Times New Roman" charset="0"/>
              <a:ea typeface="ＭＳ Ｐゴシック" charset="-128"/>
            </a:endParaRPr>
          </a:p>
        </p:txBody>
      </p:sp>
      <p:sp>
        <p:nvSpPr>
          <p:cNvPr id="1734670" name="Oval 14"/>
          <p:cNvSpPr>
            <a:spLocks noChangeArrowheads="1"/>
          </p:cNvSpPr>
          <p:nvPr/>
        </p:nvSpPr>
        <p:spPr bwMode="auto">
          <a:xfrm>
            <a:off x="5486400" y="4724400"/>
            <a:ext cx="152400" cy="152400"/>
          </a:xfrm>
          <a:prstGeom prst="ellipse">
            <a:avLst/>
          </a:prstGeom>
          <a:solidFill>
            <a:srgbClr val="CC66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63500" dist="17961" dir="189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000000"/>
              </a:solidFill>
              <a:latin typeface="Times New Roman" charset="0"/>
              <a:ea typeface="ＭＳ Ｐゴシック" charset="-128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5682" name="Rectangle 2"/>
          <p:cNvSpPr>
            <a:spLocks noChangeArrowheads="1"/>
          </p:cNvSpPr>
          <p:nvPr/>
        </p:nvSpPr>
        <p:spPr bwMode="auto">
          <a:xfrm>
            <a:off x="3657600" y="3352800"/>
            <a:ext cx="1600200" cy="2057400"/>
          </a:xfrm>
          <a:prstGeom prst="rect">
            <a:avLst/>
          </a:prstGeom>
          <a:gradFill rotWithShape="0">
            <a:gsLst>
              <a:gs pos="0">
                <a:srgbClr val="33CC33">
                  <a:gamma/>
                  <a:tint val="0"/>
                  <a:invGamma/>
                </a:srgbClr>
              </a:gs>
              <a:gs pos="100000">
                <a:srgbClr val="33CC33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>
            <a:outerShdw blurRad="63500" dist="91581" dir="19578596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 eaLnBrk="1" hangingPunct="1">
              <a:defRPr/>
            </a:pPr>
            <a:endParaRPr lang="en-US" sz="2200" b="1" i="1" u="sng" baseline="-25000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1143000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 panose="020B0600070205080204" pitchFamily="34" charset="-128"/>
              </a:rPr>
              <a:t>Balancer</a:t>
            </a:r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-152400" y="1981200"/>
            <a:ext cx="9448800" cy="6858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800" smtClean="0">
                <a:ea typeface="ＭＳ Ｐゴシック" panose="020B0600070205080204" pitchFamily="34" charset="-128"/>
              </a:rPr>
              <a:t>Asynchronous token routing device</a:t>
            </a: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2133600" y="2747963"/>
            <a:ext cx="8032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i="1">
                <a:solidFill>
                  <a:srgbClr val="000000"/>
                </a:solidFill>
              </a:rPr>
              <a:t>inputs</a:t>
            </a:r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6080125" y="2747963"/>
            <a:ext cx="9302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i="1">
                <a:solidFill>
                  <a:srgbClr val="000000"/>
                </a:solidFill>
              </a:rPr>
              <a:t>outputs</a:t>
            </a:r>
          </a:p>
        </p:txBody>
      </p:sp>
      <p:sp>
        <p:nvSpPr>
          <p:cNvPr id="22535" name="Line 7"/>
          <p:cNvSpPr>
            <a:spLocks noChangeShapeType="1"/>
          </p:cNvSpPr>
          <p:nvPr/>
        </p:nvSpPr>
        <p:spPr bwMode="auto">
          <a:xfrm>
            <a:off x="4419600" y="39624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6" name="Oval 8"/>
          <p:cNvSpPr>
            <a:spLocks noChangeArrowheads="1"/>
          </p:cNvSpPr>
          <p:nvPr/>
        </p:nvSpPr>
        <p:spPr bwMode="auto">
          <a:xfrm>
            <a:off x="4335463" y="486727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2200" b="1" i="1" u="sng" baseline="-25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2537" name="Oval 9"/>
          <p:cNvSpPr>
            <a:spLocks noChangeArrowheads="1"/>
          </p:cNvSpPr>
          <p:nvPr/>
        </p:nvSpPr>
        <p:spPr bwMode="auto">
          <a:xfrm>
            <a:off x="4343400" y="380047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2200" b="1" i="1" u="sng" baseline="-25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2538" name="Line 10"/>
          <p:cNvSpPr>
            <a:spLocks noChangeShapeType="1"/>
          </p:cNvSpPr>
          <p:nvPr/>
        </p:nvSpPr>
        <p:spPr bwMode="auto">
          <a:xfrm>
            <a:off x="2590800" y="3886200"/>
            <a:ext cx="403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9" name="Line 11"/>
          <p:cNvSpPr>
            <a:spLocks noChangeShapeType="1"/>
          </p:cNvSpPr>
          <p:nvPr/>
        </p:nvSpPr>
        <p:spPr bwMode="auto">
          <a:xfrm flipV="1">
            <a:off x="2590800" y="4953000"/>
            <a:ext cx="403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0" name="Text Box 12"/>
          <p:cNvSpPr txBox="1">
            <a:spLocks noChangeArrowheads="1"/>
          </p:cNvSpPr>
          <p:nvPr/>
        </p:nvSpPr>
        <p:spPr bwMode="auto">
          <a:xfrm>
            <a:off x="3581400" y="5699125"/>
            <a:ext cx="1784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sz="2000" i="1">
                <a:solidFill>
                  <a:srgbClr val="000000"/>
                </a:solidFill>
              </a:rPr>
              <a:t>1 bit of memory</a:t>
            </a:r>
          </a:p>
        </p:txBody>
      </p:sp>
      <p:sp>
        <p:nvSpPr>
          <p:cNvPr id="1735693" name="Oval 13"/>
          <p:cNvSpPr>
            <a:spLocks noChangeArrowheads="1"/>
          </p:cNvSpPr>
          <p:nvPr/>
        </p:nvSpPr>
        <p:spPr bwMode="auto">
          <a:xfrm>
            <a:off x="2667000" y="3657600"/>
            <a:ext cx="152400" cy="152400"/>
          </a:xfrm>
          <a:prstGeom prst="ellipse">
            <a:avLst/>
          </a:prstGeom>
          <a:solidFill>
            <a:srgbClr val="CC66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63500" dist="17961" dir="189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000000"/>
              </a:solidFill>
              <a:latin typeface="Times New Roman" charset="0"/>
              <a:ea typeface="ＭＳ Ｐゴシック" charset="-128"/>
            </a:endParaRPr>
          </a:p>
        </p:txBody>
      </p:sp>
      <p:sp>
        <p:nvSpPr>
          <p:cNvPr id="1735694" name="Oval 14"/>
          <p:cNvSpPr>
            <a:spLocks noChangeArrowheads="1"/>
          </p:cNvSpPr>
          <p:nvPr/>
        </p:nvSpPr>
        <p:spPr bwMode="auto">
          <a:xfrm>
            <a:off x="5486400" y="3657600"/>
            <a:ext cx="152400" cy="152400"/>
          </a:xfrm>
          <a:prstGeom prst="ellipse">
            <a:avLst/>
          </a:prstGeom>
          <a:solidFill>
            <a:srgbClr val="CC66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63500" dist="17961" dir="189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000000"/>
              </a:solidFill>
              <a:latin typeface="Times New Roman" charset="0"/>
              <a:ea typeface="ＭＳ Ｐゴシック" charset="-128"/>
            </a:endParaRPr>
          </a:p>
        </p:txBody>
      </p:sp>
      <p:sp>
        <p:nvSpPr>
          <p:cNvPr id="1735695" name="Oval 15"/>
          <p:cNvSpPr>
            <a:spLocks noChangeArrowheads="1"/>
          </p:cNvSpPr>
          <p:nvPr/>
        </p:nvSpPr>
        <p:spPr bwMode="auto">
          <a:xfrm>
            <a:off x="5486400" y="4724400"/>
            <a:ext cx="152400" cy="152400"/>
          </a:xfrm>
          <a:prstGeom prst="ellipse">
            <a:avLst/>
          </a:prstGeom>
          <a:solidFill>
            <a:srgbClr val="CC66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63500" dist="17961" dir="189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000000"/>
              </a:solidFill>
              <a:latin typeface="Times New Roman" charset="0"/>
              <a:ea typeface="ＭＳ Ｐゴシック" charset="-128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5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356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356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35693" grpId="0" animBg="1" autoUpdateAnimBg="0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6706" name="Rectangle 2"/>
          <p:cNvSpPr>
            <a:spLocks noChangeArrowheads="1"/>
          </p:cNvSpPr>
          <p:nvPr/>
        </p:nvSpPr>
        <p:spPr bwMode="auto">
          <a:xfrm>
            <a:off x="3657600" y="3352800"/>
            <a:ext cx="1600200" cy="2057400"/>
          </a:xfrm>
          <a:prstGeom prst="rect">
            <a:avLst/>
          </a:prstGeom>
          <a:gradFill rotWithShape="0">
            <a:gsLst>
              <a:gs pos="0">
                <a:srgbClr val="33CC33">
                  <a:gamma/>
                  <a:tint val="0"/>
                  <a:invGamma/>
                </a:srgbClr>
              </a:gs>
              <a:gs pos="100000">
                <a:srgbClr val="33CC33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>
            <a:outerShdw blurRad="63500" dist="91581" dir="19578596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 eaLnBrk="1" hangingPunct="1">
              <a:defRPr/>
            </a:pPr>
            <a:endParaRPr lang="en-US" sz="2200" b="1" i="1" u="sng" baseline="-25000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1143000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 panose="020B0600070205080204" pitchFamily="34" charset="-128"/>
              </a:rPr>
              <a:t>Balancer</a:t>
            </a: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-152400" y="1981200"/>
            <a:ext cx="9448800" cy="6858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800" smtClean="0">
                <a:ea typeface="ＭＳ Ｐゴシック" panose="020B0600070205080204" pitchFamily="34" charset="-128"/>
              </a:rPr>
              <a:t>Asynchronous token routing device</a:t>
            </a: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2133600" y="2747963"/>
            <a:ext cx="8032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i="1">
                <a:solidFill>
                  <a:srgbClr val="000000"/>
                </a:solidFill>
              </a:rPr>
              <a:t>inputs</a:t>
            </a:r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6080125" y="2747963"/>
            <a:ext cx="9302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i="1">
                <a:solidFill>
                  <a:srgbClr val="000000"/>
                </a:solidFill>
              </a:rPr>
              <a:t>outputs</a:t>
            </a:r>
          </a:p>
        </p:txBody>
      </p:sp>
      <p:sp>
        <p:nvSpPr>
          <p:cNvPr id="23559" name="Line 7"/>
          <p:cNvSpPr>
            <a:spLocks noChangeShapeType="1"/>
          </p:cNvSpPr>
          <p:nvPr/>
        </p:nvSpPr>
        <p:spPr bwMode="auto">
          <a:xfrm>
            <a:off x="4419600" y="39624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0" name="Oval 8"/>
          <p:cNvSpPr>
            <a:spLocks noChangeArrowheads="1"/>
          </p:cNvSpPr>
          <p:nvPr/>
        </p:nvSpPr>
        <p:spPr bwMode="auto">
          <a:xfrm>
            <a:off x="4335463" y="486727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2200" b="1" i="1" u="sng" baseline="-25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3561" name="Oval 9"/>
          <p:cNvSpPr>
            <a:spLocks noChangeArrowheads="1"/>
          </p:cNvSpPr>
          <p:nvPr/>
        </p:nvSpPr>
        <p:spPr bwMode="auto">
          <a:xfrm>
            <a:off x="4343400" y="380047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2200" b="1" i="1" u="sng" baseline="-25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3562" name="Line 10"/>
          <p:cNvSpPr>
            <a:spLocks noChangeShapeType="1"/>
          </p:cNvSpPr>
          <p:nvPr/>
        </p:nvSpPr>
        <p:spPr bwMode="auto">
          <a:xfrm>
            <a:off x="2590800" y="3886200"/>
            <a:ext cx="403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3" name="Line 11"/>
          <p:cNvSpPr>
            <a:spLocks noChangeShapeType="1"/>
          </p:cNvSpPr>
          <p:nvPr/>
        </p:nvSpPr>
        <p:spPr bwMode="auto">
          <a:xfrm flipV="1">
            <a:off x="2590800" y="4953000"/>
            <a:ext cx="403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4" name="Text Box 12"/>
          <p:cNvSpPr txBox="1">
            <a:spLocks noChangeArrowheads="1"/>
          </p:cNvSpPr>
          <p:nvPr/>
        </p:nvSpPr>
        <p:spPr bwMode="auto">
          <a:xfrm>
            <a:off x="3581400" y="5699125"/>
            <a:ext cx="1784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sz="2000" i="1">
                <a:solidFill>
                  <a:srgbClr val="000000"/>
                </a:solidFill>
              </a:rPr>
              <a:t>1 bit of memory</a:t>
            </a:r>
          </a:p>
        </p:txBody>
      </p:sp>
      <p:sp>
        <p:nvSpPr>
          <p:cNvPr id="1736717" name="Oval 13"/>
          <p:cNvSpPr>
            <a:spLocks noChangeArrowheads="1"/>
          </p:cNvSpPr>
          <p:nvPr/>
        </p:nvSpPr>
        <p:spPr bwMode="auto">
          <a:xfrm>
            <a:off x="5486400" y="3657600"/>
            <a:ext cx="152400" cy="152400"/>
          </a:xfrm>
          <a:prstGeom prst="ellipse">
            <a:avLst/>
          </a:prstGeom>
          <a:solidFill>
            <a:srgbClr val="CC66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63500" dist="17961" dir="189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000000"/>
              </a:solidFill>
              <a:latin typeface="Times New Roman" charset="0"/>
              <a:ea typeface="ＭＳ Ｐゴシック" charset="-128"/>
            </a:endParaRPr>
          </a:p>
        </p:txBody>
      </p:sp>
      <p:sp>
        <p:nvSpPr>
          <p:cNvPr id="1736718" name="Oval 14"/>
          <p:cNvSpPr>
            <a:spLocks noChangeArrowheads="1"/>
          </p:cNvSpPr>
          <p:nvPr/>
        </p:nvSpPr>
        <p:spPr bwMode="auto">
          <a:xfrm>
            <a:off x="5486400" y="4724400"/>
            <a:ext cx="152400" cy="152400"/>
          </a:xfrm>
          <a:prstGeom prst="ellipse">
            <a:avLst/>
          </a:prstGeom>
          <a:solidFill>
            <a:srgbClr val="CC66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63500" dist="17961" dir="189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000000"/>
              </a:solidFill>
              <a:latin typeface="Times New Roman" charset="0"/>
              <a:ea typeface="ＭＳ Ｐゴシック" charset="-128"/>
            </a:endParaRPr>
          </a:p>
        </p:txBody>
      </p:sp>
      <p:sp>
        <p:nvSpPr>
          <p:cNvPr id="1736719" name="Oval 15"/>
          <p:cNvSpPr>
            <a:spLocks noChangeArrowheads="1"/>
          </p:cNvSpPr>
          <p:nvPr/>
        </p:nvSpPr>
        <p:spPr bwMode="auto">
          <a:xfrm>
            <a:off x="5791200" y="4724400"/>
            <a:ext cx="152400" cy="152400"/>
          </a:xfrm>
          <a:prstGeom prst="ellipse">
            <a:avLst/>
          </a:prstGeom>
          <a:solidFill>
            <a:srgbClr val="CC66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63500" dist="17961" dir="189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000000"/>
              </a:solidFill>
              <a:latin typeface="Times New Roman" charset="0"/>
              <a:ea typeface="ＭＳ Ｐゴシック" charset="-128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7730" name="Rectangle 2"/>
          <p:cNvSpPr>
            <a:spLocks noChangeArrowheads="1"/>
          </p:cNvSpPr>
          <p:nvPr/>
        </p:nvSpPr>
        <p:spPr bwMode="auto">
          <a:xfrm>
            <a:off x="3657600" y="3352800"/>
            <a:ext cx="1600200" cy="2057400"/>
          </a:xfrm>
          <a:prstGeom prst="rect">
            <a:avLst/>
          </a:prstGeom>
          <a:gradFill rotWithShape="0">
            <a:gsLst>
              <a:gs pos="0">
                <a:srgbClr val="33CC33">
                  <a:gamma/>
                  <a:tint val="0"/>
                  <a:invGamma/>
                </a:srgbClr>
              </a:gs>
              <a:gs pos="100000">
                <a:srgbClr val="33CC33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>
            <a:outerShdw blurRad="63500" dist="91581" dir="19578596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 eaLnBrk="1" hangingPunct="1">
              <a:defRPr/>
            </a:pPr>
            <a:endParaRPr lang="en-US" sz="2200" b="1" i="1" u="sng" baseline="-25000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1143000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 panose="020B0600070205080204" pitchFamily="34" charset="-128"/>
              </a:rPr>
              <a:t>Balancer</a:t>
            </a:r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-152400" y="1981200"/>
            <a:ext cx="9448800" cy="6858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800" smtClean="0">
                <a:ea typeface="ＭＳ Ｐゴシック" panose="020B0600070205080204" pitchFamily="34" charset="-128"/>
              </a:rPr>
              <a:t>Asynchronous token routing device</a:t>
            </a: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2133600" y="2747963"/>
            <a:ext cx="8032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i="1">
                <a:solidFill>
                  <a:srgbClr val="000000"/>
                </a:solidFill>
              </a:rPr>
              <a:t>inputs</a:t>
            </a:r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6080125" y="2747963"/>
            <a:ext cx="9302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i="1">
                <a:solidFill>
                  <a:srgbClr val="000000"/>
                </a:solidFill>
              </a:rPr>
              <a:t>outputs</a:t>
            </a:r>
          </a:p>
        </p:txBody>
      </p:sp>
      <p:sp>
        <p:nvSpPr>
          <p:cNvPr id="24583" name="Line 7"/>
          <p:cNvSpPr>
            <a:spLocks noChangeShapeType="1"/>
          </p:cNvSpPr>
          <p:nvPr/>
        </p:nvSpPr>
        <p:spPr bwMode="auto">
          <a:xfrm>
            <a:off x="4419600" y="39624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4" name="Oval 8"/>
          <p:cNvSpPr>
            <a:spLocks noChangeArrowheads="1"/>
          </p:cNvSpPr>
          <p:nvPr/>
        </p:nvSpPr>
        <p:spPr bwMode="auto">
          <a:xfrm>
            <a:off x="4335463" y="486727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2200" b="1" i="1" u="sng" baseline="-25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4585" name="Oval 9"/>
          <p:cNvSpPr>
            <a:spLocks noChangeArrowheads="1"/>
          </p:cNvSpPr>
          <p:nvPr/>
        </p:nvSpPr>
        <p:spPr bwMode="auto">
          <a:xfrm>
            <a:off x="4343400" y="380047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2200" b="1" i="1" u="sng" baseline="-25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4586" name="Line 10"/>
          <p:cNvSpPr>
            <a:spLocks noChangeShapeType="1"/>
          </p:cNvSpPr>
          <p:nvPr/>
        </p:nvSpPr>
        <p:spPr bwMode="auto">
          <a:xfrm>
            <a:off x="2590800" y="3886200"/>
            <a:ext cx="403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7" name="Line 11"/>
          <p:cNvSpPr>
            <a:spLocks noChangeShapeType="1"/>
          </p:cNvSpPr>
          <p:nvPr/>
        </p:nvSpPr>
        <p:spPr bwMode="auto">
          <a:xfrm flipV="1">
            <a:off x="2590800" y="4953000"/>
            <a:ext cx="403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8" name="Text Box 12"/>
          <p:cNvSpPr txBox="1">
            <a:spLocks noChangeArrowheads="1"/>
          </p:cNvSpPr>
          <p:nvPr/>
        </p:nvSpPr>
        <p:spPr bwMode="auto">
          <a:xfrm>
            <a:off x="3581400" y="5699125"/>
            <a:ext cx="1784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sz="2000" i="1">
                <a:solidFill>
                  <a:srgbClr val="000000"/>
                </a:solidFill>
              </a:rPr>
              <a:t>1 bit of memory</a:t>
            </a:r>
          </a:p>
        </p:txBody>
      </p:sp>
      <p:sp>
        <p:nvSpPr>
          <p:cNvPr id="1737741" name="Oval 13"/>
          <p:cNvSpPr>
            <a:spLocks noChangeArrowheads="1"/>
          </p:cNvSpPr>
          <p:nvPr/>
        </p:nvSpPr>
        <p:spPr bwMode="auto">
          <a:xfrm>
            <a:off x="5486400" y="3657600"/>
            <a:ext cx="152400" cy="152400"/>
          </a:xfrm>
          <a:prstGeom prst="ellipse">
            <a:avLst/>
          </a:prstGeom>
          <a:solidFill>
            <a:srgbClr val="CC66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63500" dist="17961" dir="189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000000"/>
              </a:solidFill>
              <a:latin typeface="Times New Roman" charset="0"/>
              <a:ea typeface="ＭＳ Ｐゴシック" charset="-128"/>
            </a:endParaRPr>
          </a:p>
        </p:txBody>
      </p:sp>
      <p:sp>
        <p:nvSpPr>
          <p:cNvPr id="1737742" name="Oval 14"/>
          <p:cNvSpPr>
            <a:spLocks noChangeArrowheads="1"/>
          </p:cNvSpPr>
          <p:nvPr/>
        </p:nvSpPr>
        <p:spPr bwMode="auto">
          <a:xfrm>
            <a:off x="5486400" y="4724400"/>
            <a:ext cx="152400" cy="152400"/>
          </a:xfrm>
          <a:prstGeom prst="ellipse">
            <a:avLst/>
          </a:prstGeom>
          <a:solidFill>
            <a:srgbClr val="CC66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63500" dist="17961" dir="189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000000"/>
              </a:solidFill>
              <a:latin typeface="Times New Roman" charset="0"/>
              <a:ea typeface="ＭＳ Ｐゴシック" charset="-128"/>
            </a:endParaRPr>
          </a:p>
        </p:txBody>
      </p:sp>
      <p:sp>
        <p:nvSpPr>
          <p:cNvPr id="1737743" name="Oval 15"/>
          <p:cNvSpPr>
            <a:spLocks noChangeArrowheads="1"/>
          </p:cNvSpPr>
          <p:nvPr/>
        </p:nvSpPr>
        <p:spPr bwMode="auto">
          <a:xfrm>
            <a:off x="5791200" y="4724400"/>
            <a:ext cx="152400" cy="152400"/>
          </a:xfrm>
          <a:prstGeom prst="ellipse">
            <a:avLst/>
          </a:prstGeom>
          <a:solidFill>
            <a:srgbClr val="CC66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63500" dist="17961" dir="189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000000"/>
              </a:solidFill>
              <a:latin typeface="Times New Roman" charset="0"/>
              <a:ea typeface="ＭＳ Ｐゴシック" charset="-128"/>
            </a:endParaRPr>
          </a:p>
        </p:txBody>
      </p:sp>
      <p:sp>
        <p:nvSpPr>
          <p:cNvPr id="1737744" name="Oval 16"/>
          <p:cNvSpPr>
            <a:spLocks noChangeArrowheads="1"/>
          </p:cNvSpPr>
          <p:nvPr/>
        </p:nvSpPr>
        <p:spPr bwMode="auto">
          <a:xfrm>
            <a:off x="2667000" y="4724400"/>
            <a:ext cx="152400" cy="152400"/>
          </a:xfrm>
          <a:prstGeom prst="ellipse">
            <a:avLst/>
          </a:prstGeom>
          <a:solidFill>
            <a:srgbClr val="CC66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63500" dist="17961" dir="189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000000"/>
              </a:solidFill>
              <a:latin typeface="Times New Roman" charset="0"/>
              <a:ea typeface="ＭＳ Ｐゴシック" charset="-128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7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377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377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37744" grpId="0" animBg="1" autoUpdateAnimBg="0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8754" name="Rectangle 2"/>
          <p:cNvSpPr>
            <a:spLocks noChangeArrowheads="1"/>
          </p:cNvSpPr>
          <p:nvPr/>
        </p:nvSpPr>
        <p:spPr bwMode="auto">
          <a:xfrm>
            <a:off x="3657600" y="3352800"/>
            <a:ext cx="1600200" cy="2057400"/>
          </a:xfrm>
          <a:prstGeom prst="rect">
            <a:avLst/>
          </a:prstGeom>
          <a:gradFill rotWithShape="0">
            <a:gsLst>
              <a:gs pos="0">
                <a:srgbClr val="33CC33">
                  <a:gamma/>
                  <a:tint val="0"/>
                  <a:invGamma/>
                </a:srgbClr>
              </a:gs>
              <a:gs pos="100000">
                <a:srgbClr val="33CC33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>
            <a:outerShdw blurRad="63500" dist="91581" dir="19578596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 eaLnBrk="1" hangingPunct="1">
              <a:defRPr/>
            </a:pPr>
            <a:endParaRPr lang="en-US" sz="2200" b="1" i="1" u="sng" baseline="-25000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1143000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 panose="020B0600070205080204" pitchFamily="34" charset="-128"/>
              </a:rPr>
              <a:t>Balancer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-152400" y="1981200"/>
            <a:ext cx="9448800" cy="6858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800" smtClean="0">
                <a:ea typeface="ＭＳ Ｐゴシック" panose="020B0600070205080204" pitchFamily="34" charset="-128"/>
              </a:rPr>
              <a:t>Asynchronous token routing device</a:t>
            </a:r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2133600" y="2747963"/>
            <a:ext cx="8032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i="1">
                <a:solidFill>
                  <a:srgbClr val="000000"/>
                </a:solidFill>
              </a:rPr>
              <a:t>inputs</a:t>
            </a:r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6080125" y="2747963"/>
            <a:ext cx="9302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i="1">
                <a:solidFill>
                  <a:srgbClr val="000000"/>
                </a:solidFill>
              </a:rPr>
              <a:t>outputs</a:t>
            </a:r>
          </a:p>
        </p:txBody>
      </p:sp>
      <p:sp>
        <p:nvSpPr>
          <p:cNvPr id="25607" name="Line 7"/>
          <p:cNvSpPr>
            <a:spLocks noChangeShapeType="1"/>
          </p:cNvSpPr>
          <p:nvPr/>
        </p:nvSpPr>
        <p:spPr bwMode="auto">
          <a:xfrm>
            <a:off x="4419600" y="39624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8" name="Oval 8"/>
          <p:cNvSpPr>
            <a:spLocks noChangeArrowheads="1"/>
          </p:cNvSpPr>
          <p:nvPr/>
        </p:nvSpPr>
        <p:spPr bwMode="auto">
          <a:xfrm>
            <a:off x="4335463" y="486727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2200" b="1" i="1" u="sng" baseline="-25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5609" name="Oval 9"/>
          <p:cNvSpPr>
            <a:spLocks noChangeArrowheads="1"/>
          </p:cNvSpPr>
          <p:nvPr/>
        </p:nvSpPr>
        <p:spPr bwMode="auto">
          <a:xfrm>
            <a:off x="4343400" y="380047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2200" b="1" i="1" u="sng" baseline="-25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5610" name="Line 10"/>
          <p:cNvSpPr>
            <a:spLocks noChangeShapeType="1"/>
          </p:cNvSpPr>
          <p:nvPr/>
        </p:nvSpPr>
        <p:spPr bwMode="auto">
          <a:xfrm>
            <a:off x="2590800" y="3886200"/>
            <a:ext cx="403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1" name="Line 11"/>
          <p:cNvSpPr>
            <a:spLocks noChangeShapeType="1"/>
          </p:cNvSpPr>
          <p:nvPr/>
        </p:nvSpPr>
        <p:spPr bwMode="auto">
          <a:xfrm flipV="1">
            <a:off x="2590800" y="4953000"/>
            <a:ext cx="403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2" name="Text Box 12"/>
          <p:cNvSpPr txBox="1">
            <a:spLocks noChangeArrowheads="1"/>
          </p:cNvSpPr>
          <p:nvPr/>
        </p:nvSpPr>
        <p:spPr bwMode="auto">
          <a:xfrm>
            <a:off x="3581400" y="5699125"/>
            <a:ext cx="1784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sz="2000" i="1">
                <a:solidFill>
                  <a:srgbClr val="000000"/>
                </a:solidFill>
              </a:rPr>
              <a:t>1 bit of memory</a:t>
            </a:r>
          </a:p>
        </p:txBody>
      </p:sp>
      <p:sp>
        <p:nvSpPr>
          <p:cNvPr id="1738765" name="Oval 13"/>
          <p:cNvSpPr>
            <a:spLocks noChangeArrowheads="1"/>
          </p:cNvSpPr>
          <p:nvPr/>
        </p:nvSpPr>
        <p:spPr bwMode="auto">
          <a:xfrm>
            <a:off x="5486400" y="3657600"/>
            <a:ext cx="152400" cy="152400"/>
          </a:xfrm>
          <a:prstGeom prst="ellipse">
            <a:avLst/>
          </a:prstGeom>
          <a:solidFill>
            <a:srgbClr val="CC66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63500" dist="17961" dir="189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000000"/>
              </a:solidFill>
              <a:latin typeface="Times New Roman" charset="0"/>
              <a:ea typeface="ＭＳ Ｐゴシック" charset="-128"/>
            </a:endParaRPr>
          </a:p>
        </p:txBody>
      </p:sp>
      <p:sp>
        <p:nvSpPr>
          <p:cNvPr id="1738766" name="Oval 14"/>
          <p:cNvSpPr>
            <a:spLocks noChangeArrowheads="1"/>
          </p:cNvSpPr>
          <p:nvPr/>
        </p:nvSpPr>
        <p:spPr bwMode="auto">
          <a:xfrm>
            <a:off x="5486400" y="4724400"/>
            <a:ext cx="152400" cy="152400"/>
          </a:xfrm>
          <a:prstGeom prst="ellipse">
            <a:avLst/>
          </a:prstGeom>
          <a:solidFill>
            <a:srgbClr val="CC66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63500" dist="17961" dir="189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000000"/>
              </a:solidFill>
              <a:latin typeface="Times New Roman" charset="0"/>
              <a:ea typeface="ＭＳ Ｐゴシック" charset="-128"/>
            </a:endParaRPr>
          </a:p>
        </p:txBody>
      </p:sp>
      <p:sp>
        <p:nvSpPr>
          <p:cNvPr id="1738767" name="Oval 15"/>
          <p:cNvSpPr>
            <a:spLocks noChangeArrowheads="1"/>
          </p:cNvSpPr>
          <p:nvPr/>
        </p:nvSpPr>
        <p:spPr bwMode="auto">
          <a:xfrm>
            <a:off x="5791200" y="3657600"/>
            <a:ext cx="152400" cy="152400"/>
          </a:xfrm>
          <a:prstGeom prst="ellipse">
            <a:avLst/>
          </a:prstGeom>
          <a:solidFill>
            <a:srgbClr val="CC66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63500" dist="17961" dir="189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000000"/>
              </a:solidFill>
              <a:latin typeface="Times New Roman" charset="0"/>
              <a:ea typeface="ＭＳ Ｐゴシック" charset="-128"/>
            </a:endParaRPr>
          </a:p>
        </p:txBody>
      </p:sp>
      <p:sp>
        <p:nvSpPr>
          <p:cNvPr id="1738768" name="Oval 16"/>
          <p:cNvSpPr>
            <a:spLocks noChangeArrowheads="1"/>
          </p:cNvSpPr>
          <p:nvPr/>
        </p:nvSpPr>
        <p:spPr bwMode="auto">
          <a:xfrm>
            <a:off x="5791200" y="4724400"/>
            <a:ext cx="152400" cy="152400"/>
          </a:xfrm>
          <a:prstGeom prst="ellipse">
            <a:avLst/>
          </a:prstGeom>
          <a:solidFill>
            <a:srgbClr val="CC66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63500" dist="17961" dir="189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000000"/>
              </a:solidFill>
              <a:latin typeface="Times New Roman" charset="0"/>
              <a:ea typeface="ＭＳ Ｐゴシック" charset="-128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9778" name="Rectangle 2"/>
          <p:cNvSpPr>
            <a:spLocks noChangeArrowheads="1"/>
          </p:cNvSpPr>
          <p:nvPr/>
        </p:nvSpPr>
        <p:spPr bwMode="auto">
          <a:xfrm>
            <a:off x="3657600" y="3352800"/>
            <a:ext cx="1600200" cy="2057400"/>
          </a:xfrm>
          <a:prstGeom prst="rect">
            <a:avLst/>
          </a:prstGeom>
          <a:gradFill rotWithShape="0">
            <a:gsLst>
              <a:gs pos="0">
                <a:srgbClr val="33CC33">
                  <a:gamma/>
                  <a:tint val="0"/>
                  <a:invGamma/>
                </a:srgbClr>
              </a:gs>
              <a:gs pos="100000">
                <a:srgbClr val="33CC33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>
            <a:outerShdw blurRad="63500" dist="91581" dir="19578596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 eaLnBrk="1" hangingPunct="1">
              <a:defRPr/>
            </a:pPr>
            <a:endParaRPr lang="en-US" sz="2200" b="1" i="1" u="sng" baseline="-25000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1143000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 panose="020B0600070205080204" pitchFamily="34" charset="-128"/>
              </a:rPr>
              <a:t>Balancer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-152400" y="1981200"/>
            <a:ext cx="9448800" cy="6858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800" smtClean="0">
                <a:ea typeface="ＭＳ Ｐゴシック" panose="020B0600070205080204" pitchFamily="34" charset="-128"/>
              </a:rPr>
              <a:t>Asynchronous token routing device</a:t>
            </a: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2133600" y="2747963"/>
            <a:ext cx="8032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i="1">
                <a:solidFill>
                  <a:srgbClr val="000000"/>
                </a:solidFill>
              </a:rPr>
              <a:t>inputs</a:t>
            </a: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6080125" y="2747963"/>
            <a:ext cx="9302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i="1">
                <a:solidFill>
                  <a:srgbClr val="000000"/>
                </a:solidFill>
              </a:rPr>
              <a:t>outputs</a:t>
            </a:r>
          </a:p>
        </p:txBody>
      </p:sp>
      <p:sp>
        <p:nvSpPr>
          <p:cNvPr id="26631" name="Line 7"/>
          <p:cNvSpPr>
            <a:spLocks noChangeShapeType="1"/>
          </p:cNvSpPr>
          <p:nvPr/>
        </p:nvSpPr>
        <p:spPr bwMode="auto">
          <a:xfrm>
            <a:off x="4419600" y="39624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2" name="Oval 8"/>
          <p:cNvSpPr>
            <a:spLocks noChangeArrowheads="1"/>
          </p:cNvSpPr>
          <p:nvPr/>
        </p:nvSpPr>
        <p:spPr bwMode="auto">
          <a:xfrm>
            <a:off x="4335463" y="486727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2200" b="1" i="1" u="sng" baseline="-25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6633" name="Oval 9"/>
          <p:cNvSpPr>
            <a:spLocks noChangeArrowheads="1"/>
          </p:cNvSpPr>
          <p:nvPr/>
        </p:nvSpPr>
        <p:spPr bwMode="auto">
          <a:xfrm>
            <a:off x="4343400" y="380047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2200" b="1" i="1" u="sng" baseline="-25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6634" name="Line 10"/>
          <p:cNvSpPr>
            <a:spLocks noChangeShapeType="1"/>
          </p:cNvSpPr>
          <p:nvPr/>
        </p:nvSpPr>
        <p:spPr bwMode="auto">
          <a:xfrm>
            <a:off x="2590800" y="3886200"/>
            <a:ext cx="403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5" name="Line 11"/>
          <p:cNvSpPr>
            <a:spLocks noChangeShapeType="1"/>
          </p:cNvSpPr>
          <p:nvPr/>
        </p:nvSpPr>
        <p:spPr bwMode="auto">
          <a:xfrm flipV="1">
            <a:off x="2590800" y="4953000"/>
            <a:ext cx="403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6" name="Text Box 12"/>
          <p:cNvSpPr txBox="1">
            <a:spLocks noChangeArrowheads="1"/>
          </p:cNvSpPr>
          <p:nvPr/>
        </p:nvSpPr>
        <p:spPr bwMode="auto">
          <a:xfrm>
            <a:off x="3581400" y="5699125"/>
            <a:ext cx="1784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sz="2000" i="1">
                <a:solidFill>
                  <a:srgbClr val="000000"/>
                </a:solidFill>
              </a:rPr>
              <a:t>1 bit of memory</a:t>
            </a:r>
          </a:p>
        </p:txBody>
      </p:sp>
      <p:sp>
        <p:nvSpPr>
          <p:cNvPr id="1739789" name="Oval 13"/>
          <p:cNvSpPr>
            <a:spLocks noChangeArrowheads="1"/>
          </p:cNvSpPr>
          <p:nvPr/>
        </p:nvSpPr>
        <p:spPr bwMode="auto">
          <a:xfrm>
            <a:off x="2667000" y="3657600"/>
            <a:ext cx="152400" cy="152400"/>
          </a:xfrm>
          <a:prstGeom prst="ellipse">
            <a:avLst/>
          </a:prstGeom>
          <a:solidFill>
            <a:srgbClr val="CC66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63500" dist="17961" dir="189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000000"/>
              </a:solidFill>
              <a:latin typeface="Times New Roman" charset="0"/>
              <a:ea typeface="ＭＳ Ｐゴシック" charset="-128"/>
            </a:endParaRPr>
          </a:p>
        </p:txBody>
      </p:sp>
      <p:sp>
        <p:nvSpPr>
          <p:cNvPr id="1739790" name="Oval 14"/>
          <p:cNvSpPr>
            <a:spLocks noChangeArrowheads="1"/>
          </p:cNvSpPr>
          <p:nvPr/>
        </p:nvSpPr>
        <p:spPr bwMode="auto">
          <a:xfrm>
            <a:off x="5486400" y="3657600"/>
            <a:ext cx="152400" cy="152400"/>
          </a:xfrm>
          <a:prstGeom prst="ellipse">
            <a:avLst/>
          </a:prstGeom>
          <a:solidFill>
            <a:srgbClr val="CC66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63500" dist="17961" dir="189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000000"/>
              </a:solidFill>
              <a:latin typeface="Times New Roman" charset="0"/>
              <a:ea typeface="ＭＳ Ｐゴシック" charset="-128"/>
            </a:endParaRPr>
          </a:p>
        </p:txBody>
      </p:sp>
      <p:sp>
        <p:nvSpPr>
          <p:cNvPr id="1739791" name="Oval 15"/>
          <p:cNvSpPr>
            <a:spLocks noChangeArrowheads="1"/>
          </p:cNvSpPr>
          <p:nvPr/>
        </p:nvSpPr>
        <p:spPr bwMode="auto">
          <a:xfrm>
            <a:off x="5486400" y="4724400"/>
            <a:ext cx="152400" cy="152400"/>
          </a:xfrm>
          <a:prstGeom prst="ellipse">
            <a:avLst/>
          </a:prstGeom>
          <a:solidFill>
            <a:srgbClr val="CC66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63500" dist="17961" dir="189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000000"/>
              </a:solidFill>
              <a:latin typeface="Times New Roman" charset="0"/>
              <a:ea typeface="ＭＳ Ｐゴシック" charset="-128"/>
            </a:endParaRPr>
          </a:p>
        </p:txBody>
      </p:sp>
      <p:sp>
        <p:nvSpPr>
          <p:cNvPr id="1739792" name="Oval 16"/>
          <p:cNvSpPr>
            <a:spLocks noChangeArrowheads="1"/>
          </p:cNvSpPr>
          <p:nvPr/>
        </p:nvSpPr>
        <p:spPr bwMode="auto">
          <a:xfrm>
            <a:off x="5791200" y="3657600"/>
            <a:ext cx="152400" cy="152400"/>
          </a:xfrm>
          <a:prstGeom prst="ellipse">
            <a:avLst/>
          </a:prstGeom>
          <a:solidFill>
            <a:srgbClr val="CC66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63500" dist="17961" dir="189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000000"/>
              </a:solidFill>
              <a:latin typeface="Times New Roman" charset="0"/>
              <a:ea typeface="ＭＳ Ｐゴシック" charset="-128"/>
            </a:endParaRPr>
          </a:p>
        </p:txBody>
      </p:sp>
      <p:sp>
        <p:nvSpPr>
          <p:cNvPr id="1739793" name="Oval 17"/>
          <p:cNvSpPr>
            <a:spLocks noChangeArrowheads="1"/>
          </p:cNvSpPr>
          <p:nvPr/>
        </p:nvSpPr>
        <p:spPr bwMode="auto">
          <a:xfrm>
            <a:off x="5791200" y="4724400"/>
            <a:ext cx="152400" cy="152400"/>
          </a:xfrm>
          <a:prstGeom prst="ellipse">
            <a:avLst/>
          </a:prstGeom>
          <a:solidFill>
            <a:srgbClr val="CC66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63500" dist="17961" dir="189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000000"/>
              </a:solidFill>
              <a:latin typeface="Times New Roman" charset="0"/>
              <a:ea typeface="ＭＳ Ｐゴシック" charset="-128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9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397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397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39789" grpId="0" animBg="1" autoUpdateAnimBg="0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02" name="Rectangle 2"/>
          <p:cNvSpPr>
            <a:spLocks noChangeArrowheads="1"/>
          </p:cNvSpPr>
          <p:nvPr/>
        </p:nvSpPr>
        <p:spPr bwMode="auto">
          <a:xfrm>
            <a:off x="3657600" y="3352800"/>
            <a:ext cx="1600200" cy="2057400"/>
          </a:xfrm>
          <a:prstGeom prst="rect">
            <a:avLst/>
          </a:prstGeom>
          <a:gradFill rotWithShape="0">
            <a:gsLst>
              <a:gs pos="0">
                <a:srgbClr val="33CC33">
                  <a:gamma/>
                  <a:tint val="0"/>
                  <a:invGamma/>
                </a:srgbClr>
              </a:gs>
              <a:gs pos="100000">
                <a:srgbClr val="33CC33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>
            <a:outerShdw blurRad="63500" dist="91581" dir="19578596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 eaLnBrk="1" hangingPunct="1">
              <a:defRPr/>
            </a:pPr>
            <a:endParaRPr lang="en-US" sz="2200" b="1" i="1" u="sng" baseline="-25000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1143000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 panose="020B0600070205080204" pitchFamily="34" charset="-128"/>
              </a:rPr>
              <a:t>Balancer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-152400" y="1981200"/>
            <a:ext cx="9448800" cy="6858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800" smtClean="0">
                <a:ea typeface="ＭＳ Ｐゴシック" panose="020B0600070205080204" pitchFamily="34" charset="-128"/>
              </a:rPr>
              <a:t>Asynchronous token routing device</a:t>
            </a:r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2133600" y="2747963"/>
            <a:ext cx="8032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i="1">
                <a:solidFill>
                  <a:srgbClr val="000000"/>
                </a:solidFill>
              </a:rPr>
              <a:t>inputs</a:t>
            </a:r>
          </a:p>
        </p:txBody>
      </p:sp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6080125" y="2747963"/>
            <a:ext cx="9302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i="1">
                <a:solidFill>
                  <a:srgbClr val="000000"/>
                </a:solidFill>
              </a:rPr>
              <a:t>outputs</a:t>
            </a:r>
          </a:p>
        </p:txBody>
      </p:sp>
      <p:sp>
        <p:nvSpPr>
          <p:cNvPr id="27655" name="Line 7"/>
          <p:cNvSpPr>
            <a:spLocks noChangeShapeType="1"/>
          </p:cNvSpPr>
          <p:nvPr/>
        </p:nvSpPr>
        <p:spPr bwMode="auto">
          <a:xfrm>
            <a:off x="4419600" y="39624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6" name="Oval 8"/>
          <p:cNvSpPr>
            <a:spLocks noChangeArrowheads="1"/>
          </p:cNvSpPr>
          <p:nvPr/>
        </p:nvSpPr>
        <p:spPr bwMode="auto">
          <a:xfrm>
            <a:off x="4335463" y="486727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2200" b="1" i="1" u="sng" baseline="-25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7657" name="Oval 9"/>
          <p:cNvSpPr>
            <a:spLocks noChangeArrowheads="1"/>
          </p:cNvSpPr>
          <p:nvPr/>
        </p:nvSpPr>
        <p:spPr bwMode="auto">
          <a:xfrm>
            <a:off x="4343400" y="380047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2200" b="1" i="1" u="sng" baseline="-25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7658" name="Line 10"/>
          <p:cNvSpPr>
            <a:spLocks noChangeShapeType="1"/>
          </p:cNvSpPr>
          <p:nvPr/>
        </p:nvSpPr>
        <p:spPr bwMode="auto">
          <a:xfrm>
            <a:off x="2590800" y="3886200"/>
            <a:ext cx="403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9" name="Line 11"/>
          <p:cNvSpPr>
            <a:spLocks noChangeShapeType="1"/>
          </p:cNvSpPr>
          <p:nvPr/>
        </p:nvSpPr>
        <p:spPr bwMode="auto">
          <a:xfrm flipV="1">
            <a:off x="2590800" y="4953000"/>
            <a:ext cx="403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0" name="Text Box 12"/>
          <p:cNvSpPr txBox="1">
            <a:spLocks noChangeArrowheads="1"/>
          </p:cNvSpPr>
          <p:nvPr/>
        </p:nvSpPr>
        <p:spPr bwMode="auto">
          <a:xfrm>
            <a:off x="3581400" y="5699125"/>
            <a:ext cx="1784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sz="2000" i="1">
                <a:solidFill>
                  <a:srgbClr val="000000"/>
                </a:solidFill>
              </a:rPr>
              <a:t>1 bit of memory</a:t>
            </a:r>
          </a:p>
        </p:txBody>
      </p:sp>
      <p:sp>
        <p:nvSpPr>
          <p:cNvPr id="1740813" name="Oval 13"/>
          <p:cNvSpPr>
            <a:spLocks noChangeArrowheads="1"/>
          </p:cNvSpPr>
          <p:nvPr/>
        </p:nvSpPr>
        <p:spPr bwMode="auto">
          <a:xfrm>
            <a:off x="5486400" y="3657600"/>
            <a:ext cx="152400" cy="152400"/>
          </a:xfrm>
          <a:prstGeom prst="ellipse">
            <a:avLst/>
          </a:prstGeom>
          <a:solidFill>
            <a:srgbClr val="CC66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63500" dist="17961" dir="189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000000"/>
              </a:solidFill>
              <a:latin typeface="Times New Roman" charset="0"/>
              <a:ea typeface="ＭＳ Ｐゴシック" charset="-128"/>
            </a:endParaRPr>
          </a:p>
        </p:txBody>
      </p:sp>
      <p:sp>
        <p:nvSpPr>
          <p:cNvPr id="1740814" name="Oval 14"/>
          <p:cNvSpPr>
            <a:spLocks noChangeArrowheads="1"/>
          </p:cNvSpPr>
          <p:nvPr/>
        </p:nvSpPr>
        <p:spPr bwMode="auto">
          <a:xfrm>
            <a:off x="5486400" y="4724400"/>
            <a:ext cx="152400" cy="152400"/>
          </a:xfrm>
          <a:prstGeom prst="ellipse">
            <a:avLst/>
          </a:prstGeom>
          <a:solidFill>
            <a:srgbClr val="CC66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63500" dist="17961" dir="189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000000"/>
              </a:solidFill>
              <a:latin typeface="Times New Roman" charset="0"/>
              <a:ea typeface="ＭＳ Ｐゴシック" charset="-128"/>
            </a:endParaRPr>
          </a:p>
        </p:txBody>
      </p:sp>
      <p:sp>
        <p:nvSpPr>
          <p:cNvPr id="1740815" name="Oval 15"/>
          <p:cNvSpPr>
            <a:spLocks noChangeArrowheads="1"/>
          </p:cNvSpPr>
          <p:nvPr/>
        </p:nvSpPr>
        <p:spPr bwMode="auto">
          <a:xfrm>
            <a:off x="5791200" y="3657600"/>
            <a:ext cx="152400" cy="152400"/>
          </a:xfrm>
          <a:prstGeom prst="ellipse">
            <a:avLst/>
          </a:prstGeom>
          <a:solidFill>
            <a:srgbClr val="CC66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63500" dist="17961" dir="189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000000"/>
              </a:solidFill>
              <a:latin typeface="Times New Roman" charset="0"/>
              <a:ea typeface="ＭＳ Ｐゴシック" charset="-128"/>
            </a:endParaRPr>
          </a:p>
        </p:txBody>
      </p:sp>
      <p:sp>
        <p:nvSpPr>
          <p:cNvPr id="1740816" name="Oval 16"/>
          <p:cNvSpPr>
            <a:spLocks noChangeArrowheads="1"/>
          </p:cNvSpPr>
          <p:nvPr/>
        </p:nvSpPr>
        <p:spPr bwMode="auto">
          <a:xfrm>
            <a:off x="5791200" y="4724400"/>
            <a:ext cx="152400" cy="152400"/>
          </a:xfrm>
          <a:prstGeom prst="ellipse">
            <a:avLst/>
          </a:prstGeom>
          <a:solidFill>
            <a:srgbClr val="CC66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63500" dist="17961" dir="189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000000"/>
              </a:solidFill>
              <a:latin typeface="Times New Roman" charset="0"/>
              <a:ea typeface="ＭＳ Ｐゴシック" charset="-128"/>
            </a:endParaRPr>
          </a:p>
        </p:txBody>
      </p:sp>
      <p:sp>
        <p:nvSpPr>
          <p:cNvPr id="1740817" name="Oval 17"/>
          <p:cNvSpPr>
            <a:spLocks noChangeArrowheads="1"/>
          </p:cNvSpPr>
          <p:nvPr/>
        </p:nvSpPr>
        <p:spPr bwMode="auto">
          <a:xfrm>
            <a:off x="6096000" y="4724400"/>
            <a:ext cx="152400" cy="152400"/>
          </a:xfrm>
          <a:prstGeom prst="ellipse">
            <a:avLst/>
          </a:prstGeom>
          <a:solidFill>
            <a:srgbClr val="CC66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63500" dist="17961" dir="189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000000"/>
              </a:solidFill>
              <a:latin typeface="Times New Roman" charset="0"/>
              <a:ea typeface="ＭＳ Ｐゴシック" charset="-128"/>
            </a:endParaRPr>
          </a:p>
        </p:txBody>
      </p:sp>
      <p:sp>
        <p:nvSpPr>
          <p:cNvPr id="1740818" name="Text Box 18"/>
          <p:cNvSpPr txBox="1">
            <a:spLocks noChangeArrowheads="1"/>
          </p:cNvSpPr>
          <p:nvPr/>
        </p:nvSpPr>
        <p:spPr bwMode="auto">
          <a:xfrm>
            <a:off x="6918325" y="3962400"/>
            <a:ext cx="1836738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400" b="1">
                <a:solidFill>
                  <a:srgbClr val="339933"/>
                </a:solidFill>
              </a:rPr>
              <a:t>balanced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400" b="1">
                <a:solidFill>
                  <a:srgbClr val="339933"/>
                </a:solidFill>
              </a:rPr>
              <a:t>token counts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408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408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818" grpId="0" autoUpdateAnimBg="0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26" name="Rectangle 2"/>
          <p:cNvSpPr>
            <a:spLocks noChangeArrowheads="1"/>
          </p:cNvSpPr>
          <p:nvPr/>
        </p:nvSpPr>
        <p:spPr bwMode="auto">
          <a:xfrm>
            <a:off x="3657600" y="3352800"/>
            <a:ext cx="1600200" cy="2057400"/>
          </a:xfrm>
          <a:prstGeom prst="rect">
            <a:avLst/>
          </a:prstGeom>
          <a:gradFill rotWithShape="0">
            <a:gsLst>
              <a:gs pos="0">
                <a:srgbClr val="33CC33">
                  <a:gamma/>
                  <a:tint val="0"/>
                  <a:invGamma/>
                </a:srgbClr>
              </a:gs>
              <a:gs pos="100000">
                <a:srgbClr val="33CC33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>
            <a:outerShdw blurRad="63500" dist="91581" dir="19578596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 eaLnBrk="1" hangingPunct="1">
              <a:defRPr/>
            </a:pPr>
            <a:endParaRPr lang="en-US" sz="2200" b="1" i="1" u="sng" baseline="-25000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1143000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 panose="020B0600070205080204" pitchFamily="34" charset="-128"/>
              </a:rPr>
              <a:t>Balancer</a:t>
            </a:r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-152400" y="1981200"/>
            <a:ext cx="9448800" cy="6858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800" smtClean="0">
                <a:ea typeface="ＭＳ Ｐゴシック" panose="020B0600070205080204" pitchFamily="34" charset="-128"/>
              </a:rPr>
              <a:t>Snapshot</a:t>
            </a:r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2133600" y="2747963"/>
            <a:ext cx="8032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i="1">
                <a:solidFill>
                  <a:srgbClr val="000000"/>
                </a:solidFill>
              </a:rPr>
              <a:t>inputs</a:t>
            </a:r>
          </a:p>
        </p:txBody>
      </p:sp>
      <p:sp>
        <p:nvSpPr>
          <p:cNvPr id="28678" name="Text Box 6"/>
          <p:cNvSpPr txBox="1">
            <a:spLocks noChangeArrowheads="1"/>
          </p:cNvSpPr>
          <p:nvPr/>
        </p:nvSpPr>
        <p:spPr bwMode="auto">
          <a:xfrm>
            <a:off x="6080125" y="2747963"/>
            <a:ext cx="9302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i="1">
                <a:solidFill>
                  <a:srgbClr val="000000"/>
                </a:solidFill>
              </a:rPr>
              <a:t>outputs</a:t>
            </a:r>
          </a:p>
        </p:txBody>
      </p:sp>
      <p:sp>
        <p:nvSpPr>
          <p:cNvPr id="28679" name="Line 7"/>
          <p:cNvSpPr>
            <a:spLocks noChangeShapeType="1"/>
          </p:cNvSpPr>
          <p:nvPr/>
        </p:nvSpPr>
        <p:spPr bwMode="auto">
          <a:xfrm>
            <a:off x="4419600" y="39624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0" name="Oval 8"/>
          <p:cNvSpPr>
            <a:spLocks noChangeArrowheads="1"/>
          </p:cNvSpPr>
          <p:nvPr/>
        </p:nvSpPr>
        <p:spPr bwMode="auto">
          <a:xfrm>
            <a:off x="4335463" y="486727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2200" b="1" i="1" u="sng" baseline="-25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8681" name="Oval 9"/>
          <p:cNvSpPr>
            <a:spLocks noChangeArrowheads="1"/>
          </p:cNvSpPr>
          <p:nvPr/>
        </p:nvSpPr>
        <p:spPr bwMode="auto">
          <a:xfrm>
            <a:off x="4343400" y="380047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2200" b="1" i="1" u="sng" baseline="-25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>
            <a:off x="2590800" y="3886200"/>
            <a:ext cx="403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3" name="Line 11"/>
          <p:cNvSpPr>
            <a:spLocks noChangeShapeType="1"/>
          </p:cNvSpPr>
          <p:nvPr/>
        </p:nvSpPr>
        <p:spPr bwMode="auto">
          <a:xfrm flipV="1">
            <a:off x="2590800" y="4953000"/>
            <a:ext cx="403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4" name="Text Box 12"/>
          <p:cNvSpPr txBox="1">
            <a:spLocks noChangeArrowheads="1"/>
          </p:cNvSpPr>
          <p:nvPr/>
        </p:nvSpPr>
        <p:spPr bwMode="auto">
          <a:xfrm>
            <a:off x="3581400" y="5699125"/>
            <a:ext cx="1784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sz="2000" i="1">
                <a:solidFill>
                  <a:srgbClr val="000000"/>
                </a:solidFill>
              </a:rPr>
              <a:t>1 bit of memory</a:t>
            </a:r>
          </a:p>
        </p:txBody>
      </p:sp>
      <p:sp>
        <p:nvSpPr>
          <p:cNvPr id="1741837" name="Oval 13"/>
          <p:cNvSpPr>
            <a:spLocks noChangeArrowheads="1"/>
          </p:cNvSpPr>
          <p:nvPr/>
        </p:nvSpPr>
        <p:spPr bwMode="auto">
          <a:xfrm>
            <a:off x="5486400" y="3657600"/>
            <a:ext cx="152400" cy="152400"/>
          </a:xfrm>
          <a:prstGeom prst="ellipse">
            <a:avLst/>
          </a:prstGeom>
          <a:solidFill>
            <a:srgbClr val="CC66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63500" dist="17961" dir="189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000000"/>
              </a:solidFill>
              <a:latin typeface="Times New Roman" charset="0"/>
              <a:ea typeface="ＭＳ Ｐゴシック" charset="-128"/>
            </a:endParaRPr>
          </a:p>
        </p:txBody>
      </p:sp>
      <p:sp>
        <p:nvSpPr>
          <p:cNvPr id="1741838" name="Oval 14"/>
          <p:cNvSpPr>
            <a:spLocks noChangeArrowheads="1"/>
          </p:cNvSpPr>
          <p:nvPr/>
        </p:nvSpPr>
        <p:spPr bwMode="auto">
          <a:xfrm>
            <a:off x="5486400" y="4724400"/>
            <a:ext cx="152400" cy="152400"/>
          </a:xfrm>
          <a:prstGeom prst="ellipse">
            <a:avLst/>
          </a:prstGeom>
          <a:solidFill>
            <a:srgbClr val="CC66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63500" dist="17961" dir="189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000000"/>
              </a:solidFill>
              <a:latin typeface="Times New Roman" charset="0"/>
              <a:ea typeface="ＭＳ Ｐゴシック" charset="-128"/>
            </a:endParaRPr>
          </a:p>
        </p:txBody>
      </p:sp>
      <p:sp>
        <p:nvSpPr>
          <p:cNvPr id="1741839" name="Oval 15"/>
          <p:cNvSpPr>
            <a:spLocks noChangeArrowheads="1"/>
          </p:cNvSpPr>
          <p:nvPr/>
        </p:nvSpPr>
        <p:spPr bwMode="auto">
          <a:xfrm>
            <a:off x="5791200" y="3657600"/>
            <a:ext cx="152400" cy="152400"/>
          </a:xfrm>
          <a:prstGeom prst="ellipse">
            <a:avLst/>
          </a:prstGeom>
          <a:solidFill>
            <a:srgbClr val="CC66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63500" dist="17961" dir="189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000000"/>
              </a:solidFill>
              <a:latin typeface="Times New Roman" charset="0"/>
              <a:ea typeface="ＭＳ Ｐゴシック" charset="-128"/>
            </a:endParaRPr>
          </a:p>
        </p:txBody>
      </p:sp>
      <p:sp>
        <p:nvSpPr>
          <p:cNvPr id="1741840" name="Oval 16"/>
          <p:cNvSpPr>
            <a:spLocks noChangeArrowheads="1"/>
          </p:cNvSpPr>
          <p:nvPr/>
        </p:nvSpPr>
        <p:spPr bwMode="auto">
          <a:xfrm>
            <a:off x="5791200" y="4724400"/>
            <a:ext cx="152400" cy="152400"/>
          </a:xfrm>
          <a:prstGeom prst="ellipse">
            <a:avLst/>
          </a:prstGeom>
          <a:solidFill>
            <a:srgbClr val="CC66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63500" dist="17961" dir="189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000000"/>
              </a:solidFill>
              <a:latin typeface="Times New Roman" charset="0"/>
              <a:ea typeface="ＭＳ Ｐゴシック" charset="-128"/>
            </a:endParaRPr>
          </a:p>
        </p:txBody>
      </p:sp>
      <p:sp>
        <p:nvSpPr>
          <p:cNvPr id="1741841" name="Oval 17"/>
          <p:cNvSpPr>
            <a:spLocks noChangeArrowheads="1"/>
          </p:cNvSpPr>
          <p:nvPr/>
        </p:nvSpPr>
        <p:spPr bwMode="auto">
          <a:xfrm>
            <a:off x="6096000" y="4724400"/>
            <a:ext cx="152400" cy="152400"/>
          </a:xfrm>
          <a:prstGeom prst="ellipse">
            <a:avLst/>
          </a:prstGeom>
          <a:solidFill>
            <a:srgbClr val="CC66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63500" dist="17961" dir="189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000000"/>
              </a:solidFill>
              <a:latin typeface="Times New Roman" charset="0"/>
              <a:ea typeface="ＭＳ Ｐゴシック" charset="-128"/>
            </a:endParaRPr>
          </a:p>
        </p:txBody>
      </p:sp>
      <p:sp>
        <p:nvSpPr>
          <p:cNvPr id="1741842" name="Text Box 18"/>
          <p:cNvSpPr txBox="1">
            <a:spLocks noChangeArrowheads="1"/>
          </p:cNvSpPr>
          <p:nvPr/>
        </p:nvSpPr>
        <p:spPr bwMode="auto">
          <a:xfrm>
            <a:off x="2133600" y="3656013"/>
            <a:ext cx="319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400" i="1">
                <a:solidFill>
                  <a:srgbClr val="000000"/>
                </a:solidFill>
              </a:rPr>
              <a:t>x</a:t>
            </a:r>
          </a:p>
        </p:txBody>
      </p:sp>
      <p:sp>
        <p:nvSpPr>
          <p:cNvPr id="1741843" name="Text Box 19"/>
          <p:cNvSpPr txBox="1">
            <a:spLocks noChangeArrowheads="1"/>
          </p:cNvSpPr>
          <p:nvPr/>
        </p:nvSpPr>
        <p:spPr bwMode="auto">
          <a:xfrm>
            <a:off x="2151063" y="4570413"/>
            <a:ext cx="3190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400" i="1">
                <a:solidFill>
                  <a:srgbClr val="000000"/>
                </a:solidFill>
              </a:rPr>
              <a:t>y</a:t>
            </a:r>
          </a:p>
        </p:txBody>
      </p:sp>
      <p:graphicFrame>
        <p:nvGraphicFramePr>
          <p:cNvPr id="1741844" name="Object 2"/>
          <p:cNvGraphicFramePr>
            <a:graphicFrameLocks noChangeAspect="1"/>
          </p:cNvGraphicFramePr>
          <p:nvPr/>
        </p:nvGraphicFramePr>
        <p:xfrm>
          <a:off x="6705600" y="4495800"/>
          <a:ext cx="1081088" cy="915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96" name="Equation" r:id="rId3" imgW="508000" imgH="431800" progId="Equation.3">
                  <p:embed/>
                </p:oleObj>
              </mc:Choice>
              <mc:Fallback>
                <p:oleObj name="Equation" r:id="rId3" imgW="508000" imgH="4318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5600" y="4495800"/>
                        <a:ext cx="1081088" cy="915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845" name="Object 3"/>
          <p:cNvGraphicFramePr>
            <a:graphicFrameLocks noChangeAspect="1"/>
          </p:cNvGraphicFramePr>
          <p:nvPr/>
        </p:nvGraphicFramePr>
        <p:xfrm>
          <a:off x="6705600" y="3427413"/>
          <a:ext cx="1066800" cy="903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97" name="Equation" r:id="rId5" imgW="508000" imgH="431800" progId="Equation.3">
                  <p:embed/>
                </p:oleObj>
              </mc:Choice>
              <mc:Fallback>
                <p:oleObj name="Equation" r:id="rId5" imgW="508000" imgH="4318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5600" y="3427413"/>
                        <a:ext cx="1066800" cy="903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418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418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418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418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7418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7418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7418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7418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41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842" grpId="0" autoUpdateAnimBg="0"/>
      <p:bldP spid="1741843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anose="020B0600070205080204" pitchFamily="34" charset="-128"/>
              </a:rPr>
              <a:t>Comparison Network</a:t>
            </a:r>
          </a:p>
        </p:txBody>
      </p:sp>
      <p:sp>
        <p:nvSpPr>
          <p:cNvPr id="10243" name="Line 3"/>
          <p:cNvSpPr>
            <a:spLocks noChangeShapeType="1"/>
          </p:cNvSpPr>
          <p:nvPr/>
        </p:nvSpPr>
        <p:spPr bwMode="auto">
          <a:xfrm>
            <a:off x="3276600" y="2489200"/>
            <a:ext cx="1588" cy="9683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244" name="Oval 4"/>
          <p:cNvSpPr>
            <a:spLocks noChangeArrowheads="1"/>
          </p:cNvSpPr>
          <p:nvPr/>
        </p:nvSpPr>
        <p:spPr bwMode="auto">
          <a:xfrm>
            <a:off x="3192463" y="3348038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0245" name="Oval 5"/>
          <p:cNvSpPr>
            <a:spLocks noChangeArrowheads="1"/>
          </p:cNvSpPr>
          <p:nvPr/>
        </p:nvSpPr>
        <p:spPr bwMode="auto">
          <a:xfrm>
            <a:off x="3200400" y="2413000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0246" name="Line 6"/>
          <p:cNvSpPr>
            <a:spLocks noChangeShapeType="1"/>
          </p:cNvSpPr>
          <p:nvPr/>
        </p:nvSpPr>
        <p:spPr bwMode="auto">
          <a:xfrm flipV="1">
            <a:off x="2209800" y="2489200"/>
            <a:ext cx="5638800" cy="63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247" name="Line 7"/>
          <p:cNvSpPr>
            <a:spLocks noChangeShapeType="1"/>
          </p:cNvSpPr>
          <p:nvPr/>
        </p:nvSpPr>
        <p:spPr bwMode="auto">
          <a:xfrm>
            <a:off x="3276600" y="4398963"/>
            <a:ext cx="1588" cy="9683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248" name="Oval 8"/>
          <p:cNvSpPr>
            <a:spLocks noChangeArrowheads="1"/>
          </p:cNvSpPr>
          <p:nvPr/>
        </p:nvSpPr>
        <p:spPr bwMode="auto">
          <a:xfrm>
            <a:off x="3192463" y="5268913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0249" name="Oval 9"/>
          <p:cNvSpPr>
            <a:spLocks noChangeArrowheads="1"/>
          </p:cNvSpPr>
          <p:nvPr/>
        </p:nvSpPr>
        <p:spPr bwMode="auto">
          <a:xfrm>
            <a:off x="3200400" y="434022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0250" name="Line 10"/>
          <p:cNvSpPr>
            <a:spLocks noChangeShapeType="1"/>
          </p:cNvSpPr>
          <p:nvPr/>
        </p:nvSpPr>
        <p:spPr bwMode="auto">
          <a:xfrm flipV="1">
            <a:off x="2209800" y="4418013"/>
            <a:ext cx="5638800" cy="63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251" name="Line 11"/>
          <p:cNvSpPr>
            <a:spLocks noChangeShapeType="1"/>
          </p:cNvSpPr>
          <p:nvPr/>
        </p:nvSpPr>
        <p:spPr bwMode="auto">
          <a:xfrm flipV="1">
            <a:off x="2209800" y="3425825"/>
            <a:ext cx="5638800" cy="63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252" name="Line 12"/>
          <p:cNvSpPr>
            <a:spLocks noChangeShapeType="1"/>
          </p:cNvSpPr>
          <p:nvPr/>
        </p:nvSpPr>
        <p:spPr bwMode="auto">
          <a:xfrm flipV="1">
            <a:off x="2209800" y="5346700"/>
            <a:ext cx="5638800" cy="63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253" name="Line 13"/>
          <p:cNvSpPr>
            <a:spLocks noChangeShapeType="1"/>
          </p:cNvSpPr>
          <p:nvPr/>
        </p:nvSpPr>
        <p:spPr bwMode="auto">
          <a:xfrm>
            <a:off x="6705600" y="2493963"/>
            <a:ext cx="1588" cy="9683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254" name="Oval 14"/>
          <p:cNvSpPr>
            <a:spLocks noChangeArrowheads="1"/>
          </p:cNvSpPr>
          <p:nvPr/>
        </p:nvSpPr>
        <p:spPr bwMode="auto">
          <a:xfrm>
            <a:off x="6621463" y="3348038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0255" name="Oval 15"/>
          <p:cNvSpPr>
            <a:spLocks noChangeArrowheads="1"/>
          </p:cNvSpPr>
          <p:nvPr/>
        </p:nvSpPr>
        <p:spPr bwMode="auto">
          <a:xfrm>
            <a:off x="6629400" y="2417763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0256" name="Line 16"/>
          <p:cNvSpPr>
            <a:spLocks noChangeShapeType="1"/>
          </p:cNvSpPr>
          <p:nvPr/>
        </p:nvSpPr>
        <p:spPr bwMode="auto">
          <a:xfrm>
            <a:off x="6705600" y="4403725"/>
            <a:ext cx="1588" cy="9683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257" name="Oval 17"/>
          <p:cNvSpPr>
            <a:spLocks noChangeArrowheads="1"/>
          </p:cNvSpPr>
          <p:nvPr/>
        </p:nvSpPr>
        <p:spPr bwMode="auto">
          <a:xfrm>
            <a:off x="6621463" y="527367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0258" name="Oval 18"/>
          <p:cNvSpPr>
            <a:spLocks noChangeArrowheads="1"/>
          </p:cNvSpPr>
          <p:nvPr/>
        </p:nvSpPr>
        <p:spPr bwMode="auto">
          <a:xfrm>
            <a:off x="6629400" y="434022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0259" name="Line 19"/>
          <p:cNvSpPr>
            <a:spLocks noChangeShapeType="1"/>
          </p:cNvSpPr>
          <p:nvPr/>
        </p:nvSpPr>
        <p:spPr bwMode="auto">
          <a:xfrm>
            <a:off x="4724400" y="2493963"/>
            <a:ext cx="0" cy="2819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260" name="Oval 20"/>
          <p:cNvSpPr>
            <a:spLocks noChangeArrowheads="1"/>
          </p:cNvSpPr>
          <p:nvPr/>
        </p:nvSpPr>
        <p:spPr bwMode="auto">
          <a:xfrm>
            <a:off x="4648200" y="2417763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0261" name="Oval 21"/>
          <p:cNvSpPr>
            <a:spLocks noChangeArrowheads="1"/>
          </p:cNvSpPr>
          <p:nvPr/>
        </p:nvSpPr>
        <p:spPr bwMode="auto">
          <a:xfrm>
            <a:off x="4640263" y="527367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sz="2400">
              <a:solidFill>
                <a:srgbClr val="000000"/>
              </a:solidFill>
            </a:endParaRPr>
          </a:p>
        </p:txBody>
      </p:sp>
      <p:grpSp>
        <p:nvGrpSpPr>
          <p:cNvPr id="10262" name="Group 22"/>
          <p:cNvGrpSpPr>
            <a:grpSpLocks/>
          </p:cNvGrpSpPr>
          <p:nvPr/>
        </p:nvGrpSpPr>
        <p:grpSpPr bwMode="auto">
          <a:xfrm>
            <a:off x="3452813" y="2133600"/>
            <a:ext cx="336550" cy="3276600"/>
            <a:chOff x="2223" y="1318"/>
            <a:chExt cx="212" cy="2064"/>
          </a:xfrm>
        </p:grpSpPr>
        <p:sp>
          <p:nvSpPr>
            <p:cNvPr id="10293" name="Text Box 23"/>
            <p:cNvSpPr txBox="1">
              <a:spLocks noChangeArrowheads="1"/>
            </p:cNvSpPr>
            <p:nvPr/>
          </p:nvSpPr>
          <p:spPr bwMode="auto">
            <a:xfrm>
              <a:off x="2223" y="1318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rgbClr val="FF0000"/>
                  </a:solidFill>
                  <a:latin typeface="Courier New" panose="02070309020205020404" pitchFamily="49" charset="0"/>
                </a:rPr>
                <a:t>0</a:t>
              </a:r>
            </a:p>
          </p:txBody>
        </p:sp>
        <p:sp>
          <p:nvSpPr>
            <p:cNvPr id="10294" name="Text Box 24"/>
            <p:cNvSpPr txBox="1">
              <a:spLocks noChangeArrowheads="1"/>
            </p:cNvSpPr>
            <p:nvPr/>
          </p:nvSpPr>
          <p:spPr bwMode="auto">
            <a:xfrm>
              <a:off x="2223" y="2523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rgbClr val="FF0000"/>
                  </a:solidFill>
                  <a:latin typeface="Courier New" panose="02070309020205020404" pitchFamily="49" charset="0"/>
                </a:rPr>
                <a:t>0</a:t>
              </a:r>
            </a:p>
          </p:txBody>
        </p:sp>
        <p:sp>
          <p:nvSpPr>
            <p:cNvPr id="10295" name="Text Box 25"/>
            <p:cNvSpPr txBox="1">
              <a:spLocks noChangeArrowheads="1"/>
            </p:cNvSpPr>
            <p:nvPr/>
          </p:nvSpPr>
          <p:spPr bwMode="auto">
            <a:xfrm>
              <a:off x="2223" y="1894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rgbClr val="FF0000"/>
                  </a:solidFill>
                  <a:latin typeface="Courier New" panose="02070309020205020404" pitchFamily="49" charset="0"/>
                </a:rPr>
                <a:t>1</a:t>
              </a:r>
            </a:p>
          </p:txBody>
        </p:sp>
        <p:sp>
          <p:nvSpPr>
            <p:cNvPr id="10296" name="Text Box 26"/>
            <p:cNvSpPr txBox="1">
              <a:spLocks noChangeArrowheads="1"/>
            </p:cNvSpPr>
            <p:nvPr/>
          </p:nvSpPr>
          <p:spPr bwMode="auto">
            <a:xfrm>
              <a:off x="2223" y="3132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rgbClr val="FF0000"/>
                  </a:solidFill>
                  <a:latin typeface="Courier New" panose="02070309020205020404" pitchFamily="49" charset="0"/>
                </a:rPr>
                <a:t>1</a:t>
              </a:r>
            </a:p>
          </p:txBody>
        </p:sp>
      </p:grpSp>
      <p:grpSp>
        <p:nvGrpSpPr>
          <p:cNvPr id="10263" name="Group 27"/>
          <p:cNvGrpSpPr>
            <a:grpSpLocks/>
          </p:cNvGrpSpPr>
          <p:nvPr/>
        </p:nvGrpSpPr>
        <p:grpSpPr bwMode="auto">
          <a:xfrm>
            <a:off x="5638800" y="2133600"/>
            <a:ext cx="392113" cy="3276600"/>
            <a:chOff x="3600" y="1318"/>
            <a:chExt cx="247" cy="2064"/>
          </a:xfrm>
        </p:grpSpPr>
        <p:sp>
          <p:nvSpPr>
            <p:cNvPr id="10289" name="Text Box 28"/>
            <p:cNvSpPr txBox="1">
              <a:spLocks noChangeArrowheads="1"/>
            </p:cNvSpPr>
            <p:nvPr/>
          </p:nvSpPr>
          <p:spPr bwMode="auto">
            <a:xfrm>
              <a:off x="3635" y="1318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rgbClr val="FF0000"/>
                  </a:solidFill>
                  <a:latin typeface="Courier New" panose="02070309020205020404" pitchFamily="49" charset="0"/>
                </a:rPr>
                <a:t>0</a:t>
              </a:r>
            </a:p>
          </p:txBody>
        </p:sp>
        <p:sp>
          <p:nvSpPr>
            <p:cNvPr id="2" name="Text Box 29"/>
            <p:cNvSpPr txBox="1">
              <a:spLocks noChangeArrowheads="1"/>
            </p:cNvSpPr>
            <p:nvPr/>
          </p:nvSpPr>
          <p:spPr bwMode="auto">
            <a:xfrm>
              <a:off x="3624" y="1894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rgbClr val="FF0000"/>
                  </a:solidFill>
                  <a:latin typeface="Courier New" panose="02070309020205020404" pitchFamily="49" charset="0"/>
                </a:rPr>
                <a:t>0</a:t>
              </a:r>
            </a:p>
          </p:txBody>
        </p:sp>
        <p:sp>
          <p:nvSpPr>
            <p:cNvPr id="10291" name="Text Box 30"/>
            <p:cNvSpPr txBox="1">
              <a:spLocks noChangeArrowheads="1"/>
            </p:cNvSpPr>
            <p:nvPr/>
          </p:nvSpPr>
          <p:spPr bwMode="auto">
            <a:xfrm>
              <a:off x="3624" y="2523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rgbClr val="FF0000"/>
                  </a:solidFill>
                  <a:latin typeface="Courier New" panose="02070309020205020404" pitchFamily="49" charset="0"/>
                </a:rPr>
                <a:t>1</a:t>
              </a:r>
            </a:p>
          </p:txBody>
        </p:sp>
        <p:sp>
          <p:nvSpPr>
            <p:cNvPr id="10292" name="Text Box 31"/>
            <p:cNvSpPr txBox="1">
              <a:spLocks noChangeArrowheads="1"/>
            </p:cNvSpPr>
            <p:nvPr/>
          </p:nvSpPr>
          <p:spPr bwMode="auto">
            <a:xfrm>
              <a:off x="3600" y="3132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rgbClr val="FF0000"/>
                  </a:solidFill>
                  <a:latin typeface="Courier New" panose="02070309020205020404" pitchFamily="49" charset="0"/>
                </a:rPr>
                <a:t>1</a:t>
              </a:r>
            </a:p>
          </p:txBody>
        </p:sp>
      </p:grpSp>
      <p:grpSp>
        <p:nvGrpSpPr>
          <p:cNvPr id="10264" name="Group 32"/>
          <p:cNvGrpSpPr>
            <a:grpSpLocks/>
          </p:cNvGrpSpPr>
          <p:nvPr/>
        </p:nvGrpSpPr>
        <p:grpSpPr bwMode="auto">
          <a:xfrm>
            <a:off x="6858000" y="2133600"/>
            <a:ext cx="336550" cy="3276600"/>
            <a:chOff x="4368" y="1318"/>
            <a:chExt cx="212" cy="2064"/>
          </a:xfrm>
        </p:grpSpPr>
        <p:sp>
          <p:nvSpPr>
            <p:cNvPr id="10285" name="Text Box 33"/>
            <p:cNvSpPr txBox="1">
              <a:spLocks noChangeArrowheads="1"/>
            </p:cNvSpPr>
            <p:nvPr/>
          </p:nvSpPr>
          <p:spPr bwMode="auto">
            <a:xfrm>
              <a:off x="4368" y="1318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rgbClr val="FF0000"/>
                  </a:solidFill>
                  <a:latin typeface="Courier New" panose="02070309020205020404" pitchFamily="49" charset="0"/>
                </a:rPr>
                <a:t>0</a:t>
              </a:r>
            </a:p>
          </p:txBody>
        </p:sp>
        <p:sp>
          <p:nvSpPr>
            <p:cNvPr id="10286" name="Text Box 34"/>
            <p:cNvSpPr txBox="1">
              <a:spLocks noChangeArrowheads="1"/>
            </p:cNvSpPr>
            <p:nvPr/>
          </p:nvSpPr>
          <p:spPr bwMode="auto">
            <a:xfrm>
              <a:off x="4368" y="1894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rgbClr val="FF0000"/>
                  </a:solidFill>
                  <a:latin typeface="Courier New" panose="02070309020205020404" pitchFamily="49" charset="0"/>
                </a:rPr>
                <a:t>0</a:t>
              </a:r>
            </a:p>
          </p:txBody>
        </p:sp>
        <p:sp>
          <p:nvSpPr>
            <p:cNvPr id="10287" name="Text Box 35"/>
            <p:cNvSpPr txBox="1">
              <a:spLocks noChangeArrowheads="1"/>
            </p:cNvSpPr>
            <p:nvPr/>
          </p:nvSpPr>
          <p:spPr bwMode="auto">
            <a:xfrm>
              <a:off x="4368" y="2523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rgbClr val="FF0000"/>
                  </a:solidFill>
                  <a:latin typeface="Courier New" panose="02070309020205020404" pitchFamily="49" charset="0"/>
                </a:rPr>
                <a:t>1</a:t>
              </a:r>
            </a:p>
          </p:txBody>
        </p:sp>
        <p:sp>
          <p:nvSpPr>
            <p:cNvPr id="10288" name="Text Box 36"/>
            <p:cNvSpPr txBox="1">
              <a:spLocks noChangeArrowheads="1"/>
            </p:cNvSpPr>
            <p:nvPr/>
          </p:nvSpPr>
          <p:spPr bwMode="auto">
            <a:xfrm>
              <a:off x="4368" y="3132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rgbClr val="FF0000"/>
                  </a:solidFill>
                  <a:latin typeface="Courier New" panose="02070309020205020404" pitchFamily="49" charset="0"/>
                </a:rPr>
                <a:t>1</a:t>
              </a:r>
            </a:p>
          </p:txBody>
        </p:sp>
      </p:grpSp>
      <p:sp>
        <p:nvSpPr>
          <p:cNvPr id="10265" name="Oval 37"/>
          <p:cNvSpPr>
            <a:spLocks noChangeArrowheads="1"/>
          </p:cNvSpPr>
          <p:nvPr/>
        </p:nvSpPr>
        <p:spPr bwMode="auto">
          <a:xfrm>
            <a:off x="5410200" y="4341813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0266" name="Oval 38"/>
          <p:cNvSpPr>
            <a:spLocks noChangeArrowheads="1"/>
          </p:cNvSpPr>
          <p:nvPr/>
        </p:nvSpPr>
        <p:spPr bwMode="auto">
          <a:xfrm>
            <a:off x="5410200" y="3348038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0267" name="Line 39"/>
          <p:cNvSpPr>
            <a:spLocks noChangeShapeType="1"/>
          </p:cNvSpPr>
          <p:nvPr/>
        </p:nvSpPr>
        <p:spPr bwMode="auto">
          <a:xfrm>
            <a:off x="5497513" y="3406775"/>
            <a:ext cx="1587" cy="9683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10268" name="Group 40"/>
          <p:cNvGrpSpPr>
            <a:grpSpLocks/>
          </p:cNvGrpSpPr>
          <p:nvPr/>
        </p:nvGrpSpPr>
        <p:grpSpPr bwMode="auto">
          <a:xfrm>
            <a:off x="2133600" y="2133600"/>
            <a:ext cx="336550" cy="3276600"/>
            <a:chOff x="1392" y="1318"/>
            <a:chExt cx="212" cy="2064"/>
          </a:xfrm>
        </p:grpSpPr>
        <p:sp>
          <p:nvSpPr>
            <p:cNvPr id="10281" name="Text Box 41"/>
            <p:cNvSpPr txBox="1">
              <a:spLocks noChangeArrowheads="1"/>
            </p:cNvSpPr>
            <p:nvPr/>
          </p:nvSpPr>
          <p:spPr bwMode="auto">
            <a:xfrm>
              <a:off x="1392" y="1318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rgbClr val="FF0000"/>
                  </a:solidFill>
                  <a:latin typeface="Courier New" panose="02070309020205020404" pitchFamily="49" charset="0"/>
                </a:rPr>
                <a:t>1</a:t>
              </a:r>
            </a:p>
          </p:txBody>
        </p:sp>
        <p:sp>
          <p:nvSpPr>
            <p:cNvPr id="10282" name="Text Box 42"/>
            <p:cNvSpPr txBox="1">
              <a:spLocks noChangeArrowheads="1"/>
            </p:cNvSpPr>
            <p:nvPr/>
          </p:nvSpPr>
          <p:spPr bwMode="auto">
            <a:xfrm>
              <a:off x="1392" y="2523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rgbClr val="FF0000"/>
                  </a:solidFill>
                  <a:latin typeface="Courier New" panose="02070309020205020404" pitchFamily="49" charset="0"/>
                </a:rPr>
                <a:t>1</a:t>
              </a:r>
            </a:p>
          </p:txBody>
        </p:sp>
        <p:sp>
          <p:nvSpPr>
            <p:cNvPr id="10283" name="Text Box 43"/>
            <p:cNvSpPr txBox="1">
              <a:spLocks noChangeArrowheads="1"/>
            </p:cNvSpPr>
            <p:nvPr/>
          </p:nvSpPr>
          <p:spPr bwMode="auto">
            <a:xfrm>
              <a:off x="1392" y="1894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rgbClr val="FF0000"/>
                  </a:solidFill>
                  <a:latin typeface="Courier New" panose="02070309020205020404" pitchFamily="49" charset="0"/>
                </a:rPr>
                <a:t>0</a:t>
              </a:r>
            </a:p>
          </p:txBody>
        </p:sp>
        <p:sp>
          <p:nvSpPr>
            <p:cNvPr id="10284" name="Text Box 44"/>
            <p:cNvSpPr txBox="1">
              <a:spLocks noChangeArrowheads="1"/>
            </p:cNvSpPr>
            <p:nvPr/>
          </p:nvSpPr>
          <p:spPr bwMode="auto">
            <a:xfrm>
              <a:off x="1392" y="3132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rgbClr val="FF0000"/>
                  </a:solidFill>
                  <a:latin typeface="Courier New" panose="02070309020205020404" pitchFamily="49" charset="0"/>
                </a:rPr>
                <a:t>0</a:t>
              </a:r>
            </a:p>
          </p:txBody>
        </p:sp>
      </p:grpSp>
      <p:sp>
        <p:nvSpPr>
          <p:cNvPr id="10290" name="Text Box 50"/>
          <p:cNvSpPr txBox="1">
            <a:spLocks noChangeArrowheads="1"/>
          </p:cNvSpPr>
          <p:nvPr/>
        </p:nvSpPr>
        <p:spPr bwMode="auto">
          <a:xfrm>
            <a:off x="188913" y="3124200"/>
            <a:ext cx="1724025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400" i="1">
                <a:solidFill>
                  <a:srgbClr val="006600"/>
                </a:solidFill>
              </a:rPr>
              <a:t>n </a:t>
            </a:r>
            <a:r>
              <a:rPr lang="en-US" sz="2400">
                <a:solidFill>
                  <a:srgbClr val="006600"/>
                </a:solidFill>
              </a:rPr>
              <a:t>/ 2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400">
                <a:solidFill>
                  <a:srgbClr val="006600"/>
                </a:solidFill>
              </a:rPr>
              <a:t>comparisons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400">
                <a:solidFill>
                  <a:srgbClr val="006600"/>
                </a:solidFill>
              </a:rPr>
              <a:t>per stage</a:t>
            </a:r>
            <a:endParaRPr lang="en-US" sz="2400" i="1">
              <a:solidFill>
                <a:srgbClr val="006600"/>
              </a:solidFill>
            </a:endParaRPr>
          </a:p>
        </p:txBody>
      </p:sp>
      <p:grpSp>
        <p:nvGrpSpPr>
          <p:cNvPr id="6" name="Group 67"/>
          <p:cNvGrpSpPr>
            <a:grpSpLocks/>
          </p:cNvGrpSpPr>
          <p:nvPr/>
        </p:nvGrpSpPr>
        <p:grpSpPr bwMode="auto">
          <a:xfrm>
            <a:off x="2932113" y="5715000"/>
            <a:ext cx="4191000" cy="879475"/>
            <a:chOff x="1824" y="3600"/>
            <a:chExt cx="2640" cy="554"/>
          </a:xfrm>
        </p:grpSpPr>
        <p:sp>
          <p:nvSpPr>
            <p:cNvPr id="10271" name="Text Box 57"/>
            <p:cNvSpPr txBox="1">
              <a:spLocks noChangeArrowheads="1"/>
            </p:cNvSpPr>
            <p:nvPr/>
          </p:nvSpPr>
          <p:spPr bwMode="auto">
            <a:xfrm>
              <a:off x="2784" y="3866"/>
              <a:ext cx="72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400" i="1">
                  <a:solidFill>
                    <a:srgbClr val="006600"/>
                  </a:solidFill>
                </a:rPr>
                <a:t>d</a:t>
              </a:r>
              <a:r>
                <a:rPr lang="en-US" sz="2400">
                  <a:solidFill>
                    <a:srgbClr val="006600"/>
                  </a:solidFill>
                </a:rPr>
                <a:t> stages</a:t>
              </a:r>
            </a:p>
          </p:txBody>
        </p:sp>
        <p:sp>
          <p:nvSpPr>
            <p:cNvPr id="10272" name="Line 58"/>
            <p:cNvSpPr>
              <a:spLocks noChangeShapeType="1"/>
            </p:cNvSpPr>
            <p:nvPr/>
          </p:nvSpPr>
          <p:spPr bwMode="auto">
            <a:xfrm>
              <a:off x="1824" y="3648"/>
              <a:ext cx="48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0273" name="Line 59"/>
            <p:cNvSpPr>
              <a:spLocks noChangeShapeType="1"/>
            </p:cNvSpPr>
            <p:nvPr/>
          </p:nvSpPr>
          <p:spPr bwMode="auto">
            <a:xfrm>
              <a:off x="1824" y="3600"/>
              <a:ext cx="0" cy="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0274" name="Line 60"/>
            <p:cNvSpPr>
              <a:spLocks noChangeShapeType="1"/>
            </p:cNvSpPr>
            <p:nvPr/>
          </p:nvSpPr>
          <p:spPr bwMode="auto">
            <a:xfrm>
              <a:off x="2304" y="3600"/>
              <a:ext cx="0" cy="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0275" name="Line 61"/>
            <p:cNvSpPr>
              <a:spLocks noChangeShapeType="1"/>
            </p:cNvSpPr>
            <p:nvPr/>
          </p:nvSpPr>
          <p:spPr bwMode="auto">
            <a:xfrm>
              <a:off x="2832" y="3648"/>
              <a:ext cx="81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0276" name="Line 62"/>
            <p:cNvSpPr>
              <a:spLocks noChangeShapeType="1"/>
            </p:cNvSpPr>
            <p:nvPr/>
          </p:nvSpPr>
          <p:spPr bwMode="auto">
            <a:xfrm>
              <a:off x="2832" y="3600"/>
              <a:ext cx="0" cy="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0277" name="Line 63"/>
            <p:cNvSpPr>
              <a:spLocks noChangeShapeType="1"/>
            </p:cNvSpPr>
            <p:nvPr/>
          </p:nvSpPr>
          <p:spPr bwMode="auto">
            <a:xfrm>
              <a:off x="3648" y="3600"/>
              <a:ext cx="0" cy="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0278" name="Line 64"/>
            <p:cNvSpPr>
              <a:spLocks noChangeShapeType="1"/>
            </p:cNvSpPr>
            <p:nvPr/>
          </p:nvSpPr>
          <p:spPr bwMode="auto">
            <a:xfrm>
              <a:off x="3984" y="3648"/>
              <a:ext cx="48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0279" name="Line 65"/>
            <p:cNvSpPr>
              <a:spLocks noChangeShapeType="1"/>
            </p:cNvSpPr>
            <p:nvPr/>
          </p:nvSpPr>
          <p:spPr bwMode="auto">
            <a:xfrm>
              <a:off x="3984" y="3600"/>
              <a:ext cx="0" cy="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0280" name="Line 66"/>
            <p:cNvSpPr>
              <a:spLocks noChangeShapeType="1"/>
            </p:cNvSpPr>
            <p:nvPr/>
          </p:nvSpPr>
          <p:spPr bwMode="auto">
            <a:xfrm>
              <a:off x="4464" y="3600"/>
              <a:ext cx="0" cy="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79497589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90" grpId="0" autoUpdateAnimBg="0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Line 2"/>
          <p:cNvSpPr>
            <a:spLocks noChangeShapeType="1"/>
          </p:cNvSpPr>
          <p:nvPr/>
        </p:nvSpPr>
        <p:spPr bwMode="auto">
          <a:xfrm>
            <a:off x="2819400" y="3067050"/>
            <a:ext cx="1588" cy="9683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699" name="Oval 3"/>
          <p:cNvSpPr>
            <a:spLocks noChangeArrowheads="1"/>
          </p:cNvSpPr>
          <p:nvPr/>
        </p:nvSpPr>
        <p:spPr bwMode="auto">
          <a:xfrm>
            <a:off x="2735263" y="3925888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2200" b="1" i="1" u="sng" baseline="-25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9700" name="Oval 4"/>
          <p:cNvSpPr>
            <a:spLocks noChangeArrowheads="1"/>
          </p:cNvSpPr>
          <p:nvPr/>
        </p:nvSpPr>
        <p:spPr bwMode="auto">
          <a:xfrm>
            <a:off x="2743200" y="2990850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2200" b="1" i="1" u="sng" baseline="-25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9701" name="Line 5"/>
          <p:cNvSpPr>
            <a:spLocks noChangeShapeType="1"/>
          </p:cNvSpPr>
          <p:nvPr/>
        </p:nvSpPr>
        <p:spPr bwMode="auto">
          <a:xfrm flipV="1">
            <a:off x="1752600" y="3067050"/>
            <a:ext cx="5638800" cy="63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2" name="Line 6"/>
          <p:cNvSpPr>
            <a:spLocks noChangeShapeType="1"/>
          </p:cNvSpPr>
          <p:nvPr/>
        </p:nvSpPr>
        <p:spPr bwMode="auto">
          <a:xfrm>
            <a:off x="2819400" y="4976813"/>
            <a:ext cx="1588" cy="9683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3" name="Oval 7"/>
          <p:cNvSpPr>
            <a:spLocks noChangeArrowheads="1"/>
          </p:cNvSpPr>
          <p:nvPr/>
        </p:nvSpPr>
        <p:spPr bwMode="auto">
          <a:xfrm>
            <a:off x="2735263" y="585787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2200" b="1" i="1" u="sng" baseline="-25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9704" name="Oval 8"/>
          <p:cNvSpPr>
            <a:spLocks noChangeArrowheads="1"/>
          </p:cNvSpPr>
          <p:nvPr/>
        </p:nvSpPr>
        <p:spPr bwMode="auto">
          <a:xfrm>
            <a:off x="2743200" y="491807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2200" b="1" i="1" u="sng" baseline="-25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9705" name="Line 9"/>
          <p:cNvSpPr>
            <a:spLocks noChangeShapeType="1"/>
          </p:cNvSpPr>
          <p:nvPr/>
        </p:nvSpPr>
        <p:spPr bwMode="auto">
          <a:xfrm flipV="1">
            <a:off x="1752600" y="4995863"/>
            <a:ext cx="5638800" cy="63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858" name="Text Box 10"/>
          <p:cNvSpPr txBox="1">
            <a:spLocks noChangeArrowheads="1"/>
          </p:cNvSpPr>
          <p:nvPr/>
        </p:nvSpPr>
        <p:spPr bwMode="auto">
          <a:xfrm>
            <a:off x="1828800" y="5534025"/>
            <a:ext cx="339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rgbClr val="FF0000"/>
                </a:solidFill>
                <a:latin typeface="Helvetica" panose="020B0604020202020204" pitchFamily="34" charset="0"/>
              </a:rPr>
              <a:t>b</a:t>
            </a:r>
          </a:p>
        </p:txBody>
      </p:sp>
      <p:sp>
        <p:nvSpPr>
          <p:cNvPr id="1742859" name="Text Box 11"/>
          <p:cNvSpPr txBox="1">
            <a:spLocks noChangeArrowheads="1"/>
          </p:cNvSpPr>
          <p:nvPr/>
        </p:nvSpPr>
        <p:spPr bwMode="auto">
          <a:xfrm>
            <a:off x="1524000" y="5534025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rgbClr val="FF0000"/>
                </a:solidFill>
                <a:latin typeface="Helvetica" panose="020B0604020202020204" pitchFamily="34" charset="0"/>
              </a:rPr>
              <a:t>e</a:t>
            </a:r>
          </a:p>
        </p:txBody>
      </p:sp>
      <p:sp>
        <p:nvSpPr>
          <p:cNvPr id="29708" name="Line 12"/>
          <p:cNvSpPr>
            <a:spLocks noChangeShapeType="1"/>
          </p:cNvSpPr>
          <p:nvPr/>
        </p:nvSpPr>
        <p:spPr bwMode="auto">
          <a:xfrm flipV="1">
            <a:off x="1752600" y="4003675"/>
            <a:ext cx="5638800" cy="63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9" name="Line 13"/>
          <p:cNvSpPr>
            <a:spLocks noChangeShapeType="1"/>
          </p:cNvSpPr>
          <p:nvPr/>
        </p:nvSpPr>
        <p:spPr bwMode="auto">
          <a:xfrm flipV="1">
            <a:off x="1752600" y="5924550"/>
            <a:ext cx="5638800" cy="63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0" name="Line 14"/>
          <p:cNvSpPr>
            <a:spLocks noChangeShapeType="1"/>
          </p:cNvSpPr>
          <p:nvPr/>
        </p:nvSpPr>
        <p:spPr bwMode="auto">
          <a:xfrm>
            <a:off x="6248400" y="3071813"/>
            <a:ext cx="1588" cy="9683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1" name="Oval 15"/>
          <p:cNvSpPr>
            <a:spLocks noChangeArrowheads="1"/>
          </p:cNvSpPr>
          <p:nvPr/>
        </p:nvSpPr>
        <p:spPr bwMode="auto">
          <a:xfrm>
            <a:off x="6164263" y="3925888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2200" b="1" i="1" u="sng" baseline="-25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9712" name="Oval 16"/>
          <p:cNvSpPr>
            <a:spLocks noChangeArrowheads="1"/>
          </p:cNvSpPr>
          <p:nvPr/>
        </p:nvSpPr>
        <p:spPr bwMode="auto">
          <a:xfrm>
            <a:off x="6172200" y="2995613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2200" b="1" i="1" u="sng" baseline="-25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9713" name="Line 17"/>
          <p:cNvSpPr>
            <a:spLocks noChangeShapeType="1"/>
          </p:cNvSpPr>
          <p:nvPr/>
        </p:nvSpPr>
        <p:spPr bwMode="auto">
          <a:xfrm>
            <a:off x="6248400" y="4981575"/>
            <a:ext cx="1588" cy="9683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4" name="Oval 18"/>
          <p:cNvSpPr>
            <a:spLocks noChangeArrowheads="1"/>
          </p:cNvSpPr>
          <p:nvPr/>
        </p:nvSpPr>
        <p:spPr bwMode="auto">
          <a:xfrm>
            <a:off x="6164263" y="585152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2200" b="1" i="1" u="sng" baseline="-25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9715" name="Oval 19"/>
          <p:cNvSpPr>
            <a:spLocks noChangeArrowheads="1"/>
          </p:cNvSpPr>
          <p:nvPr/>
        </p:nvSpPr>
        <p:spPr bwMode="auto">
          <a:xfrm>
            <a:off x="6172200" y="491807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2200" b="1" i="1" u="sng" baseline="-25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9716" name="Line 20"/>
          <p:cNvSpPr>
            <a:spLocks noChangeShapeType="1"/>
          </p:cNvSpPr>
          <p:nvPr/>
        </p:nvSpPr>
        <p:spPr bwMode="auto">
          <a:xfrm>
            <a:off x="4267200" y="3071813"/>
            <a:ext cx="0" cy="2819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7" name="Oval 21"/>
          <p:cNvSpPr>
            <a:spLocks noChangeArrowheads="1"/>
          </p:cNvSpPr>
          <p:nvPr/>
        </p:nvSpPr>
        <p:spPr bwMode="auto">
          <a:xfrm>
            <a:off x="4191000" y="2995613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2200" b="1" i="1" u="sng" baseline="-25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9718" name="Oval 22"/>
          <p:cNvSpPr>
            <a:spLocks noChangeArrowheads="1"/>
          </p:cNvSpPr>
          <p:nvPr/>
        </p:nvSpPr>
        <p:spPr bwMode="auto">
          <a:xfrm>
            <a:off x="4183063" y="585152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2200" b="1" i="1" u="sng" baseline="-25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9719" name="Oval 23"/>
          <p:cNvSpPr>
            <a:spLocks noChangeArrowheads="1"/>
          </p:cNvSpPr>
          <p:nvPr/>
        </p:nvSpPr>
        <p:spPr bwMode="auto">
          <a:xfrm>
            <a:off x="4953000" y="4919663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2200" b="1" i="1" u="sng" baseline="-25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9720" name="Oval 24"/>
          <p:cNvSpPr>
            <a:spLocks noChangeArrowheads="1"/>
          </p:cNvSpPr>
          <p:nvPr/>
        </p:nvSpPr>
        <p:spPr bwMode="auto">
          <a:xfrm>
            <a:off x="4953000" y="3925888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2200" b="1" i="1" u="sng" baseline="-25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742873" name="Text Box 25"/>
          <p:cNvSpPr txBox="1">
            <a:spLocks noChangeArrowheads="1"/>
          </p:cNvSpPr>
          <p:nvPr/>
        </p:nvSpPr>
        <p:spPr bwMode="auto">
          <a:xfrm>
            <a:off x="1828800" y="3613150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rgbClr val="FF0000"/>
                </a:solidFill>
                <a:latin typeface="Helvetica" panose="020B0604020202020204" pitchFamily="34" charset="0"/>
              </a:rPr>
              <a:t>a</a:t>
            </a:r>
          </a:p>
        </p:txBody>
      </p:sp>
      <p:sp>
        <p:nvSpPr>
          <p:cNvPr id="1742874" name="Text Box 26"/>
          <p:cNvSpPr txBox="1">
            <a:spLocks noChangeArrowheads="1"/>
          </p:cNvSpPr>
          <p:nvPr/>
        </p:nvSpPr>
        <p:spPr bwMode="auto">
          <a:xfrm>
            <a:off x="2971800" y="3613150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rgbClr val="FF0000"/>
                </a:solidFill>
                <a:latin typeface="Helvetica" panose="020B0604020202020204" pitchFamily="34" charset="0"/>
              </a:rPr>
              <a:t>a</a:t>
            </a:r>
          </a:p>
        </p:txBody>
      </p:sp>
      <p:sp>
        <p:nvSpPr>
          <p:cNvPr id="1742875" name="Text Box 27"/>
          <p:cNvSpPr txBox="1">
            <a:spLocks noChangeArrowheads="1"/>
          </p:cNvSpPr>
          <p:nvPr/>
        </p:nvSpPr>
        <p:spPr bwMode="auto">
          <a:xfrm>
            <a:off x="5257800" y="4572000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rgbClr val="FF0000"/>
                </a:solidFill>
                <a:latin typeface="Helvetica" panose="020B0604020202020204" pitchFamily="34" charset="0"/>
              </a:rPr>
              <a:t>a</a:t>
            </a:r>
          </a:p>
        </p:txBody>
      </p:sp>
      <p:sp>
        <p:nvSpPr>
          <p:cNvPr id="1742876" name="Text Box 28"/>
          <p:cNvSpPr txBox="1">
            <a:spLocks noChangeArrowheads="1"/>
          </p:cNvSpPr>
          <p:nvPr/>
        </p:nvSpPr>
        <p:spPr bwMode="auto">
          <a:xfrm>
            <a:off x="6465888" y="5534025"/>
            <a:ext cx="3254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rgbClr val="FF0000"/>
                </a:solidFill>
                <a:latin typeface="Helvetica" panose="020B0604020202020204" pitchFamily="34" charset="0"/>
              </a:rPr>
              <a:t>a</a:t>
            </a:r>
          </a:p>
        </p:txBody>
      </p:sp>
      <p:sp>
        <p:nvSpPr>
          <p:cNvPr id="1742877" name="Text Box 29"/>
          <p:cNvSpPr txBox="1">
            <a:spLocks noChangeArrowheads="1"/>
          </p:cNvSpPr>
          <p:nvPr/>
        </p:nvSpPr>
        <p:spPr bwMode="auto">
          <a:xfrm>
            <a:off x="2971800" y="5534025"/>
            <a:ext cx="339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rgbClr val="FF0000"/>
                </a:solidFill>
                <a:latin typeface="Helvetica" panose="020B0604020202020204" pitchFamily="34" charset="0"/>
              </a:rPr>
              <a:t>b</a:t>
            </a:r>
          </a:p>
        </p:txBody>
      </p:sp>
      <p:sp>
        <p:nvSpPr>
          <p:cNvPr id="1742878" name="Text Box 30"/>
          <p:cNvSpPr txBox="1">
            <a:spLocks noChangeArrowheads="1"/>
          </p:cNvSpPr>
          <p:nvPr/>
        </p:nvSpPr>
        <p:spPr bwMode="auto">
          <a:xfrm>
            <a:off x="4419600" y="5534025"/>
            <a:ext cx="339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rgbClr val="FF0000"/>
                </a:solidFill>
                <a:latin typeface="Helvetica" panose="020B0604020202020204" pitchFamily="34" charset="0"/>
              </a:rPr>
              <a:t>b</a:t>
            </a:r>
          </a:p>
        </p:txBody>
      </p:sp>
      <p:sp>
        <p:nvSpPr>
          <p:cNvPr id="1742879" name="Text Box 31"/>
          <p:cNvSpPr txBox="1">
            <a:spLocks noChangeArrowheads="1"/>
          </p:cNvSpPr>
          <p:nvPr/>
        </p:nvSpPr>
        <p:spPr bwMode="auto">
          <a:xfrm>
            <a:off x="6459538" y="4572000"/>
            <a:ext cx="339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rgbClr val="FF0000"/>
                </a:solidFill>
                <a:latin typeface="Helvetica" panose="020B0604020202020204" pitchFamily="34" charset="0"/>
              </a:rPr>
              <a:t>b</a:t>
            </a:r>
          </a:p>
        </p:txBody>
      </p:sp>
      <p:sp>
        <p:nvSpPr>
          <p:cNvPr id="1742880" name="Text Box 32"/>
          <p:cNvSpPr txBox="1">
            <a:spLocks noChangeArrowheads="1"/>
          </p:cNvSpPr>
          <p:nvPr/>
        </p:nvSpPr>
        <p:spPr bwMode="auto">
          <a:xfrm>
            <a:off x="1524000" y="3613150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rgbClr val="FF0000"/>
                </a:solidFill>
                <a:latin typeface="Helvetica" panose="020B0604020202020204" pitchFamily="34" charset="0"/>
              </a:rPr>
              <a:t>c</a:t>
            </a:r>
          </a:p>
        </p:txBody>
      </p:sp>
      <p:sp>
        <p:nvSpPr>
          <p:cNvPr id="1742881" name="Text Box 33"/>
          <p:cNvSpPr txBox="1">
            <a:spLocks noChangeArrowheads="1"/>
          </p:cNvSpPr>
          <p:nvPr/>
        </p:nvSpPr>
        <p:spPr bwMode="auto">
          <a:xfrm>
            <a:off x="2971800" y="2590800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rgbClr val="FF0000"/>
                </a:solidFill>
                <a:latin typeface="Helvetica" panose="020B0604020202020204" pitchFamily="34" charset="0"/>
              </a:rPr>
              <a:t>c</a:t>
            </a:r>
          </a:p>
        </p:txBody>
      </p:sp>
      <p:sp>
        <p:nvSpPr>
          <p:cNvPr id="1742882" name="Text Box 34"/>
          <p:cNvSpPr txBox="1">
            <a:spLocks noChangeArrowheads="1"/>
          </p:cNvSpPr>
          <p:nvPr/>
        </p:nvSpPr>
        <p:spPr bwMode="auto">
          <a:xfrm>
            <a:off x="4419600" y="2590800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rgbClr val="FF0000"/>
                </a:solidFill>
                <a:latin typeface="Helvetica" panose="020B0604020202020204" pitchFamily="34" charset="0"/>
              </a:rPr>
              <a:t>c</a:t>
            </a:r>
          </a:p>
        </p:txBody>
      </p:sp>
      <p:sp>
        <p:nvSpPr>
          <p:cNvPr id="1742883" name="Text Box 35"/>
          <p:cNvSpPr txBox="1">
            <a:spLocks noChangeArrowheads="1"/>
          </p:cNvSpPr>
          <p:nvPr/>
        </p:nvSpPr>
        <p:spPr bwMode="auto">
          <a:xfrm>
            <a:off x="6465888" y="3613150"/>
            <a:ext cx="3254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rgbClr val="FF0000"/>
                </a:solidFill>
                <a:latin typeface="Helvetica" panose="020B0604020202020204" pitchFamily="34" charset="0"/>
              </a:rPr>
              <a:t>c</a:t>
            </a:r>
          </a:p>
        </p:txBody>
      </p:sp>
      <p:sp>
        <p:nvSpPr>
          <p:cNvPr id="1742884" name="Text Box 36"/>
          <p:cNvSpPr txBox="1">
            <a:spLocks noChangeArrowheads="1"/>
          </p:cNvSpPr>
          <p:nvPr/>
        </p:nvSpPr>
        <p:spPr bwMode="auto">
          <a:xfrm>
            <a:off x="1184275" y="3613150"/>
            <a:ext cx="339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rgbClr val="FF0000"/>
                </a:solidFill>
                <a:latin typeface="Helvetica" panose="020B0604020202020204" pitchFamily="34" charset="0"/>
              </a:rPr>
              <a:t>d</a:t>
            </a:r>
          </a:p>
        </p:txBody>
      </p:sp>
      <p:sp>
        <p:nvSpPr>
          <p:cNvPr id="1742885" name="Text Box 37"/>
          <p:cNvSpPr txBox="1">
            <a:spLocks noChangeArrowheads="1"/>
          </p:cNvSpPr>
          <p:nvPr/>
        </p:nvSpPr>
        <p:spPr bwMode="auto">
          <a:xfrm>
            <a:off x="3276600" y="3613150"/>
            <a:ext cx="339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rgbClr val="FF0000"/>
                </a:solidFill>
                <a:latin typeface="Helvetica" panose="020B0604020202020204" pitchFamily="34" charset="0"/>
              </a:rPr>
              <a:t>d</a:t>
            </a:r>
          </a:p>
        </p:txBody>
      </p:sp>
      <p:sp>
        <p:nvSpPr>
          <p:cNvPr id="1742886" name="Text Box 38"/>
          <p:cNvSpPr txBox="1">
            <a:spLocks noChangeArrowheads="1"/>
          </p:cNvSpPr>
          <p:nvPr/>
        </p:nvSpPr>
        <p:spPr bwMode="auto">
          <a:xfrm>
            <a:off x="5562600" y="4572000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rgbClr val="FF0000"/>
                </a:solidFill>
                <a:latin typeface="Helvetica" panose="020B0604020202020204" pitchFamily="34" charset="0"/>
              </a:rPr>
              <a:t>e</a:t>
            </a:r>
          </a:p>
        </p:txBody>
      </p:sp>
      <p:sp>
        <p:nvSpPr>
          <p:cNvPr id="1742887" name="Text Box 39"/>
          <p:cNvSpPr txBox="1">
            <a:spLocks noChangeArrowheads="1"/>
          </p:cNvSpPr>
          <p:nvPr/>
        </p:nvSpPr>
        <p:spPr bwMode="auto">
          <a:xfrm>
            <a:off x="6761163" y="5534025"/>
            <a:ext cx="3254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rgbClr val="FF0000"/>
                </a:solidFill>
                <a:latin typeface="Helvetica" panose="020B0604020202020204" pitchFamily="34" charset="0"/>
              </a:rPr>
              <a:t>e</a:t>
            </a:r>
          </a:p>
        </p:txBody>
      </p:sp>
      <p:sp>
        <p:nvSpPr>
          <p:cNvPr id="1742888" name="Text Box 40"/>
          <p:cNvSpPr txBox="1">
            <a:spLocks noChangeArrowheads="1"/>
          </p:cNvSpPr>
          <p:nvPr/>
        </p:nvSpPr>
        <p:spPr bwMode="auto">
          <a:xfrm>
            <a:off x="2971800" y="4572000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rgbClr val="FF0000"/>
                </a:solidFill>
                <a:latin typeface="Helvetica" panose="020B0604020202020204" pitchFamily="34" charset="0"/>
              </a:rPr>
              <a:t>e</a:t>
            </a:r>
          </a:p>
        </p:txBody>
      </p:sp>
      <p:sp>
        <p:nvSpPr>
          <p:cNvPr id="1742889" name="Text Box 41"/>
          <p:cNvSpPr txBox="1">
            <a:spLocks noChangeArrowheads="1"/>
          </p:cNvSpPr>
          <p:nvPr/>
        </p:nvSpPr>
        <p:spPr bwMode="auto">
          <a:xfrm>
            <a:off x="5257800" y="3613150"/>
            <a:ext cx="339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rgbClr val="FF0000"/>
                </a:solidFill>
                <a:latin typeface="Helvetica" panose="020B0604020202020204" pitchFamily="34" charset="0"/>
              </a:rPr>
              <a:t>d</a:t>
            </a:r>
          </a:p>
        </p:txBody>
      </p:sp>
      <p:sp>
        <p:nvSpPr>
          <p:cNvPr id="1742890" name="Text Box 42"/>
          <p:cNvSpPr txBox="1">
            <a:spLocks noChangeArrowheads="1"/>
          </p:cNvSpPr>
          <p:nvPr/>
        </p:nvSpPr>
        <p:spPr bwMode="auto">
          <a:xfrm>
            <a:off x="6459538" y="2590800"/>
            <a:ext cx="339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rgbClr val="FF0000"/>
                </a:solidFill>
                <a:latin typeface="Helvetica" panose="020B0604020202020204" pitchFamily="34" charset="0"/>
              </a:rPr>
              <a:t>d</a:t>
            </a:r>
          </a:p>
        </p:txBody>
      </p:sp>
      <p:sp>
        <p:nvSpPr>
          <p:cNvPr id="1742891" name="Text Box 43"/>
          <p:cNvSpPr txBox="1">
            <a:spLocks noChangeArrowheads="1"/>
          </p:cNvSpPr>
          <p:nvPr/>
        </p:nvSpPr>
        <p:spPr bwMode="auto">
          <a:xfrm>
            <a:off x="1885950" y="4572000"/>
            <a:ext cx="268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rgbClr val="FF0000"/>
                </a:solidFill>
                <a:latin typeface="Helvetica" panose="020B0604020202020204" pitchFamily="34" charset="0"/>
              </a:rPr>
              <a:t>f</a:t>
            </a:r>
          </a:p>
        </p:txBody>
      </p:sp>
      <p:sp>
        <p:nvSpPr>
          <p:cNvPr id="1742892" name="Text Box 44"/>
          <p:cNvSpPr txBox="1">
            <a:spLocks noChangeArrowheads="1"/>
          </p:cNvSpPr>
          <p:nvPr/>
        </p:nvSpPr>
        <p:spPr bwMode="auto">
          <a:xfrm>
            <a:off x="1219200" y="5534025"/>
            <a:ext cx="339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rgbClr val="FF0000"/>
                </a:solidFill>
                <a:latin typeface="Helvetica" panose="020B0604020202020204" pitchFamily="34" charset="0"/>
              </a:rPr>
              <a:t>g</a:t>
            </a:r>
          </a:p>
        </p:txBody>
      </p:sp>
      <p:sp>
        <p:nvSpPr>
          <p:cNvPr id="1742893" name="Text Box 45"/>
          <p:cNvSpPr txBox="1">
            <a:spLocks noChangeArrowheads="1"/>
          </p:cNvSpPr>
          <p:nvPr/>
        </p:nvSpPr>
        <p:spPr bwMode="auto">
          <a:xfrm>
            <a:off x="3276600" y="5534025"/>
            <a:ext cx="268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rgbClr val="FF0000"/>
                </a:solidFill>
                <a:latin typeface="Helvetica" panose="020B0604020202020204" pitchFamily="34" charset="0"/>
              </a:rPr>
              <a:t>f</a:t>
            </a:r>
          </a:p>
        </p:txBody>
      </p:sp>
      <p:sp>
        <p:nvSpPr>
          <p:cNvPr id="1742894" name="Text Box 46"/>
          <p:cNvSpPr txBox="1">
            <a:spLocks noChangeArrowheads="1"/>
          </p:cNvSpPr>
          <p:nvPr/>
        </p:nvSpPr>
        <p:spPr bwMode="auto">
          <a:xfrm>
            <a:off x="3276600" y="4572000"/>
            <a:ext cx="339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rgbClr val="FF0000"/>
                </a:solidFill>
                <a:latin typeface="Helvetica" panose="020B0604020202020204" pitchFamily="34" charset="0"/>
              </a:rPr>
              <a:t>g</a:t>
            </a:r>
          </a:p>
        </p:txBody>
      </p:sp>
      <p:sp>
        <p:nvSpPr>
          <p:cNvPr id="1742895" name="Text Box 47"/>
          <p:cNvSpPr txBox="1">
            <a:spLocks noChangeArrowheads="1"/>
          </p:cNvSpPr>
          <p:nvPr/>
        </p:nvSpPr>
        <p:spPr bwMode="auto">
          <a:xfrm>
            <a:off x="4724400" y="5534025"/>
            <a:ext cx="268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rgbClr val="FF0000"/>
                </a:solidFill>
                <a:latin typeface="Helvetica" panose="020B0604020202020204" pitchFamily="34" charset="0"/>
              </a:rPr>
              <a:t>f</a:t>
            </a:r>
          </a:p>
        </p:txBody>
      </p:sp>
      <p:sp>
        <p:nvSpPr>
          <p:cNvPr id="1742896" name="Text Box 48"/>
          <p:cNvSpPr txBox="1">
            <a:spLocks noChangeArrowheads="1"/>
          </p:cNvSpPr>
          <p:nvPr/>
        </p:nvSpPr>
        <p:spPr bwMode="auto">
          <a:xfrm>
            <a:off x="6761163" y="4572000"/>
            <a:ext cx="2682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rgbClr val="FF0000"/>
                </a:solidFill>
                <a:latin typeface="Helvetica" panose="020B0604020202020204" pitchFamily="34" charset="0"/>
              </a:rPr>
              <a:t>f</a:t>
            </a:r>
          </a:p>
        </p:txBody>
      </p:sp>
      <p:sp>
        <p:nvSpPr>
          <p:cNvPr id="1742897" name="Text Box 49"/>
          <p:cNvSpPr txBox="1">
            <a:spLocks noChangeArrowheads="1"/>
          </p:cNvSpPr>
          <p:nvPr/>
        </p:nvSpPr>
        <p:spPr bwMode="auto">
          <a:xfrm>
            <a:off x="5562600" y="3613150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rgbClr val="FF0000"/>
                </a:solidFill>
                <a:latin typeface="Helvetica" panose="020B0604020202020204" pitchFamily="34" charset="0"/>
              </a:rPr>
              <a:t>g</a:t>
            </a:r>
          </a:p>
        </p:txBody>
      </p:sp>
      <p:sp>
        <p:nvSpPr>
          <p:cNvPr id="1742898" name="Text Box 50"/>
          <p:cNvSpPr txBox="1">
            <a:spLocks noChangeArrowheads="1"/>
          </p:cNvSpPr>
          <p:nvPr/>
        </p:nvSpPr>
        <p:spPr bwMode="auto">
          <a:xfrm>
            <a:off x="6761163" y="3613150"/>
            <a:ext cx="3254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rgbClr val="FF0000"/>
                </a:solidFill>
                <a:latin typeface="Helvetica" panose="020B0604020202020204" pitchFamily="34" charset="0"/>
              </a:rPr>
              <a:t>g</a:t>
            </a:r>
          </a:p>
        </p:txBody>
      </p:sp>
      <p:sp>
        <p:nvSpPr>
          <p:cNvPr id="29747" name="Line 51"/>
          <p:cNvSpPr>
            <a:spLocks noChangeShapeType="1"/>
          </p:cNvSpPr>
          <p:nvPr/>
        </p:nvSpPr>
        <p:spPr bwMode="auto">
          <a:xfrm>
            <a:off x="5040313" y="3984625"/>
            <a:ext cx="1587" cy="9683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48" name="Rectangle 52"/>
          <p:cNvSpPr>
            <a:spLocks noGrp="1" noChangeArrowheads="1"/>
          </p:cNvSpPr>
          <p:nvPr>
            <p:ph type="body" idx="1"/>
          </p:nvPr>
        </p:nvSpPr>
        <p:spPr>
          <a:xfrm>
            <a:off x="-152400" y="1828800"/>
            <a:ext cx="9448800" cy="685800"/>
          </a:xfrm>
          <a:noFill/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400" smtClean="0">
                <a:ea typeface="ＭＳ Ｐゴシック" panose="020B0600070205080204" pitchFamily="34" charset="-128"/>
              </a:rPr>
              <a:t>Data structure for multiprocessor coordination</a:t>
            </a:r>
          </a:p>
        </p:txBody>
      </p:sp>
      <p:sp>
        <p:nvSpPr>
          <p:cNvPr id="1742901" name="Text Box 53"/>
          <p:cNvSpPr txBox="1">
            <a:spLocks noChangeArrowheads="1"/>
          </p:cNvSpPr>
          <p:nvPr/>
        </p:nvSpPr>
        <p:spPr bwMode="auto">
          <a:xfrm>
            <a:off x="7467600" y="4038600"/>
            <a:ext cx="1371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400" b="1">
                <a:solidFill>
                  <a:srgbClr val="339933"/>
                </a:solidFill>
              </a:rPr>
              <a:t>step sequence</a:t>
            </a:r>
          </a:p>
        </p:txBody>
      </p:sp>
      <p:sp>
        <p:nvSpPr>
          <p:cNvPr id="29750" name="Rectangle 5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anose="020B0600070205080204" pitchFamily="34" charset="-128"/>
              </a:rPr>
              <a:t>Counting Network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17428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17428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5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" fill="hold"/>
                                        <p:tgtEl>
                                          <p:spTgt spid="17428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" fill="hold"/>
                                        <p:tgtEl>
                                          <p:spTgt spid="17428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1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5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300" fill="hold"/>
                                        <p:tgtEl>
                                          <p:spTgt spid="17428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" fill="hold"/>
                                        <p:tgtEl>
                                          <p:spTgt spid="17428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9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5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300" fill="hold"/>
                                        <p:tgtEl>
                                          <p:spTgt spid="17428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" fill="hold"/>
                                        <p:tgtEl>
                                          <p:spTgt spid="17428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300" fill="hold"/>
                                        <p:tgtEl>
                                          <p:spTgt spid="17428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300" fill="hold"/>
                                        <p:tgtEl>
                                          <p:spTgt spid="17428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id="31" presetID="23" presetClass="entr" presetSubtype="16" fill="hold" grpId="0" nodeType="afterEffect">
                                  <p:stCondLst>
                                    <p:cond delay="5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300" fill="hold"/>
                                        <p:tgtEl>
                                          <p:spTgt spid="17428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00" fill="hold"/>
                                        <p:tgtEl>
                                          <p:spTgt spid="17428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1100"/>
                            </p:stCondLst>
                            <p:childTnLst>
                              <p:par>
                                <p:cTn id="36" presetID="23" presetClass="entr" presetSubtype="16" fill="hold" grpId="0" nodeType="afterEffect">
                                  <p:stCondLst>
                                    <p:cond delay="5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300" fill="hold"/>
                                        <p:tgtEl>
                                          <p:spTgt spid="17428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00" fill="hold"/>
                                        <p:tgtEl>
                                          <p:spTgt spid="17428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900"/>
                            </p:stCondLst>
                            <p:childTnLst>
                              <p:par>
                                <p:cTn id="41" presetID="23" presetClass="entr" presetSubtype="16" fill="hold" grpId="0" nodeType="afterEffect">
                                  <p:stCondLst>
                                    <p:cond delay="5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300" fill="hold"/>
                                        <p:tgtEl>
                                          <p:spTgt spid="17428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00" fill="hold"/>
                                        <p:tgtEl>
                                          <p:spTgt spid="17428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300" fill="hold"/>
                                        <p:tgtEl>
                                          <p:spTgt spid="17428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300" fill="hold"/>
                                        <p:tgtEl>
                                          <p:spTgt spid="17428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id="52" presetID="23" presetClass="entr" presetSubtype="16" fill="hold" grpId="0" nodeType="afterEffect">
                                  <p:stCondLst>
                                    <p:cond delay="5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300" fill="hold"/>
                                        <p:tgtEl>
                                          <p:spTgt spid="17428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00" fill="hold"/>
                                        <p:tgtEl>
                                          <p:spTgt spid="17428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1100"/>
                            </p:stCondLst>
                            <p:childTnLst>
                              <p:par>
                                <p:cTn id="57" presetID="23" presetClass="entr" presetSubtype="16" fill="hold" grpId="0" nodeType="afterEffect">
                                  <p:stCondLst>
                                    <p:cond delay="5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300" fill="hold"/>
                                        <p:tgtEl>
                                          <p:spTgt spid="17428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300" fill="hold"/>
                                        <p:tgtEl>
                                          <p:spTgt spid="17428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1900"/>
                            </p:stCondLst>
                            <p:childTnLst>
                              <p:par>
                                <p:cTn id="62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300"/>
                                        <p:tgtEl>
                                          <p:spTgt spid="1742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300" fill="hold"/>
                                        <p:tgtEl>
                                          <p:spTgt spid="17428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300" fill="hold"/>
                                        <p:tgtEl>
                                          <p:spTgt spid="17428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id="72" presetID="23" presetClass="entr" presetSubtype="16" fill="hold" grpId="0" nodeType="afterEffect">
                                  <p:stCondLst>
                                    <p:cond delay="5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300" fill="hold"/>
                                        <p:tgtEl>
                                          <p:spTgt spid="17428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00" fill="hold"/>
                                        <p:tgtEl>
                                          <p:spTgt spid="17428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1100"/>
                            </p:stCondLst>
                            <p:childTnLst>
                              <p:par>
                                <p:cTn id="77" presetID="23" presetClass="entr" presetSubtype="16" fill="hold" grpId="0" nodeType="afterEffect">
                                  <p:stCondLst>
                                    <p:cond delay="5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300" fill="hold"/>
                                        <p:tgtEl>
                                          <p:spTgt spid="17428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300" fill="hold"/>
                                        <p:tgtEl>
                                          <p:spTgt spid="17428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1900"/>
                            </p:stCondLst>
                            <p:childTnLst>
                              <p:par>
                                <p:cTn id="82" presetID="23" presetClass="entr" presetSubtype="16" fill="hold" grpId="0" nodeType="afterEffect">
                                  <p:stCondLst>
                                    <p:cond delay="5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300" fill="hold"/>
                                        <p:tgtEl>
                                          <p:spTgt spid="17428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300" fill="hold"/>
                                        <p:tgtEl>
                                          <p:spTgt spid="17428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300" fill="hold"/>
                                        <p:tgtEl>
                                          <p:spTgt spid="17428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300" fill="hold"/>
                                        <p:tgtEl>
                                          <p:spTgt spid="17428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id="93" presetID="23" presetClass="entr" presetSubtype="16" fill="hold" grpId="0" nodeType="afterEffect">
                                  <p:stCondLst>
                                    <p:cond delay="5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300" fill="hold"/>
                                        <p:tgtEl>
                                          <p:spTgt spid="17428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300" fill="hold"/>
                                        <p:tgtEl>
                                          <p:spTgt spid="17428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1100"/>
                            </p:stCondLst>
                            <p:childTnLst>
                              <p:par>
                                <p:cTn id="98" presetID="23" presetClass="entr" presetSubtype="16" fill="hold" grpId="0" nodeType="afterEffect">
                                  <p:stCondLst>
                                    <p:cond delay="5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300" fill="hold"/>
                                        <p:tgtEl>
                                          <p:spTgt spid="17428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00" fill="hold"/>
                                        <p:tgtEl>
                                          <p:spTgt spid="17428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 nodeType="afterGroup">
                            <p:stCondLst>
                              <p:cond delay="1900"/>
                            </p:stCondLst>
                            <p:childTnLst>
                              <p:par>
                                <p:cTn id="103" presetID="23" presetClass="entr" presetSubtype="16" fill="hold" grpId="0" nodeType="afterEffect">
                                  <p:stCondLst>
                                    <p:cond delay="5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300" fill="hold"/>
                                        <p:tgtEl>
                                          <p:spTgt spid="17428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300" fill="hold"/>
                                        <p:tgtEl>
                                          <p:spTgt spid="17428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300" fill="hold"/>
                                        <p:tgtEl>
                                          <p:spTgt spid="17428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300" fill="hold"/>
                                        <p:tgtEl>
                                          <p:spTgt spid="17428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id="114" presetID="23" presetClass="entr" presetSubtype="16" fill="hold" grpId="0" nodeType="afterEffect">
                                  <p:stCondLst>
                                    <p:cond delay="5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300" fill="hold"/>
                                        <p:tgtEl>
                                          <p:spTgt spid="17428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300" fill="hold"/>
                                        <p:tgtEl>
                                          <p:spTgt spid="17428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 nodeType="afterGroup">
                            <p:stCondLst>
                              <p:cond delay="1100"/>
                            </p:stCondLst>
                            <p:childTnLst>
                              <p:par>
                                <p:cTn id="119" presetID="23" presetClass="entr" presetSubtype="16" fill="hold" grpId="0" nodeType="afterEffect">
                                  <p:stCondLst>
                                    <p:cond delay="5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300" fill="hold"/>
                                        <p:tgtEl>
                                          <p:spTgt spid="17428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300" fill="hold"/>
                                        <p:tgtEl>
                                          <p:spTgt spid="17428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 nodeType="afterGroup">
                            <p:stCondLst>
                              <p:cond delay="1900"/>
                            </p:stCondLst>
                            <p:childTnLst>
                              <p:par>
                                <p:cTn id="124" presetID="23" presetClass="entr" presetSubtype="16" fill="hold" grpId="0" nodeType="afterEffect">
                                  <p:stCondLst>
                                    <p:cond delay="5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300" fill="hold"/>
                                        <p:tgtEl>
                                          <p:spTgt spid="17428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300" fill="hold"/>
                                        <p:tgtEl>
                                          <p:spTgt spid="17428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300" fill="hold"/>
                                        <p:tgtEl>
                                          <p:spTgt spid="17428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300" fill="hold"/>
                                        <p:tgtEl>
                                          <p:spTgt spid="17428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id="135" presetID="23" presetClass="entr" presetSubtype="16" fill="hold" grpId="0" nodeType="afterEffect">
                                  <p:stCondLst>
                                    <p:cond delay="5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300" fill="hold"/>
                                        <p:tgtEl>
                                          <p:spTgt spid="17428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300" fill="hold"/>
                                        <p:tgtEl>
                                          <p:spTgt spid="17428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 nodeType="afterGroup">
                            <p:stCondLst>
                              <p:cond delay="1100"/>
                            </p:stCondLst>
                            <p:childTnLst>
                              <p:par>
                                <p:cTn id="140" presetID="23" presetClass="entr" presetSubtype="16" fill="hold" grpId="0" nodeType="afterEffect">
                                  <p:stCondLst>
                                    <p:cond delay="5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300" fill="hold"/>
                                        <p:tgtEl>
                                          <p:spTgt spid="17428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300" fill="hold"/>
                                        <p:tgtEl>
                                          <p:spTgt spid="17428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 nodeType="afterGroup">
                            <p:stCondLst>
                              <p:cond delay="1900"/>
                            </p:stCondLst>
                            <p:childTnLst>
                              <p:par>
                                <p:cTn id="145" presetID="23" presetClass="entr" presetSubtype="16" fill="hold" grpId="0" nodeType="afterEffect">
                                  <p:stCondLst>
                                    <p:cond delay="5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300" fill="hold"/>
                                        <p:tgtEl>
                                          <p:spTgt spid="17428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300" fill="hold"/>
                                        <p:tgtEl>
                                          <p:spTgt spid="17428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 nodeType="clickPar">
                      <p:stCondLst>
                        <p:cond delay="indefinite"/>
                      </p:stCondLst>
                      <p:childTnLst>
                        <p:par>
                          <p:cTn id="1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17429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17429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2858" grpId="0" autoUpdateAnimBg="0"/>
      <p:bldP spid="1742859" grpId="0" autoUpdateAnimBg="0"/>
      <p:bldP spid="1742873" grpId="0" autoUpdateAnimBg="0"/>
      <p:bldP spid="1742874" grpId="0" autoUpdateAnimBg="0"/>
      <p:bldP spid="1742875" grpId="0" autoUpdateAnimBg="0"/>
      <p:bldP spid="1742876" grpId="0" autoUpdateAnimBg="0"/>
      <p:bldP spid="1742877" grpId="0" autoUpdateAnimBg="0"/>
      <p:bldP spid="1742878" grpId="0" autoUpdateAnimBg="0"/>
      <p:bldP spid="1742879" grpId="0" autoUpdateAnimBg="0"/>
      <p:bldP spid="1742880" grpId="0" autoUpdateAnimBg="0"/>
      <p:bldP spid="1742881" grpId="0" autoUpdateAnimBg="0"/>
      <p:bldP spid="1742882" grpId="0" autoUpdateAnimBg="0"/>
      <p:bldP spid="1742883" grpId="0" autoUpdateAnimBg="0"/>
      <p:bldP spid="1742884" grpId="0" autoUpdateAnimBg="0"/>
      <p:bldP spid="1742885" grpId="0" autoUpdateAnimBg="0"/>
      <p:bldP spid="1742886" grpId="0" autoUpdateAnimBg="0"/>
      <p:bldP spid="1742887" grpId="0" autoUpdateAnimBg="0"/>
      <p:bldP spid="1742888" grpId="0" autoUpdateAnimBg="0"/>
      <p:bldP spid="1742889" grpId="0" autoUpdateAnimBg="0"/>
      <p:bldP spid="1742890" grpId="0" autoUpdateAnimBg="0"/>
      <p:bldP spid="1742891" grpId="0" autoUpdateAnimBg="0"/>
      <p:bldP spid="1742892" grpId="0" autoUpdateAnimBg="0"/>
      <p:bldP spid="1742893" grpId="0" autoUpdateAnimBg="0"/>
      <p:bldP spid="1742894" grpId="0" autoUpdateAnimBg="0"/>
      <p:bldP spid="1742895" grpId="0" autoUpdateAnimBg="0"/>
      <p:bldP spid="1742896" grpId="0" autoUpdateAnimBg="0"/>
      <p:bldP spid="1742897" grpId="0" autoUpdateAnimBg="0"/>
      <p:bldP spid="1742898" grpId="0" autoUpdateAnimBg="0"/>
      <p:bldP spid="1742901" grpId="0" autoUpdateAnimBg="0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Line 2"/>
          <p:cNvSpPr>
            <a:spLocks noChangeShapeType="1"/>
          </p:cNvSpPr>
          <p:nvPr/>
        </p:nvSpPr>
        <p:spPr bwMode="auto">
          <a:xfrm>
            <a:off x="2819400" y="3067050"/>
            <a:ext cx="1588" cy="9683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3" name="Oval 3"/>
          <p:cNvSpPr>
            <a:spLocks noChangeArrowheads="1"/>
          </p:cNvSpPr>
          <p:nvPr/>
        </p:nvSpPr>
        <p:spPr bwMode="auto">
          <a:xfrm>
            <a:off x="2735263" y="3925888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2200" b="1" i="1" u="sng" baseline="-25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0724" name="Oval 4"/>
          <p:cNvSpPr>
            <a:spLocks noChangeArrowheads="1"/>
          </p:cNvSpPr>
          <p:nvPr/>
        </p:nvSpPr>
        <p:spPr bwMode="auto">
          <a:xfrm>
            <a:off x="2743200" y="2990850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2200" b="1" i="1" u="sng" baseline="-25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0725" name="Line 5"/>
          <p:cNvSpPr>
            <a:spLocks noChangeShapeType="1"/>
          </p:cNvSpPr>
          <p:nvPr/>
        </p:nvSpPr>
        <p:spPr bwMode="auto">
          <a:xfrm flipV="1">
            <a:off x="1752600" y="3067050"/>
            <a:ext cx="5638800" cy="63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6" name="Line 6"/>
          <p:cNvSpPr>
            <a:spLocks noChangeShapeType="1"/>
          </p:cNvSpPr>
          <p:nvPr/>
        </p:nvSpPr>
        <p:spPr bwMode="auto">
          <a:xfrm>
            <a:off x="2819400" y="4976813"/>
            <a:ext cx="1588" cy="9683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7" name="Oval 7"/>
          <p:cNvSpPr>
            <a:spLocks noChangeArrowheads="1"/>
          </p:cNvSpPr>
          <p:nvPr/>
        </p:nvSpPr>
        <p:spPr bwMode="auto">
          <a:xfrm>
            <a:off x="2735263" y="585787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2200" b="1" i="1" u="sng" baseline="-25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0728" name="Oval 8"/>
          <p:cNvSpPr>
            <a:spLocks noChangeArrowheads="1"/>
          </p:cNvSpPr>
          <p:nvPr/>
        </p:nvSpPr>
        <p:spPr bwMode="auto">
          <a:xfrm>
            <a:off x="2743200" y="491807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2200" b="1" i="1" u="sng" baseline="-25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0729" name="Line 9"/>
          <p:cNvSpPr>
            <a:spLocks noChangeShapeType="1"/>
          </p:cNvSpPr>
          <p:nvPr/>
        </p:nvSpPr>
        <p:spPr bwMode="auto">
          <a:xfrm flipV="1">
            <a:off x="1752600" y="4995863"/>
            <a:ext cx="5638800" cy="63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30" name="Line 10"/>
          <p:cNvSpPr>
            <a:spLocks noChangeShapeType="1"/>
          </p:cNvSpPr>
          <p:nvPr/>
        </p:nvSpPr>
        <p:spPr bwMode="auto">
          <a:xfrm flipV="1">
            <a:off x="1752600" y="4003675"/>
            <a:ext cx="5638800" cy="63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31" name="Line 11"/>
          <p:cNvSpPr>
            <a:spLocks noChangeShapeType="1"/>
          </p:cNvSpPr>
          <p:nvPr/>
        </p:nvSpPr>
        <p:spPr bwMode="auto">
          <a:xfrm flipV="1">
            <a:off x="1752600" y="5924550"/>
            <a:ext cx="5638800" cy="63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32" name="Line 12"/>
          <p:cNvSpPr>
            <a:spLocks noChangeShapeType="1"/>
          </p:cNvSpPr>
          <p:nvPr/>
        </p:nvSpPr>
        <p:spPr bwMode="auto">
          <a:xfrm>
            <a:off x="6248400" y="3071813"/>
            <a:ext cx="1588" cy="9683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33" name="Oval 13"/>
          <p:cNvSpPr>
            <a:spLocks noChangeArrowheads="1"/>
          </p:cNvSpPr>
          <p:nvPr/>
        </p:nvSpPr>
        <p:spPr bwMode="auto">
          <a:xfrm>
            <a:off x="6164263" y="3925888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2200" b="1" i="1" u="sng" baseline="-25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0734" name="Oval 14"/>
          <p:cNvSpPr>
            <a:spLocks noChangeArrowheads="1"/>
          </p:cNvSpPr>
          <p:nvPr/>
        </p:nvSpPr>
        <p:spPr bwMode="auto">
          <a:xfrm>
            <a:off x="6172200" y="2995613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2200" b="1" i="1" u="sng" baseline="-25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0735" name="Line 15"/>
          <p:cNvSpPr>
            <a:spLocks noChangeShapeType="1"/>
          </p:cNvSpPr>
          <p:nvPr/>
        </p:nvSpPr>
        <p:spPr bwMode="auto">
          <a:xfrm>
            <a:off x="6248400" y="4981575"/>
            <a:ext cx="1588" cy="9683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36" name="Oval 16"/>
          <p:cNvSpPr>
            <a:spLocks noChangeArrowheads="1"/>
          </p:cNvSpPr>
          <p:nvPr/>
        </p:nvSpPr>
        <p:spPr bwMode="auto">
          <a:xfrm>
            <a:off x="6164263" y="585152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2200" b="1" i="1" u="sng" baseline="-25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0737" name="Oval 17"/>
          <p:cNvSpPr>
            <a:spLocks noChangeArrowheads="1"/>
          </p:cNvSpPr>
          <p:nvPr/>
        </p:nvSpPr>
        <p:spPr bwMode="auto">
          <a:xfrm>
            <a:off x="6172200" y="491807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2200" b="1" i="1" u="sng" baseline="-25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0738" name="Line 18"/>
          <p:cNvSpPr>
            <a:spLocks noChangeShapeType="1"/>
          </p:cNvSpPr>
          <p:nvPr/>
        </p:nvSpPr>
        <p:spPr bwMode="auto">
          <a:xfrm>
            <a:off x="4267200" y="3071813"/>
            <a:ext cx="0" cy="2819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39" name="Oval 19"/>
          <p:cNvSpPr>
            <a:spLocks noChangeArrowheads="1"/>
          </p:cNvSpPr>
          <p:nvPr/>
        </p:nvSpPr>
        <p:spPr bwMode="auto">
          <a:xfrm>
            <a:off x="4191000" y="2995613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2200" b="1" i="1" u="sng" baseline="-25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0740" name="Oval 20"/>
          <p:cNvSpPr>
            <a:spLocks noChangeArrowheads="1"/>
          </p:cNvSpPr>
          <p:nvPr/>
        </p:nvSpPr>
        <p:spPr bwMode="auto">
          <a:xfrm>
            <a:off x="4183063" y="585152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2200" b="1" i="1" u="sng" baseline="-25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0741" name="Oval 21"/>
          <p:cNvSpPr>
            <a:spLocks noChangeArrowheads="1"/>
          </p:cNvSpPr>
          <p:nvPr/>
        </p:nvSpPr>
        <p:spPr bwMode="auto">
          <a:xfrm>
            <a:off x="4953000" y="4919663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2200" b="1" i="1" u="sng" baseline="-25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0742" name="Oval 22"/>
          <p:cNvSpPr>
            <a:spLocks noChangeArrowheads="1"/>
          </p:cNvSpPr>
          <p:nvPr/>
        </p:nvSpPr>
        <p:spPr bwMode="auto">
          <a:xfrm>
            <a:off x="4953000" y="3925888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2200" b="1" i="1" u="sng" baseline="-25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0743" name="Line 23"/>
          <p:cNvSpPr>
            <a:spLocks noChangeShapeType="1"/>
          </p:cNvSpPr>
          <p:nvPr/>
        </p:nvSpPr>
        <p:spPr bwMode="auto">
          <a:xfrm>
            <a:off x="5040313" y="3984625"/>
            <a:ext cx="1587" cy="9683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1935163" y="2713038"/>
            <a:ext cx="325437" cy="3230562"/>
            <a:chOff x="960" y="1597"/>
            <a:chExt cx="205" cy="2035"/>
          </a:xfrm>
        </p:grpSpPr>
        <p:sp>
          <p:nvSpPr>
            <p:cNvPr id="30763" name="Text Box 25"/>
            <p:cNvSpPr txBox="1">
              <a:spLocks noChangeArrowheads="1"/>
            </p:cNvSpPr>
            <p:nvPr/>
          </p:nvSpPr>
          <p:spPr bwMode="auto">
            <a:xfrm>
              <a:off x="960" y="2182"/>
              <a:ext cx="2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rgbClr val="808000"/>
                  </a:solidFill>
                  <a:latin typeface="Helvetica" panose="020B0604020202020204" pitchFamily="34" charset="0"/>
                </a:rPr>
                <a:t>3</a:t>
              </a:r>
            </a:p>
          </p:txBody>
        </p:sp>
        <p:sp>
          <p:nvSpPr>
            <p:cNvPr id="30764" name="Text Box 26"/>
            <p:cNvSpPr txBox="1">
              <a:spLocks noChangeArrowheads="1"/>
            </p:cNvSpPr>
            <p:nvPr/>
          </p:nvSpPr>
          <p:spPr bwMode="auto">
            <a:xfrm>
              <a:off x="960" y="2806"/>
              <a:ext cx="2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rgbClr val="808000"/>
                  </a:solidFill>
                  <a:latin typeface="Helvetica" panose="020B0604020202020204" pitchFamily="34" charset="0"/>
                </a:rPr>
                <a:t>1</a:t>
              </a:r>
            </a:p>
          </p:txBody>
        </p:sp>
        <p:sp>
          <p:nvSpPr>
            <p:cNvPr id="30765" name="Text Box 27"/>
            <p:cNvSpPr txBox="1">
              <a:spLocks noChangeArrowheads="1"/>
            </p:cNvSpPr>
            <p:nvPr/>
          </p:nvSpPr>
          <p:spPr bwMode="auto">
            <a:xfrm>
              <a:off x="960" y="3382"/>
              <a:ext cx="2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rgbClr val="808000"/>
                  </a:solidFill>
                  <a:latin typeface="Helvetica" panose="020B0604020202020204" pitchFamily="34" charset="0"/>
                </a:rPr>
                <a:t>3</a:t>
              </a:r>
            </a:p>
          </p:txBody>
        </p:sp>
        <p:sp>
          <p:nvSpPr>
            <p:cNvPr id="30766" name="Text Box 28"/>
            <p:cNvSpPr txBox="1">
              <a:spLocks noChangeArrowheads="1"/>
            </p:cNvSpPr>
            <p:nvPr/>
          </p:nvSpPr>
          <p:spPr bwMode="auto">
            <a:xfrm>
              <a:off x="960" y="1597"/>
              <a:ext cx="2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rgbClr val="808000"/>
                  </a:solidFill>
                  <a:latin typeface="Helvetica" panose="020B0604020202020204" pitchFamily="34" charset="0"/>
                </a:rPr>
                <a:t>0</a:t>
              </a:r>
            </a:p>
          </p:txBody>
        </p:sp>
      </p:grpSp>
      <p:grpSp>
        <p:nvGrpSpPr>
          <p:cNvPr id="3" name="Group 29"/>
          <p:cNvGrpSpPr>
            <a:grpSpLocks/>
          </p:cNvGrpSpPr>
          <p:nvPr/>
        </p:nvGrpSpPr>
        <p:grpSpPr bwMode="auto">
          <a:xfrm>
            <a:off x="3173413" y="2713038"/>
            <a:ext cx="325437" cy="3230562"/>
            <a:chOff x="1740" y="1597"/>
            <a:chExt cx="205" cy="2035"/>
          </a:xfrm>
        </p:grpSpPr>
        <p:sp>
          <p:nvSpPr>
            <p:cNvPr id="30759" name="Text Box 30"/>
            <p:cNvSpPr txBox="1">
              <a:spLocks noChangeArrowheads="1"/>
            </p:cNvSpPr>
            <p:nvPr/>
          </p:nvSpPr>
          <p:spPr bwMode="auto">
            <a:xfrm>
              <a:off x="1740" y="2182"/>
              <a:ext cx="2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rgbClr val="808000"/>
                  </a:solidFill>
                  <a:latin typeface="Helvetica" panose="020B0604020202020204" pitchFamily="34" charset="0"/>
                </a:rPr>
                <a:t>2</a:t>
              </a:r>
            </a:p>
          </p:txBody>
        </p:sp>
        <p:sp>
          <p:nvSpPr>
            <p:cNvPr id="30760" name="Text Box 31"/>
            <p:cNvSpPr txBox="1">
              <a:spLocks noChangeArrowheads="1"/>
            </p:cNvSpPr>
            <p:nvPr/>
          </p:nvSpPr>
          <p:spPr bwMode="auto">
            <a:xfrm>
              <a:off x="1740" y="2806"/>
              <a:ext cx="2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rgbClr val="808000"/>
                  </a:solidFill>
                  <a:latin typeface="Helvetica" panose="020B0604020202020204" pitchFamily="34" charset="0"/>
                </a:rPr>
                <a:t>2</a:t>
              </a:r>
            </a:p>
          </p:txBody>
        </p:sp>
        <p:sp>
          <p:nvSpPr>
            <p:cNvPr id="30761" name="Text Box 32"/>
            <p:cNvSpPr txBox="1">
              <a:spLocks noChangeArrowheads="1"/>
            </p:cNvSpPr>
            <p:nvPr/>
          </p:nvSpPr>
          <p:spPr bwMode="auto">
            <a:xfrm>
              <a:off x="1740" y="3382"/>
              <a:ext cx="2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rgbClr val="808000"/>
                  </a:solidFill>
                  <a:latin typeface="Helvetica" panose="020B0604020202020204" pitchFamily="34" charset="0"/>
                </a:rPr>
                <a:t>2</a:t>
              </a:r>
            </a:p>
          </p:txBody>
        </p:sp>
        <p:sp>
          <p:nvSpPr>
            <p:cNvPr id="30762" name="Text Box 33"/>
            <p:cNvSpPr txBox="1">
              <a:spLocks noChangeArrowheads="1"/>
            </p:cNvSpPr>
            <p:nvPr/>
          </p:nvSpPr>
          <p:spPr bwMode="auto">
            <a:xfrm>
              <a:off x="1740" y="1597"/>
              <a:ext cx="2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rgbClr val="808000"/>
                  </a:solidFill>
                  <a:latin typeface="Helvetica" panose="020B0604020202020204" pitchFamily="34" charset="0"/>
                </a:rPr>
                <a:t>1</a:t>
              </a:r>
            </a:p>
          </p:txBody>
        </p:sp>
      </p:grpSp>
      <p:grpSp>
        <p:nvGrpSpPr>
          <p:cNvPr id="4" name="Group 34"/>
          <p:cNvGrpSpPr>
            <a:grpSpLocks/>
          </p:cNvGrpSpPr>
          <p:nvPr/>
        </p:nvGrpSpPr>
        <p:grpSpPr bwMode="auto">
          <a:xfrm>
            <a:off x="5535613" y="2713038"/>
            <a:ext cx="325437" cy="3230562"/>
            <a:chOff x="3132" y="1597"/>
            <a:chExt cx="205" cy="2035"/>
          </a:xfrm>
        </p:grpSpPr>
        <p:sp>
          <p:nvSpPr>
            <p:cNvPr id="30755" name="Text Box 35"/>
            <p:cNvSpPr txBox="1">
              <a:spLocks noChangeArrowheads="1"/>
            </p:cNvSpPr>
            <p:nvPr/>
          </p:nvSpPr>
          <p:spPr bwMode="auto">
            <a:xfrm>
              <a:off x="3132" y="2182"/>
              <a:ext cx="2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rgbClr val="808000"/>
                  </a:solidFill>
                  <a:latin typeface="Helvetica" panose="020B0604020202020204" pitchFamily="34" charset="0"/>
                </a:rPr>
                <a:t>2</a:t>
              </a:r>
            </a:p>
          </p:txBody>
        </p:sp>
        <p:sp>
          <p:nvSpPr>
            <p:cNvPr id="30756" name="Text Box 36"/>
            <p:cNvSpPr txBox="1">
              <a:spLocks noChangeArrowheads="1"/>
            </p:cNvSpPr>
            <p:nvPr/>
          </p:nvSpPr>
          <p:spPr bwMode="auto">
            <a:xfrm>
              <a:off x="3132" y="2806"/>
              <a:ext cx="2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rgbClr val="808000"/>
                  </a:solidFill>
                  <a:latin typeface="Helvetica" panose="020B0604020202020204" pitchFamily="34" charset="0"/>
                </a:rPr>
                <a:t>2</a:t>
              </a:r>
            </a:p>
          </p:txBody>
        </p:sp>
        <p:sp>
          <p:nvSpPr>
            <p:cNvPr id="30757" name="Text Box 37"/>
            <p:cNvSpPr txBox="1">
              <a:spLocks noChangeArrowheads="1"/>
            </p:cNvSpPr>
            <p:nvPr/>
          </p:nvSpPr>
          <p:spPr bwMode="auto">
            <a:xfrm>
              <a:off x="3132" y="3382"/>
              <a:ext cx="2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rgbClr val="808000"/>
                  </a:solidFill>
                  <a:latin typeface="Helvetica" panose="020B0604020202020204" pitchFamily="34" charset="0"/>
                </a:rPr>
                <a:t>2</a:t>
              </a:r>
            </a:p>
          </p:txBody>
        </p:sp>
        <p:sp>
          <p:nvSpPr>
            <p:cNvPr id="30758" name="Text Box 38"/>
            <p:cNvSpPr txBox="1">
              <a:spLocks noChangeArrowheads="1"/>
            </p:cNvSpPr>
            <p:nvPr/>
          </p:nvSpPr>
          <p:spPr bwMode="auto">
            <a:xfrm>
              <a:off x="3132" y="1597"/>
              <a:ext cx="2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rgbClr val="808000"/>
                  </a:solidFill>
                  <a:latin typeface="Helvetica" panose="020B0604020202020204" pitchFamily="34" charset="0"/>
                </a:rPr>
                <a:t>1</a:t>
              </a:r>
            </a:p>
          </p:txBody>
        </p:sp>
      </p:grpSp>
      <p:grpSp>
        <p:nvGrpSpPr>
          <p:cNvPr id="5" name="Group 39"/>
          <p:cNvGrpSpPr>
            <a:grpSpLocks/>
          </p:cNvGrpSpPr>
          <p:nvPr/>
        </p:nvGrpSpPr>
        <p:grpSpPr bwMode="auto">
          <a:xfrm>
            <a:off x="6907213" y="2713038"/>
            <a:ext cx="325437" cy="3230562"/>
            <a:chOff x="3984" y="1597"/>
            <a:chExt cx="205" cy="2035"/>
          </a:xfrm>
        </p:grpSpPr>
        <p:sp>
          <p:nvSpPr>
            <p:cNvPr id="30751" name="Text Box 40"/>
            <p:cNvSpPr txBox="1">
              <a:spLocks noChangeArrowheads="1"/>
            </p:cNvSpPr>
            <p:nvPr/>
          </p:nvSpPr>
          <p:spPr bwMode="auto">
            <a:xfrm>
              <a:off x="3984" y="2182"/>
              <a:ext cx="2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rgbClr val="808000"/>
                  </a:solidFill>
                  <a:latin typeface="Helvetica" panose="020B0604020202020204" pitchFamily="34" charset="0"/>
                </a:rPr>
                <a:t>2</a:t>
              </a:r>
            </a:p>
          </p:txBody>
        </p:sp>
        <p:sp>
          <p:nvSpPr>
            <p:cNvPr id="30752" name="Text Box 41"/>
            <p:cNvSpPr txBox="1">
              <a:spLocks noChangeArrowheads="1"/>
            </p:cNvSpPr>
            <p:nvPr/>
          </p:nvSpPr>
          <p:spPr bwMode="auto">
            <a:xfrm>
              <a:off x="3984" y="2806"/>
              <a:ext cx="2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rgbClr val="808000"/>
                  </a:solidFill>
                  <a:latin typeface="Helvetica" panose="020B0604020202020204" pitchFamily="34" charset="0"/>
                </a:rPr>
                <a:t>2</a:t>
              </a:r>
            </a:p>
          </p:txBody>
        </p:sp>
        <p:sp>
          <p:nvSpPr>
            <p:cNvPr id="30753" name="Text Box 42"/>
            <p:cNvSpPr txBox="1">
              <a:spLocks noChangeArrowheads="1"/>
            </p:cNvSpPr>
            <p:nvPr/>
          </p:nvSpPr>
          <p:spPr bwMode="auto">
            <a:xfrm>
              <a:off x="3984" y="3382"/>
              <a:ext cx="2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rgbClr val="808000"/>
                  </a:solidFill>
                  <a:latin typeface="Helvetica" panose="020B0604020202020204" pitchFamily="34" charset="0"/>
                </a:rPr>
                <a:t>2</a:t>
              </a:r>
            </a:p>
          </p:txBody>
        </p:sp>
        <p:sp>
          <p:nvSpPr>
            <p:cNvPr id="30754" name="Text Box 43"/>
            <p:cNvSpPr txBox="1">
              <a:spLocks noChangeArrowheads="1"/>
            </p:cNvSpPr>
            <p:nvPr/>
          </p:nvSpPr>
          <p:spPr bwMode="auto">
            <a:xfrm>
              <a:off x="3984" y="1597"/>
              <a:ext cx="2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rgbClr val="808000"/>
                  </a:solidFill>
                  <a:latin typeface="Helvetica" panose="020B0604020202020204" pitchFamily="34" charset="0"/>
                </a:rPr>
                <a:t>1</a:t>
              </a:r>
            </a:p>
          </p:txBody>
        </p:sp>
      </p:grpSp>
      <p:sp>
        <p:nvSpPr>
          <p:cNvPr id="1743916" name="Text Box 44"/>
          <p:cNvSpPr txBox="1">
            <a:spLocks noChangeArrowheads="1"/>
          </p:cNvSpPr>
          <p:nvPr/>
        </p:nvSpPr>
        <p:spPr bwMode="auto">
          <a:xfrm>
            <a:off x="7620000" y="4038600"/>
            <a:ext cx="1371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400" b="1">
                <a:solidFill>
                  <a:srgbClr val="339933"/>
                </a:solidFill>
              </a:rPr>
              <a:t>step sequence</a:t>
            </a:r>
          </a:p>
        </p:txBody>
      </p:sp>
      <p:sp>
        <p:nvSpPr>
          <p:cNvPr id="30749" name="Rectangle 45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4400">
                <a:solidFill>
                  <a:srgbClr val="FF0000"/>
                </a:solidFill>
              </a:rPr>
              <a:t>Counting Network</a:t>
            </a:r>
          </a:p>
        </p:txBody>
      </p:sp>
      <p:sp>
        <p:nvSpPr>
          <p:cNvPr id="30750" name="Rectangle 46"/>
          <p:cNvSpPr>
            <a:spLocks noChangeArrowheads="1"/>
          </p:cNvSpPr>
          <p:nvPr/>
        </p:nvSpPr>
        <p:spPr bwMode="auto">
          <a:xfrm>
            <a:off x="304800" y="1905000"/>
            <a:ext cx="8305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sz="2400" i="1">
                <a:solidFill>
                  <a:srgbClr val="339933"/>
                </a:solidFill>
              </a:rPr>
              <a:t>Execution trace</a:t>
            </a:r>
            <a:r>
              <a:rPr lang="en-US" sz="2400">
                <a:solidFill>
                  <a:srgbClr val="000000"/>
                </a:solidFill>
              </a:rPr>
              <a:t>: token counts on all wires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0" presetID="23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7439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7439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3916" grpId="0" autoUpdateAnimBg="0"/>
    </p:bld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>
                <a:ea typeface="ＭＳ Ｐゴシック" panose="020B0600070205080204" pitchFamily="34" charset="-128"/>
              </a:rPr>
              <a:t>Counting Network</a:t>
            </a:r>
          </a:p>
        </p:txBody>
      </p:sp>
      <p:sp>
        <p:nvSpPr>
          <p:cNvPr id="1744899" name="Rectangle 3"/>
          <p:cNvSpPr>
            <a:spLocks noChangeArrowheads="1"/>
          </p:cNvSpPr>
          <p:nvPr/>
        </p:nvSpPr>
        <p:spPr bwMode="auto">
          <a:xfrm>
            <a:off x="1839913" y="3070225"/>
            <a:ext cx="2057400" cy="3406775"/>
          </a:xfrm>
          <a:prstGeom prst="rect">
            <a:avLst/>
          </a:prstGeom>
          <a:gradFill rotWithShape="0">
            <a:gsLst>
              <a:gs pos="0">
                <a:schemeClr val="accent1">
                  <a:gamma/>
                  <a:tint val="51373"/>
                  <a:invGamma/>
                </a:schemeClr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71842" dir="189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000000"/>
              </a:solidFill>
              <a:latin typeface="Times New Roman" charset="0"/>
              <a:ea typeface="ＭＳ Ｐゴシック" charset="-128"/>
            </a:endParaRPr>
          </a:p>
        </p:txBody>
      </p:sp>
      <p:sp>
        <p:nvSpPr>
          <p:cNvPr id="31748" name="Line 4"/>
          <p:cNvSpPr>
            <a:spLocks noChangeShapeType="1"/>
          </p:cNvSpPr>
          <p:nvPr/>
        </p:nvSpPr>
        <p:spPr bwMode="auto">
          <a:xfrm flipV="1">
            <a:off x="3897313" y="3568700"/>
            <a:ext cx="1219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49" name="Line 5"/>
          <p:cNvSpPr>
            <a:spLocks noChangeShapeType="1"/>
          </p:cNvSpPr>
          <p:nvPr/>
        </p:nvSpPr>
        <p:spPr bwMode="auto">
          <a:xfrm flipV="1">
            <a:off x="3897313" y="4343400"/>
            <a:ext cx="1219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0" name="Line 6"/>
          <p:cNvSpPr>
            <a:spLocks noChangeShapeType="1"/>
          </p:cNvSpPr>
          <p:nvPr/>
        </p:nvSpPr>
        <p:spPr bwMode="auto">
          <a:xfrm flipV="1">
            <a:off x="3897313" y="5181600"/>
            <a:ext cx="1219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1" name="Line 7"/>
          <p:cNvSpPr>
            <a:spLocks noChangeShapeType="1"/>
          </p:cNvSpPr>
          <p:nvPr/>
        </p:nvSpPr>
        <p:spPr bwMode="auto">
          <a:xfrm flipV="1">
            <a:off x="3897313" y="5943600"/>
            <a:ext cx="1219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2" name="Line 8"/>
          <p:cNvSpPr>
            <a:spLocks noChangeShapeType="1"/>
          </p:cNvSpPr>
          <p:nvPr/>
        </p:nvSpPr>
        <p:spPr bwMode="auto">
          <a:xfrm flipV="1">
            <a:off x="1458913" y="35687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3" name="Text Box 9"/>
          <p:cNvSpPr txBox="1">
            <a:spLocks noChangeArrowheads="1"/>
          </p:cNvSpPr>
          <p:nvPr/>
        </p:nvSpPr>
        <p:spPr bwMode="auto">
          <a:xfrm>
            <a:off x="1347788" y="1768475"/>
            <a:ext cx="6459537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400">
                <a:solidFill>
                  <a:srgbClr val="000000"/>
                </a:solidFill>
              </a:rPr>
              <a:t>Tokens are assigned value based on the output wire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400" u="sng">
                <a:solidFill>
                  <a:srgbClr val="808000"/>
                </a:solidFill>
              </a:rPr>
              <a:t>number</a:t>
            </a:r>
            <a:r>
              <a:rPr lang="en-US" sz="2400">
                <a:solidFill>
                  <a:srgbClr val="000000"/>
                </a:solidFill>
              </a:rPr>
              <a:t>.</a:t>
            </a:r>
            <a:endParaRPr lang="en-US" sz="2400" i="1">
              <a:solidFill>
                <a:srgbClr val="000000"/>
              </a:solidFill>
            </a:endParaRPr>
          </a:p>
        </p:txBody>
      </p:sp>
      <p:sp>
        <p:nvSpPr>
          <p:cNvPr id="1744906" name="Text Box 10"/>
          <p:cNvSpPr txBox="1">
            <a:spLocks noChangeArrowheads="1"/>
          </p:cNvSpPr>
          <p:nvPr/>
        </p:nvSpPr>
        <p:spPr bwMode="auto">
          <a:xfrm>
            <a:off x="4648200" y="5410200"/>
            <a:ext cx="18748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400">
                <a:solidFill>
                  <a:srgbClr val="808000"/>
                </a:solidFill>
              </a:rPr>
              <a:t> </a:t>
            </a:r>
            <a:r>
              <a:rPr lang="en-US" sz="2000" b="1">
                <a:solidFill>
                  <a:srgbClr val="808000"/>
                </a:solidFill>
                <a:latin typeface="Helvetica" panose="020B0604020202020204" pitchFamily="34" charset="0"/>
              </a:rPr>
              <a:t>1, 5, 9, 13, . . .</a:t>
            </a:r>
          </a:p>
        </p:txBody>
      </p:sp>
      <p:sp>
        <p:nvSpPr>
          <p:cNvPr id="1744907" name="Text Box 11"/>
          <p:cNvSpPr txBox="1">
            <a:spLocks noChangeArrowheads="1"/>
          </p:cNvSpPr>
          <p:nvPr/>
        </p:nvSpPr>
        <p:spPr bwMode="auto">
          <a:xfrm>
            <a:off x="4648200" y="4572000"/>
            <a:ext cx="20161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400">
                <a:solidFill>
                  <a:srgbClr val="808000"/>
                </a:solidFill>
              </a:rPr>
              <a:t> </a:t>
            </a:r>
            <a:r>
              <a:rPr lang="en-US" sz="2000" b="1">
                <a:solidFill>
                  <a:srgbClr val="808000"/>
                </a:solidFill>
                <a:latin typeface="Helvetica" panose="020B0604020202020204" pitchFamily="34" charset="0"/>
              </a:rPr>
              <a:t>2, 6, 10, 14, . . .</a:t>
            </a:r>
          </a:p>
        </p:txBody>
      </p:sp>
      <p:sp>
        <p:nvSpPr>
          <p:cNvPr id="1744908" name="Text Box 12"/>
          <p:cNvSpPr txBox="1">
            <a:spLocks noChangeArrowheads="1"/>
          </p:cNvSpPr>
          <p:nvPr/>
        </p:nvSpPr>
        <p:spPr bwMode="auto">
          <a:xfrm>
            <a:off x="4613275" y="3810000"/>
            <a:ext cx="20161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400">
                <a:solidFill>
                  <a:srgbClr val="808000"/>
                </a:solidFill>
              </a:rPr>
              <a:t> </a:t>
            </a:r>
            <a:r>
              <a:rPr lang="en-US" sz="2000" b="1">
                <a:solidFill>
                  <a:srgbClr val="808000"/>
                </a:solidFill>
                <a:latin typeface="Helvetica" panose="020B0604020202020204" pitchFamily="34" charset="0"/>
              </a:rPr>
              <a:t>3, 7, 11, 15, . . .</a:t>
            </a:r>
          </a:p>
        </p:txBody>
      </p:sp>
      <p:sp>
        <p:nvSpPr>
          <p:cNvPr id="1744909" name="Text Box 13"/>
          <p:cNvSpPr txBox="1">
            <a:spLocks noChangeArrowheads="1"/>
          </p:cNvSpPr>
          <p:nvPr/>
        </p:nvSpPr>
        <p:spPr bwMode="auto">
          <a:xfrm>
            <a:off x="4613275" y="2971800"/>
            <a:ext cx="20161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400">
                <a:solidFill>
                  <a:srgbClr val="808000"/>
                </a:solidFill>
              </a:rPr>
              <a:t> </a:t>
            </a:r>
            <a:r>
              <a:rPr lang="en-US" sz="2000" b="1">
                <a:solidFill>
                  <a:srgbClr val="808000"/>
                </a:solidFill>
                <a:latin typeface="Helvetica" panose="020B0604020202020204" pitchFamily="34" charset="0"/>
              </a:rPr>
              <a:t>4, 8, 12, 16, . . .</a:t>
            </a:r>
          </a:p>
        </p:txBody>
      </p:sp>
      <p:sp>
        <p:nvSpPr>
          <p:cNvPr id="31758" name="Oval 14"/>
          <p:cNvSpPr>
            <a:spLocks noChangeArrowheads="1"/>
          </p:cNvSpPr>
          <p:nvPr/>
        </p:nvSpPr>
        <p:spPr bwMode="auto">
          <a:xfrm>
            <a:off x="2235200" y="4267200"/>
            <a:ext cx="1295400" cy="914400"/>
          </a:xfrm>
          <a:prstGeom prst="ellipse">
            <a:avLst/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sz="2000">
                <a:solidFill>
                  <a:srgbClr val="000000"/>
                </a:solidFill>
              </a:rPr>
              <a:t>Counting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sz="2000">
                <a:solidFill>
                  <a:srgbClr val="000000"/>
                </a:solidFill>
              </a:rPr>
              <a:t>Network</a:t>
            </a:r>
            <a:endParaRPr lang="en-US" sz="2400">
              <a:solidFill>
                <a:srgbClr val="000000"/>
              </a:solidFill>
            </a:endParaRPr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6781800" y="3870325"/>
            <a:ext cx="2209800" cy="1158875"/>
            <a:chOff x="4272" y="2438"/>
            <a:chExt cx="1392" cy="730"/>
          </a:xfrm>
        </p:grpSpPr>
        <p:sp>
          <p:nvSpPr>
            <p:cNvPr id="31763" name="Text Box 16"/>
            <p:cNvSpPr txBox="1">
              <a:spLocks noChangeArrowheads="1"/>
            </p:cNvSpPr>
            <p:nvPr/>
          </p:nvSpPr>
          <p:spPr bwMode="auto">
            <a:xfrm>
              <a:off x="4272" y="2726"/>
              <a:ext cx="1392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sz="2000">
                  <a:solidFill>
                    <a:srgbClr val="000000"/>
                  </a:solidFill>
                </a:rPr>
                <a:t> High throughput</a:t>
              </a:r>
            </a:p>
            <a:p>
              <a:pPr>
                <a:spcBef>
                  <a:spcPct val="0"/>
                </a:spcBef>
              </a:pPr>
              <a:r>
                <a:rPr lang="en-US" sz="2000">
                  <a:solidFill>
                    <a:srgbClr val="000000"/>
                  </a:solidFill>
                </a:rPr>
                <a:t> Low contention</a:t>
              </a:r>
            </a:p>
          </p:txBody>
        </p:sp>
        <p:sp>
          <p:nvSpPr>
            <p:cNvPr id="31764" name="Text Box 17"/>
            <p:cNvSpPr txBox="1">
              <a:spLocks noChangeArrowheads="1"/>
            </p:cNvSpPr>
            <p:nvPr/>
          </p:nvSpPr>
          <p:spPr bwMode="auto">
            <a:xfrm>
              <a:off x="4317" y="2438"/>
              <a:ext cx="101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400" i="1">
                  <a:solidFill>
                    <a:srgbClr val="339933"/>
                  </a:solidFill>
                </a:rPr>
                <a:t>Advantages</a:t>
              </a:r>
            </a:p>
          </p:txBody>
        </p:sp>
      </p:grpSp>
      <p:sp>
        <p:nvSpPr>
          <p:cNvPr id="31760" name="Line 18"/>
          <p:cNvSpPr>
            <a:spLocks noChangeShapeType="1"/>
          </p:cNvSpPr>
          <p:nvPr/>
        </p:nvSpPr>
        <p:spPr bwMode="auto">
          <a:xfrm flipV="1">
            <a:off x="1458913" y="43434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61" name="Line 19"/>
          <p:cNvSpPr>
            <a:spLocks noChangeShapeType="1"/>
          </p:cNvSpPr>
          <p:nvPr/>
        </p:nvSpPr>
        <p:spPr bwMode="auto">
          <a:xfrm flipV="1">
            <a:off x="1458913" y="51816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62" name="Line 20"/>
          <p:cNvSpPr>
            <a:spLocks noChangeShapeType="1"/>
          </p:cNvSpPr>
          <p:nvPr/>
        </p:nvSpPr>
        <p:spPr bwMode="auto">
          <a:xfrm flipV="1">
            <a:off x="1458913" y="59436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449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449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449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449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7449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7449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7449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7449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4906" grpId="0" autoUpdateAnimBg="0"/>
      <p:bldP spid="1744907" grpId="0" autoUpdateAnimBg="0"/>
      <p:bldP spid="1744908" grpId="0" autoUpdateAnimBg="0"/>
      <p:bldP spid="1744909" grpId="0" autoUpdateAnimBg="0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anose="020B0600070205080204" pitchFamily="34" charset="-128"/>
              </a:rPr>
              <a:t>Comparator</a:t>
            </a:r>
          </a:p>
        </p:txBody>
      </p:sp>
      <p:sp>
        <p:nvSpPr>
          <p:cNvPr id="89091" name="Text Box 3"/>
          <p:cNvSpPr txBox="1">
            <a:spLocks noChangeArrowheads="1"/>
          </p:cNvSpPr>
          <p:nvPr/>
        </p:nvSpPr>
        <p:spPr bwMode="auto">
          <a:xfrm>
            <a:off x="2651125" y="3505200"/>
            <a:ext cx="319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400" i="1"/>
              <a:t>x</a:t>
            </a:r>
          </a:p>
        </p:txBody>
      </p:sp>
      <p:sp>
        <p:nvSpPr>
          <p:cNvPr id="89092" name="Text Box 4"/>
          <p:cNvSpPr txBox="1">
            <a:spLocks noChangeArrowheads="1"/>
          </p:cNvSpPr>
          <p:nvPr/>
        </p:nvSpPr>
        <p:spPr bwMode="auto">
          <a:xfrm>
            <a:off x="2668588" y="4419600"/>
            <a:ext cx="3190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400" i="1"/>
              <a:t>y</a:t>
            </a:r>
          </a:p>
        </p:txBody>
      </p:sp>
      <p:sp>
        <p:nvSpPr>
          <p:cNvPr id="89093" name="Text Box 5"/>
          <p:cNvSpPr txBox="1">
            <a:spLocks noChangeArrowheads="1"/>
          </p:cNvSpPr>
          <p:nvPr/>
        </p:nvSpPr>
        <p:spPr bwMode="auto">
          <a:xfrm>
            <a:off x="5473700" y="3484563"/>
            <a:ext cx="12827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400"/>
              <a:t>min(</a:t>
            </a:r>
            <a:r>
              <a:rPr lang="en-US" sz="2400" i="1"/>
              <a:t>x, y</a:t>
            </a:r>
            <a:r>
              <a:rPr lang="en-US" sz="2400"/>
              <a:t>)</a:t>
            </a:r>
          </a:p>
        </p:txBody>
      </p:sp>
      <p:sp>
        <p:nvSpPr>
          <p:cNvPr id="89094" name="Text Box 6"/>
          <p:cNvSpPr txBox="1">
            <a:spLocks noChangeArrowheads="1"/>
          </p:cNvSpPr>
          <p:nvPr/>
        </p:nvSpPr>
        <p:spPr bwMode="auto">
          <a:xfrm>
            <a:off x="5461000" y="4398963"/>
            <a:ext cx="1333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400"/>
              <a:t>max(</a:t>
            </a:r>
            <a:r>
              <a:rPr lang="en-US" sz="2400" i="1"/>
              <a:t>x, y</a:t>
            </a:r>
            <a:r>
              <a:rPr lang="en-US" sz="2400"/>
              <a:t>)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3063875" y="3692525"/>
            <a:ext cx="2286000" cy="1108075"/>
            <a:chOff x="1930" y="2326"/>
            <a:chExt cx="1440" cy="698"/>
          </a:xfrm>
        </p:grpSpPr>
        <p:sp>
          <p:nvSpPr>
            <p:cNvPr id="32778" name="Line 8"/>
            <p:cNvSpPr>
              <a:spLocks noChangeShapeType="1"/>
            </p:cNvSpPr>
            <p:nvPr/>
          </p:nvSpPr>
          <p:spPr bwMode="auto">
            <a:xfrm>
              <a:off x="2650" y="2374"/>
              <a:ext cx="1" cy="61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79" name="Oval 9"/>
            <p:cNvSpPr>
              <a:spLocks noChangeArrowheads="1"/>
            </p:cNvSpPr>
            <p:nvPr/>
          </p:nvSpPr>
          <p:spPr bwMode="auto">
            <a:xfrm>
              <a:off x="2597" y="2922"/>
              <a:ext cx="104" cy="10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sz="2400"/>
            </a:p>
          </p:txBody>
        </p:sp>
        <p:sp>
          <p:nvSpPr>
            <p:cNvPr id="32780" name="Oval 10"/>
            <p:cNvSpPr>
              <a:spLocks noChangeArrowheads="1"/>
            </p:cNvSpPr>
            <p:nvPr/>
          </p:nvSpPr>
          <p:spPr bwMode="auto">
            <a:xfrm>
              <a:off x="2602" y="2326"/>
              <a:ext cx="104" cy="10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sz="2400"/>
            </a:p>
          </p:txBody>
        </p:sp>
        <p:sp>
          <p:nvSpPr>
            <p:cNvPr id="32781" name="Line 11"/>
            <p:cNvSpPr>
              <a:spLocks noChangeShapeType="1"/>
            </p:cNvSpPr>
            <p:nvPr/>
          </p:nvSpPr>
          <p:spPr bwMode="auto">
            <a:xfrm flipV="1">
              <a:off x="1930" y="2976"/>
              <a:ext cx="144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82" name="Line 12"/>
            <p:cNvSpPr>
              <a:spLocks noChangeShapeType="1"/>
            </p:cNvSpPr>
            <p:nvPr/>
          </p:nvSpPr>
          <p:spPr bwMode="auto">
            <a:xfrm flipV="1">
              <a:off x="1930" y="2377"/>
              <a:ext cx="144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9101" name="Text Box 13"/>
          <p:cNvSpPr txBox="1">
            <a:spLocks noChangeArrowheads="1"/>
          </p:cNvSpPr>
          <p:nvPr/>
        </p:nvSpPr>
        <p:spPr bwMode="auto">
          <a:xfrm>
            <a:off x="2514600" y="2514600"/>
            <a:ext cx="8032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/>
              <a:t>inputs</a:t>
            </a:r>
          </a:p>
        </p:txBody>
      </p:sp>
      <p:sp>
        <p:nvSpPr>
          <p:cNvPr id="89102" name="Text Box 14"/>
          <p:cNvSpPr txBox="1">
            <a:spLocks noChangeArrowheads="1"/>
          </p:cNvSpPr>
          <p:nvPr/>
        </p:nvSpPr>
        <p:spPr bwMode="auto">
          <a:xfrm>
            <a:off x="5410200" y="2498725"/>
            <a:ext cx="9302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/>
              <a:t>outputs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90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90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90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90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90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90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90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90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1" grpId="0" autoUpdateAnimBg="0"/>
      <p:bldP spid="89092" grpId="0" autoUpdateAnimBg="0"/>
      <p:bldP spid="89093" grpId="0" autoUpdateAnimBg="0"/>
      <p:bldP spid="89094" grpId="0" autoUpdateAnimBg="0"/>
      <p:bldP spid="89101" grpId="0" autoUpdateAnimBg="0"/>
      <p:bldP spid="89102" grpId="0" autoUpdateAnimBg="0"/>
    </p:bld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anose="020B0600070205080204" pitchFamily="34" charset="-128"/>
              </a:rPr>
              <a:t>Balancer</a:t>
            </a:r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2651125" y="3505200"/>
            <a:ext cx="319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400" i="1"/>
              <a:t>x</a:t>
            </a:r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2668588" y="4419600"/>
            <a:ext cx="3190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400" i="1"/>
              <a:t>y</a:t>
            </a:r>
          </a:p>
        </p:txBody>
      </p:sp>
      <p:grpSp>
        <p:nvGrpSpPr>
          <p:cNvPr id="33797" name="Group 5"/>
          <p:cNvGrpSpPr>
            <a:grpSpLocks/>
          </p:cNvGrpSpPr>
          <p:nvPr/>
        </p:nvGrpSpPr>
        <p:grpSpPr bwMode="auto">
          <a:xfrm>
            <a:off x="3063875" y="3692525"/>
            <a:ext cx="2286000" cy="1108075"/>
            <a:chOff x="1930" y="2326"/>
            <a:chExt cx="1440" cy="698"/>
          </a:xfrm>
        </p:grpSpPr>
        <p:sp>
          <p:nvSpPr>
            <p:cNvPr id="33802" name="Line 6"/>
            <p:cNvSpPr>
              <a:spLocks noChangeShapeType="1"/>
            </p:cNvSpPr>
            <p:nvPr/>
          </p:nvSpPr>
          <p:spPr bwMode="auto">
            <a:xfrm>
              <a:off x="2650" y="2374"/>
              <a:ext cx="1" cy="61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03" name="Oval 7"/>
            <p:cNvSpPr>
              <a:spLocks noChangeArrowheads="1"/>
            </p:cNvSpPr>
            <p:nvPr/>
          </p:nvSpPr>
          <p:spPr bwMode="auto">
            <a:xfrm>
              <a:off x="2597" y="2922"/>
              <a:ext cx="104" cy="10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sz="2400"/>
            </a:p>
          </p:txBody>
        </p:sp>
        <p:sp>
          <p:nvSpPr>
            <p:cNvPr id="33804" name="Oval 8"/>
            <p:cNvSpPr>
              <a:spLocks noChangeArrowheads="1"/>
            </p:cNvSpPr>
            <p:nvPr/>
          </p:nvSpPr>
          <p:spPr bwMode="auto">
            <a:xfrm>
              <a:off x="2602" y="2326"/>
              <a:ext cx="104" cy="10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sz="2400"/>
            </a:p>
          </p:txBody>
        </p:sp>
        <p:sp>
          <p:nvSpPr>
            <p:cNvPr id="33805" name="Line 9"/>
            <p:cNvSpPr>
              <a:spLocks noChangeShapeType="1"/>
            </p:cNvSpPr>
            <p:nvPr/>
          </p:nvSpPr>
          <p:spPr bwMode="auto">
            <a:xfrm flipV="1">
              <a:off x="1930" y="2976"/>
              <a:ext cx="144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06" name="Line 10"/>
            <p:cNvSpPr>
              <a:spLocks noChangeShapeType="1"/>
            </p:cNvSpPr>
            <p:nvPr/>
          </p:nvSpPr>
          <p:spPr bwMode="auto">
            <a:xfrm flipV="1">
              <a:off x="1930" y="2377"/>
              <a:ext cx="144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3798" name="Text Box 11"/>
          <p:cNvSpPr txBox="1">
            <a:spLocks noChangeArrowheads="1"/>
          </p:cNvSpPr>
          <p:nvPr/>
        </p:nvSpPr>
        <p:spPr bwMode="auto">
          <a:xfrm>
            <a:off x="2514600" y="2514600"/>
            <a:ext cx="8032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/>
              <a:t>inputs</a:t>
            </a:r>
          </a:p>
        </p:txBody>
      </p:sp>
      <p:sp>
        <p:nvSpPr>
          <p:cNvPr id="33799" name="Text Box 12"/>
          <p:cNvSpPr txBox="1">
            <a:spLocks noChangeArrowheads="1"/>
          </p:cNvSpPr>
          <p:nvPr/>
        </p:nvSpPr>
        <p:spPr bwMode="auto">
          <a:xfrm>
            <a:off x="5410200" y="2498725"/>
            <a:ext cx="9302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/>
              <a:t>outputs</a:t>
            </a:r>
          </a:p>
        </p:txBody>
      </p:sp>
      <p:graphicFrame>
        <p:nvGraphicFramePr>
          <p:cNvPr id="90125" name="Object 2"/>
          <p:cNvGraphicFramePr>
            <a:graphicFrameLocks noChangeAspect="1"/>
          </p:cNvGraphicFramePr>
          <p:nvPr/>
        </p:nvGraphicFramePr>
        <p:xfrm>
          <a:off x="5486400" y="4267200"/>
          <a:ext cx="1081088" cy="915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9" name="Equation" r:id="rId3" imgW="508000" imgH="431800" progId="Equation.3">
                  <p:embed/>
                </p:oleObj>
              </mc:Choice>
              <mc:Fallback>
                <p:oleObj name="Equation" r:id="rId3" imgW="508000" imgH="4318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4267200"/>
                        <a:ext cx="1081088" cy="915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0126" name="Object 3"/>
          <p:cNvGraphicFramePr>
            <a:graphicFrameLocks noChangeAspect="1"/>
          </p:cNvGraphicFramePr>
          <p:nvPr/>
        </p:nvGraphicFramePr>
        <p:xfrm>
          <a:off x="5486400" y="3276600"/>
          <a:ext cx="1066800" cy="903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10" name="Equation" r:id="rId5" imgW="508000" imgH="431800" progId="Equation.3">
                  <p:embed/>
                </p:oleObj>
              </mc:Choice>
              <mc:Fallback>
                <p:oleObj name="Equation" r:id="rId5" imgW="508000" imgH="4318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3276600"/>
                        <a:ext cx="1066800" cy="903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0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0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0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0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0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anose="020B0600070205080204" pitchFamily="34" charset="-128"/>
              </a:rPr>
              <a:t>Balancer</a:t>
            </a:r>
          </a:p>
        </p:txBody>
      </p:sp>
      <p:sp>
        <p:nvSpPr>
          <p:cNvPr id="91139" name="Text Box 3"/>
          <p:cNvSpPr txBox="1">
            <a:spLocks noChangeArrowheads="1"/>
          </p:cNvSpPr>
          <p:nvPr/>
        </p:nvSpPr>
        <p:spPr bwMode="auto">
          <a:xfrm>
            <a:off x="2651125" y="3552825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chemeClr val="tx2"/>
                </a:solidFill>
                <a:latin typeface="Helvetica" panose="020B0604020202020204" pitchFamily="34" charset="0"/>
              </a:rPr>
              <a:t>7</a:t>
            </a:r>
          </a:p>
        </p:txBody>
      </p:sp>
      <p:sp>
        <p:nvSpPr>
          <p:cNvPr id="91140" name="Text Box 4"/>
          <p:cNvSpPr txBox="1">
            <a:spLocks noChangeArrowheads="1"/>
          </p:cNvSpPr>
          <p:nvPr/>
        </p:nvSpPr>
        <p:spPr bwMode="auto">
          <a:xfrm>
            <a:off x="2668588" y="4467225"/>
            <a:ext cx="3254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chemeClr val="tx2"/>
                </a:solidFill>
                <a:latin typeface="Helvetica" panose="020B0604020202020204" pitchFamily="34" charset="0"/>
              </a:rPr>
              <a:t>2</a:t>
            </a:r>
          </a:p>
        </p:txBody>
      </p:sp>
      <p:grpSp>
        <p:nvGrpSpPr>
          <p:cNvPr id="34821" name="Group 5"/>
          <p:cNvGrpSpPr>
            <a:grpSpLocks/>
          </p:cNvGrpSpPr>
          <p:nvPr/>
        </p:nvGrpSpPr>
        <p:grpSpPr bwMode="auto">
          <a:xfrm>
            <a:off x="3063875" y="3692525"/>
            <a:ext cx="2286000" cy="1108075"/>
            <a:chOff x="1930" y="2326"/>
            <a:chExt cx="1440" cy="698"/>
          </a:xfrm>
        </p:grpSpPr>
        <p:sp>
          <p:nvSpPr>
            <p:cNvPr id="34826" name="Line 6"/>
            <p:cNvSpPr>
              <a:spLocks noChangeShapeType="1"/>
            </p:cNvSpPr>
            <p:nvPr/>
          </p:nvSpPr>
          <p:spPr bwMode="auto">
            <a:xfrm>
              <a:off x="2650" y="2374"/>
              <a:ext cx="1" cy="61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27" name="Oval 7"/>
            <p:cNvSpPr>
              <a:spLocks noChangeArrowheads="1"/>
            </p:cNvSpPr>
            <p:nvPr/>
          </p:nvSpPr>
          <p:spPr bwMode="auto">
            <a:xfrm>
              <a:off x="2597" y="2922"/>
              <a:ext cx="104" cy="10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sz="2400"/>
            </a:p>
          </p:txBody>
        </p:sp>
        <p:sp>
          <p:nvSpPr>
            <p:cNvPr id="34828" name="Oval 8"/>
            <p:cNvSpPr>
              <a:spLocks noChangeArrowheads="1"/>
            </p:cNvSpPr>
            <p:nvPr/>
          </p:nvSpPr>
          <p:spPr bwMode="auto">
            <a:xfrm>
              <a:off x="2602" y="2326"/>
              <a:ext cx="104" cy="10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sz="2400"/>
            </a:p>
          </p:txBody>
        </p:sp>
        <p:sp>
          <p:nvSpPr>
            <p:cNvPr id="34829" name="Line 9"/>
            <p:cNvSpPr>
              <a:spLocks noChangeShapeType="1"/>
            </p:cNvSpPr>
            <p:nvPr/>
          </p:nvSpPr>
          <p:spPr bwMode="auto">
            <a:xfrm flipV="1">
              <a:off x="1930" y="2976"/>
              <a:ext cx="144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30" name="Line 10"/>
            <p:cNvSpPr>
              <a:spLocks noChangeShapeType="1"/>
            </p:cNvSpPr>
            <p:nvPr/>
          </p:nvSpPr>
          <p:spPr bwMode="auto">
            <a:xfrm flipV="1">
              <a:off x="1930" y="2377"/>
              <a:ext cx="144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4822" name="Text Box 11"/>
          <p:cNvSpPr txBox="1">
            <a:spLocks noChangeArrowheads="1"/>
          </p:cNvSpPr>
          <p:nvPr/>
        </p:nvSpPr>
        <p:spPr bwMode="auto">
          <a:xfrm>
            <a:off x="2514600" y="2514600"/>
            <a:ext cx="8032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/>
              <a:t>inputs</a:t>
            </a:r>
          </a:p>
        </p:txBody>
      </p:sp>
      <p:sp>
        <p:nvSpPr>
          <p:cNvPr id="34823" name="Text Box 12"/>
          <p:cNvSpPr txBox="1">
            <a:spLocks noChangeArrowheads="1"/>
          </p:cNvSpPr>
          <p:nvPr/>
        </p:nvSpPr>
        <p:spPr bwMode="auto">
          <a:xfrm>
            <a:off x="5410200" y="2498725"/>
            <a:ext cx="9302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/>
              <a:t>outputs</a:t>
            </a:r>
          </a:p>
        </p:txBody>
      </p:sp>
      <p:sp>
        <p:nvSpPr>
          <p:cNvPr id="91149" name="Text Box 13"/>
          <p:cNvSpPr txBox="1">
            <a:spLocks noChangeArrowheads="1"/>
          </p:cNvSpPr>
          <p:nvPr/>
        </p:nvSpPr>
        <p:spPr bwMode="auto">
          <a:xfrm>
            <a:off x="5437188" y="3552825"/>
            <a:ext cx="3254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chemeClr val="tx2"/>
                </a:solidFill>
                <a:latin typeface="Helvetica" panose="020B0604020202020204" pitchFamily="34" charset="0"/>
              </a:rPr>
              <a:t>4</a:t>
            </a:r>
          </a:p>
        </p:txBody>
      </p:sp>
      <p:sp>
        <p:nvSpPr>
          <p:cNvPr id="91150" name="Text Box 14"/>
          <p:cNvSpPr txBox="1">
            <a:spLocks noChangeArrowheads="1"/>
          </p:cNvSpPr>
          <p:nvPr/>
        </p:nvSpPr>
        <p:spPr bwMode="auto">
          <a:xfrm>
            <a:off x="5454650" y="4467225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chemeClr val="tx2"/>
                </a:solidFill>
                <a:latin typeface="Helvetica" panose="020B0604020202020204" pitchFamily="34" charset="0"/>
              </a:rPr>
              <a:t>5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1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1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1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1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1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1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1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1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9" grpId="0" autoUpdateAnimBg="0"/>
      <p:bldP spid="91140" grpId="0" autoUpdateAnimBg="0"/>
      <p:bldP spid="91149" grpId="0" autoUpdateAnimBg="0"/>
      <p:bldP spid="91150" grpId="0" autoUpdateAnimBg="0"/>
    </p:bld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anose="020B0600070205080204" pitchFamily="34" charset="-128"/>
              </a:rPr>
              <a:t>Balancing Network</a:t>
            </a:r>
          </a:p>
        </p:txBody>
      </p:sp>
      <p:sp>
        <p:nvSpPr>
          <p:cNvPr id="35843" name="Line 3"/>
          <p:cNvSpPr>
            <a:spLocks noChangeShapeType="1"/>
          </p:cNvSpPr>
          <p:nvPr/>
        </p:nvSpPr>
        <p:spPr bwMode="auto">
          <a:xfrm>
            <a:off x="2971800" y="2489200"/>
            <a:ext cx="1588" cy="9683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4" name="Oval 4"/>
          <p:cNvSpPr>
            <a:spLocks noChangeArrowheads="1"/>
          </p:cNvSpPr>
          <p:nvPr/>
        </p:nvSpPr>
        <p:spPr bwMode="auto">
          <a:xfrm>
            <a:off x="2887663" y="3348038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sz="2400"/>
          </a:p>
        </p:txBody>
      </p:sp>
      <p:sp>
        <p:nvSpPr>
          <p:cNvPr id="35845" name="Oval 5"/>
          <p:cNvSpPr>
            <a:spLocks noChangeArrowheads="1"/>
          </p:cNvSpPr>
          <p:nvPr/>
        </p:nvSpPr>
        <p:spPr bwMode="auto">
          <a:xfrm>
            <a:off x="2895600" y="2413000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sz="2400"/>
          </a:p>
        </p:txBody>
      </p:sp>
      <p:sp>
        <p:nvSpPr>
          <p:cNvPr id="35846" name="Line 6"/>
          <p:cNvSpPr>
            <a:spLocks noChangeShapeType="1"/>
          </p:cNvSpPr>
          <p:nvPr/>
        </p:nvSpPr>
        <p:spPr bwMode="auto">
          <a:xfrm flipV="1">
            <a:off x="1905000" y="2489200"/>
            <a:ext cx="5638800" cy="63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7" name="Line 7"/>
          <p:cNvSpPr>
            <a:spLocks noChangeShapeType="1"/>
          </p:cNvSpPr>
          <p:nvPr/>
        </p:nvSpPr>
        <p:spPr bwMode="auto">
          <a:xfrm>
            <a:off x="2971800" y="4398963"/>
            <a:ext cx="1588" cy="9683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8" name="Oval 8"/>
          <p:cNvSpPr>
            <a:spLocks noChangeArrowheads="1"/>
          </p:cNvSpPr>
          <p:nvPr/>
        </p:nvSpPr>
        <p:spPr bwMode="auto">
          <a:xfrm>
            <a:off x="2887663" y="5268913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sz="2400"/>
          </a:p>
        </p:txBody>
      </p:sp>
      <p:sp>
        <p:nvSpPr>
          <p:cNvPr id="35849" name="Oval 9"/>
          <p:cNvSpPr>
            <a:spLocks noChangeArrowheads="1"/>
          </p:cNvSpPr>
          <p:nvPr/>
        </p:nvSpPr>
        <p:spPr bwMode="auto">
          <a:xfrm>
            <a:off x="2895600" y="434022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sz="2400"/>
          </a:p>
        </p:txBody>
      </p:sp>
      <p:sp>
        <p:nvSpPr>
          <p:cNvPr id="35850" name="Line 10"/>
          <p:cNvSpPr>
            <a:spLocks noChangeShapeType="1"/>
          </p:cNvSpPr>
          <p:nvPr/>
        </p:nvSpPr>
        <p:spPr bwMode="auto">
          <a:xfrm flipV="1">
            <a:off x="1905000" y="4418013"/>
            <a:ext cx="5638800" cy="63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51" name="Line 11"/>
          <p:cNvSpPr>
            <a:spLocks noChangeShapeType="1"/>
          </p:cNvSpPr>
          <p:nvPr/>
        </p:nvSpPr>
        <p:spPr bwMode="auto">
          <a:xfrm flipV="1">
            <a:off x="1905000" y="3425825"/>
            <a:ext cx="5638800" cy="63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52" name="Line 12"/>
          <p:cNvSpPr>
            <a:spLocks noChangeShapeType="1"/>
          </p:cNvSpPr>
          <p:nvPr/>
        </p:nvSpPr>
        <p:spPr bwMode="auto">
          <a:xfrm flipV="1">
            <a:off x="1905000" y="5346700"/>
            <a:ext cx="5638800" cy="63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53" name="Line 13"/>
          <p:cNvSpPr>
            <a:spLocks noChangeShapeType="1"/>
          </p:cNvSpPr>
          <p:nvPr/>
        </p:nvSpPr>
        <p:spPr bwMode="auto">
          <a:xfrm>
            <a:off x="6400800" y="2493963"/>
            <a:ext cx="1588" cy="9683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54" name="Oval 14"/>
          <p:cNvSpPr>
            <a:spLocks noChangeArrowheads="1"/>
          </p:cNvSpPr>
          <p:nvPr/>
        </p:nvSpPr>
        <p:spPr bwMode="auto">
          <a:xfrm>
            <a:off x="6316663" y="3348038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sz="2400"/>
          </a:p>
        </p:txBody>
      </p:sp>
      <p:sp>
        <p:nvSpPr>
          <p:cNvPr id="35855" name="Oval 15"/>
          <p:cNvSpPr>
            <a:spLocks noChangeArrowheads="1"/>
          </p:cNvSpPr>
          <p:nvPr/>
        </p:nvSpPr>
        <p:spPr bwMode="auto">
          <a:xfrm>
            <a:off x="6324600" y="2417763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sz="2400"/>
          </a:p>
        </p:txBody>
      </p:sp>
      <p:sp>
        <p:nvSpPr>
          <p:cNvPr id="35856" name="Line 16"/>
          <p:cNvSpPr>
            <a:spLocks noChangeShapeType="1"/>
          </p:cNvSpPr>
          <p:nvPr/>
        </p:nvSpPr>
        <p:spPr bwMode="auto">
          <a:xfrm>
            <a:off x="6400800" y="4403725"/>
            <a:ext cx="1588" cy="9683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57" name="Oval 17"/>
          <p:cNvSpPr>
            <a:spLocks noChangeArrowheads="1"/>
          </p:cNvSpPr>
          <p:nvPr/>
        </p:nvSpPr>
        <p:spPr bwMode="auto">
          <a:xfrm>
            <a:off x="6316663" y="527367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sz="2400"/>
          </a:p>
        </p:txBody>
      </p:sp>
      <p:sp>
        <p:nvSpPr>
          <p:cNvPr id="35858" name="Oval 18"/>
          <p:cNvSpPr>
            <a:spLocks noChangeArrowheads="1"/>
          </p:cNvSpPr>
          <p:nvPr/>
        </p:nvSpPr>
        <p:spPr bwMode="auto">
          <a:xfrm>
            <a:off x="6324600" y="434022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sz="2400"/>
          </a:p>
        </p:txBody>
      </p:sp>
      <p:sp>
        <p:nvSpPr>
          <p:cNvPr id="35859" name="Line 19"/>
          <p:cNvSpPr>
            <a:spLocks noChangeShapeType="1"/>
          </p:cNvSpPr>
          <p:nvPr/>
        </p:nvSpPr>
        <p:spPr bwMode="auto">
          <a:xfrm>
            <a:off x="4419600" y="2493963"/>
            <a:ext cx="0" cy="2819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60" name="Oval 20"/>
          <p:cNvSpPr>
            <a:spLocks noChangeArrowheads="1"/>
          </p:cNvSpPr>
          <p:nvPr/>
        </p:nvSpPr>
        <p:spPr bwMode="auto">
          <a:xfrm>
            <a:off x="4343400" y="2417763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sz="2400"/>
          </a:p>
        </p:txBody>
      </p:sp>
      <p:sp>
        <p:nvSpPr>
          <p:cNvPr id="35861" name="Oval 21"/>
          <p:cNvSpPr>
            <a:spLocks noChangeArrowheads="1"/>
          </p:cNvSpPr>
          <p:nvPr/>
        </p:nvSpPr>
        <p:spPr bwMode="auto">
          <a:xfrm>
            <a:off x="4335463" y="527367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sz="2400"/>
          </a:p>
        </p:txBody>
      </p:sp>
      <p:sp>
        <p:nvSpPr>
          <p:cNvPr id="35862" name="Oval 22"/>
          <p:cNvSpPr>
            <a:spLocks noChangeArrowheads="1"/>
          </p:cNvSpPr>
          <p:nvPr/>
        </p:nvSpPr>
        <p:spPr bwMode="auto">
          <a:xfrm>
            <a:off x="5105400" y="4341813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sz="2400"/>
          </a:p>
        </p:txBody>
      </p:sp>
      <p:sp>
        <p:nvSpPr>
          <p:cNvPr id="35863" name="Oval 23"/>
          <p:cNvSpPr>
            <a:spLocks noChangeArrowheads="1"/>
          </p:cNvSpPr>
          <p:nvPr/>
        </p:nvSpPr>
        <p:spPr bwMode="auto">
          <a:xfrm>
            <a:off x="5105400" y="3348038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sz="2400"/>
          </a:p>
        </p:txBody>
      </p:sp>
      <p:sp>
        <p:nvSpPr>
          <p:cNvPr id="35864" name="Line 24"/>
          <p:cNvSpPr>
            <a:spLocks noChangeShapeType="1"/>
          </p:cNvSpPr>
          <p:nvPr/>
        </p:nvSpPr>
        <p:spPr bwMode="auto">
          <a:xfrm>
            <a:off x="5192713" y="3406775"/>
            <a:ext cx="1587" cy="9683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25"/>
          <p:cNvGrpSpPr>
            <a:grpSpLocks/>
          </p:cNvGrpSpPr>
          <p:nvPr/>
        </p:nvGrpSpPr>
        <p:grpSpPr bwMode="auto">
          <a:xfrm>
            <a:off x="1884363" y="2133600"/>
            <a:ext cx="325437" cy="3230563"/>
            <a:chOff x="960" y="1597"/>
            <a:chExt cx="205" cy="2035"/>
          </a:xfrm>
        </p:grpSpPr>
        <p:sp>
          <p:nvSpPr>
            <p:cNvPr id="35887" name="Text Box 26"/>
            <p:cNvSpPr txBox="1">
              <a:spLocks noChangeArrowheads="1"/>
            </p:cNvSpPr>
            <p:nvPr/>
          </p:nvSpPr>
          <p:spPr bwMode="auto">
            <a:xfrm>
              <a:off x="960" y="2182"/>
              <a:ext cx="2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chemeClr val="tx2"/>
                  </a:solidFill>
                  <a:latin typeface="Helvetica" panose="020B0604020202020204" pitchFamily="34" charset="0"/>
                </a:rPr>
                <a:t>3</a:t>
              </a:r>
            </a:p>
          </p:txBody>
        </p:sp>
        <p:sp>
          <p:nvSpPr>
            <p:cNvPr id="35888" name="Text Box 27"/>
            <p:cNvSpPr txBox="1">
              <a:spLocks noChangeArrowheads="1"/>
            </p:cNvSpPr>
            <p:nvPr/>
          </p:nvSpPr>
          <p:spPr bwMode="auto">
            <a:xfrm>
              <a:off x="960" y="2806"/>
              <a:ext cx="2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chemeClr val="tx2"/>
                  </a:solidFill>
                  <a:latin typeface="Helvetica" panose="020B0604020202020204" pitchFamily="34" charset="0"/>
                </a:rPr>
                <a:t>1</a:t>
              </a:r>
            </a:p>
          </p:txBody>
        </p:sp>
        <p:sp>
          <p:nvSpPr>
            <p:cNvPr id="35889" name="Text Box 28"/>
            <p:cNvSpPr txBox="1">
              <a:spLocks noChangeArrowheads="1"/>
            </p:cNvSpPr>
            <p:nvPr/>
          </p:nvSpPr>
          <p:spPr bwMode="auto">
            <a:xfrm>
              <a:off x="960" y="3382"/>
              <a:ext cx="2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chemeClr val="tx2"/>
                  </a:solidFill>
                  <a:latin typeface="Helvetica" panose="020B0604020202020204" pitchFamily="34" charset="0"/>
                </a:rPr>
                <a:t>3</a:t>
              </a:r>
            </a:p>
          </p:txBody>
        </p:sp>
        <p:sp>
          <p:nvSpPr>
            <p:cNvPr id="35890" name="Text Box 29"/>
            <p:cNvSpPr txBox="1">
              <a:spLocks noChangeArrowheads="1"/>
            </p:cNvSpPr>
            <p:nvPr/>
          </p:nvSpPr>
          <p:spPr bwMode="auto">
            <a:xfrm>
              <a:off x="960" y="1597"/>
              <a:ext cx="2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chemeClr val="tx2"/>
                  </a:solidFill>
                  <a:latin typeface="Helvetica" panose="020B0604020202020204" pitchFamily="34" charset="0"/>
                </a:rPr>
                <a:t>0</a:t>
              </a:r>
            </a:p>
          </p:txBody>
        </p:sp>
      </p:grpSp>
      <p:grpSp>
        <p:nvGrpSpPr>
          <p:cNvPr id="3" name="Group 30"/>
          <p:cNvGrpSpPr>
            <a:grpSpLocks/>
          </p:cNvGrpSpPr>
          <p:nvPr/>
        </p:nvGrpSpPr>
        <p:grpSpPr bwMode="auto">
          <a:xfrm>
            <a:off x="3122613" y="2133600"/>
            <a:ext cx="325437" cy="3230563"/>
            <a:chOff x="1740" y="1597"/>
            <a:chExt cx="205" cy="2035"/>
          </a:xfrm>
        </p:grpSpPr>
        <p:sp>
          <p:nvSpPr>
            <p:cNvPr id="35883" name="Text Box 31"/>
            <p:cNvSpPr txBox="1">
              <a:spLocks noChangeArrowheads="1"/>
            </p:cNvSpPr>
            <p:nvPr/>
          </p:nvSpPr>
          <p:spPr bwMode="auto">
            <a:xfrm>
              <a:off x="1740" y="2182"/>
              <a:ext cx="2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chemeClr val="tx2"/>
                  </a:solidFill>
                  <a:latin typeface="Helvetica" panose="020B0604020202020204" pitchFamily="34" charset="0"/>
                </a:rPr>
                <a:t>2</a:t>
              </a:r>
            </a:p>
          </p:txBody>
        </p:sp>
        <p:sp>
          <p:nvSpPr>
            <p:cNvPr id="35884" name="Text Box 32"/>
            <p:cNvSpPr txBox="1">
              <a:spLocks noChangeArrowheads="1"/>
            </p:cNvSpPr>
            <p:nvPr/>
          </p:nvSpPr>
          <p:spPr bwMode="auto">
            <a:xfrm>
              <a:off x="1740" y="2806"/>
              <a:ext cx="2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chemeClr val="tx2"/>
                  </a:solidFill>
                  <a:latin typeface="Helvetica" panose="020B0604020202020204" pitchFamily="34" charset="0"/>
                </a:rPr>
                <a:t>2</a:t>
              </a:r>
            </a:p>
          </p:txBody>
        </p:sp>
        <p:sp>
          <p:nvSpPr>
            <p:cNvPr id="35885" name="Text Box 33"/>
            <p:cNvSpPr txBox="1">
              <a:spLocks noChangeArrowheads="1"/>
            </p:cNvSpPr>
            <p:nvPr/>
          </p:nvSpPr>
          <p:spPr bwMode="auto">
            <a:xfrm>
              <a:off x="1740" y="3382"/>
              <a:ext cx="2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chemeClr val="tx2"/>
                  </a:solidFill>
                  <a:latin typeface="Helvetica" panose="020B0604020202020204" pitchFamily="34" charset="0"/>
                </a:rPr>
                <a:t>2</a:t>
              </a:r>
            </a:p>
          </p:txBody>
        </p:sp>
        <p:sp>
          <p:nvSpPr>
            <p:cNvPr id="35886" name="Text Box 34"/>
            <p:cNvSpPr txBox="1">
              <a:spLocks noChangeArrowheads="1"/>
            </p:cNvSpPr>
            <p:nvPr/>
          </p:nvSpPr>
          <p:spPr bwMode="auto">
            <a:xfrm>
              <a:off x="1740" y="1597"/>
              <a:ext cx="2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chemeClr val="tx2"/>
                  </a:solidFill>
                  <a:latin typeface="Helvetica" panose="020B0604020202020204" pitchFamily="34" charset="0"/>
                </a:rPr>
                <a:t>1</a:t>
              </a:r>
            </a:p>
          </p:txBody>
        </p:sp>
      </p:grpSp>
      <p:grpSp>
        <p:nvGrpSpPr>
          <p:cNvPr id="4" name="Group 35"/>
          <p:cNvGrpSpPr>
            <a:grpSpLocks/>
          </p:cNvGrpSpPr>
          <p:nvPr/>
        </p:nvGrpSpPr>
        <p:grpSpPr bwMode="auto">
          <a:xfrm>
            <a:off x="5332413" y="2133600"/>
            <a:ext cx="325437" cy="3230563"/>
            <a:chOff x="3132" y="1597"/>
            <a:chExt cx="205" cy="2035"/>
          </a:xfrm>
        </p:grpSpPr>
        <p:sp>
          <p:nvSpPr>
            <p:cNvPr id="35879" name="Text Box 36"/>
            <p:cNvSpPr txBox="1">
              <a:spLocks noChangeArrowheads="1"/>
            </p:cNvSpPr>
            <p:nvPr/>
          </p:nvSpPr>
          <p:spPr bwMode="auto">
            <a:xfrm>
              <a:off x="3132" y="2182"/>
              <a:ext cx="2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chemeClr val="tx2"/>
                  </a:solidFill>
                  <a:latin typeface="Helvetica" panose="020B0604020202020204" pitchFamily="34" charset="0"/>
                </a:rPr>
                <a:t>2</a:t>
              </a:r>
            </a:p>
          </p:txBody>
        </p:sp>
        <p:sp>
          <p:nvSpPr>
            <p:cNvPr id="35880" name="Text Box 37"/>
            <p:cNvSpPr txBox="1">
              <a:spLocks noChangeArrowheads="1"/>
            </p:cNvSpPr>
            <p:nvPr/>
          </p:nvSpPr>
          <p:spPr bwMode="auto">
            <a:xfrm>
              <a:off x="3132" y="2806"/>
              <a:ext cx="2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chemeClr val="tx2"/>
                  </a:solidFill>
                  <a:latin typeface="Helvetica" panose="020B0604020202020204" pitchFamily="34" charset="0"/>
                </a:rPr>
                <a:t>2</a:t>
              </a:r>
            </a:p>
          </p:txBody>
        </p:sp>
        <p:sp>
          <p:nvSpPr>
            <p:cNvPr id="35881" name="Text Box 38"/>
            <p:cNvSpPr txBox="1">
              <a:spLocks noChangeArrowheads="1"/>
            </p:cNvSpPr>
            <p:nvPr/>
          </p:nvSpPr>
          <p:spPr bwMode="auto">
            <a:xfrm>
              <a:off x="3132" y="3382"/>
              <a:ext cx="2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chemeClr val="tx2"/>
                  </a:solidFill>
                  <a:latin typeface="Helvetica" panose="020B0604020202020204" pitchFamily="34" charset="0"/>
                </a:rPr>
                <a:t>2</a:t>
              </a:r>
            </a:p>
          </p:txBody>
        </p:sp>
        <p:sp>
          <p:nvSpPr>
            <p:cNvPr id="35882" name="Text Box 39"/>
            <p:cNvSpPr txBox="1">
              <a:spLocks noChangeArrowheads="1"/>
            </p:cNvSpPr>
            <p:nvPr/>
          </p:nvSpPr>
          <p:spPr bwMode="auto">
            <a:xfrm>
              <a:off x="3132" y="1597"/>
              <a:ext cx="2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chemeClr val="tx2"/>
                  </a:solidFill>
                  <a:latin typeface="Helvetica" panose="020B0604020202020204" pitchFamily="34" charset="0"/>
                </a:rPr>
                <a:t>1</a:t>
              </a:r>
            </a:p>
          </p:txBody>
        </p:sp>
      </p:grpSp>
      <p:grpSp>
        <p:nvGrpSpPr>
          <p:cNvPr id="5" name="Group 40"/>
          <p:cNvGrpSpPr>
            <a:grpSpLocks/>
          </p:cNvGrpSpPr>
          <p:nvPr/>
        </p:nvGrpSpPr>
        <p:grpSpPr bwMode="auto">
          <a:xfrm>
            <a:off x="6684963" y="2133600"/>
            <a:ext cx="325437" cy="3230563"/>
            <a:chOff x="3984" y="1597"/>
            <a:chExt cx="205" cy="2035"/>
          </a:xfrm>
        </p:grpSpPr>
        <p:sp>
          <p:nvSpPr>
            <p:cNvPr id="35875" name="Text Box 41"/>
            <p:cNvSpPr txBox="1">
              <a:spLocks noChangeArrowheads="1"/>
            </p:cNvSpPr>
            <p:nvPr/>
          </p:nvSpPr>
          <p:spPr bwMode="auto">
            <a:xfrm>
              <a:off x="3984" y="2182"/>
              <a:ext cx="2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chemeClr val="tx2"/>
                  </a:solidFill>
                  <a:latin typeface="Helvetica" panose="020B0604020202020204" pitchFamily="34" charset="0"/>
                </a:rPr>
                <a:t>2</a:t>
              </a:r>
            </a:p>
          </p:txBody>
        </p:sp>
        <p:sp>
          <p:nvSpPr>
            <p:cNvPr id="35876" name="Text Box 42"/>
            <p:cNvSpPr txBox="1">
              <a:spLocks noChangeArrowheads="1"/>
            </p:cNvSpPr>
            <p:nvPr/>
          </p:nvSpPr>
          <p:spPr bwMode="auto">
            <a:xfrm>
              <a:off x="3984" y="2806"/>
              <a:ext cx="2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chemeClr val="tx2"/>
                  </a:solidFill>
                  <a:latin typeface="Helvetica" panose="020B0604020202020204" pitchFamily="34" charset="0"/>
                </a:rPr>
                <a:t>2</a:t>
              </a:r>
            </a:p>
          </p:txBody>
        </p:sp>
        <p:sp>
          <p:nvSpPr>
            <p:cNvPr id="35877" name="Text Box 43"/>
            <p:cNvSpPr txBox="1">
              <a:spLocks noChangeArrowheads="1"/>
            </p:cNvSpPr>
            <p:nvPr/>
          </p:nvSpPr>
          <p:spPr bwMode="auto">
            <a:xfrm>
              <a:off x="3984" y="3382"/>
              <a:ext cx="2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chemeClr val="tx2"/>
                  </a:solidFill>
                  <a:latin typeface="Helvetica" panose="020B0604020202020204" pitchFamily="34" charset="0"/>
                </a:rPr>
                <a:t>2</a:t>
              </a:r>
            </a:p>
          </p:txBody>
        </p:sp>
        <p:sp>
          <p:nvSpPr>
            <p:cNvPr id="35878" name="Text Box 44"/>
            <p:cNvSpPr txBox="1">
              <a:spLocks noChangeArrowheads="1"/>
            </p:cNvSpPr>
            <p:nvPr/>
          </p:nvSpPr>
          <p:spPr bwMode="auto">
            <a:xfrm>
              <a:off x="3984" y="1597"/>
              <a:ext cx="2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chemeClr val="tx2"/>
                  </a:solidFill>
                  <a:latin typeface="Helvetica" panose="020B0604020202020204" pitchFamily="34" charset="0"/>
                </a:rPr>
                <a:t>1</a:t>
              </a:r>
            </a:p>
          </p:txBody>
        </p:sp>
      </p:grpSp>
      <p:grpSp>
        <p:nvGrpSpPr>
          <p:cNvPr id="6" name="Group 45"/>
          <p:cNvGrpSpPr>
            <a:grpSpLocks/>
          </p:cNvGrpSpPr>
          <p:nvPr/>
        </p:nvGrpSpPr>
        <p:grpSpPr bwMode="auto">
          <a:xfrm>
            <a:off x="2667000" y="5486400"/>
            <a:ext cx="3962400" cy="990600"/>
            <a:chOff x="1680" y="3456"/>
            <a:chExt cx="2496" cy="624"/>
          </a:xfrm>
        </p:grpSpPr>
        <p:sp>
          <p:nvSpPr>
            <p:cNvPr id="35873" name="AutoShape 46"/>
            <p:cNvSpPr>
              <a:spLocks/>
            </p:cNvSpPr>
            <p:nvPr/>
          </p:nvSpPr>
          <p:spPr bwMode="auto">
            <a:xfrm rot="-5400000">
              <a:off x="2760" y="2376"/>
              <a:ext cx="336" cy="2496"/>
            </a:xfrm>
            <a:prstGeom prst="leftBrace">
              <a:avLst>
                <a:gd name="adj1" fmla="val 61905"/>
                <a:gd name="adj2" fmla="val 50000"/>
              </a:avLst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sz="2400"/>
            </a:p>
          </p:txBody>
        </p:sp>
        <p:sp>
          <p:nvSpPr>
            <p:cNvPr id="35874" name="Text Box 47"/>
            <p:cNvSpPr txBox="1">
              <a:spLocks noChangeArrowheads="1"/>
            </p:cNvSpPr>
            <p:nvPr/>
          </p:nvSpPr>
          <p:spPr bwMode="auto">
            <a:xfrm>
              <a:off x="2534" y="3792"/>
              <a:ext cx="68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400">
                  <a:solidFill>
                    <a:srgbClr val="006600"/>
                  </a:solidFill>
                </a:rPr>
                <a:t>depth </a:t>
              </a:r>
              <a:r>
                <a:rPr lang="en-US" sz="2400" i="1">
                  <a:solidFill>
                    <a:srgbClr val="006600"/>
                  </a:solidFill>
                </a:rPr>
                <a:t>d</a:t>
              </a:r>
            </a:p>
          </p:txBody>
        </p:sp>
      </p:grpSp>
      <p:grpSp>
        <p:nvGrpSpPr>
          <p:cNvPr id="7" name="Group 48"/>
          <p:cNvGrpSpPr>
            <a:grpSpLocks/>
          </p:cNvGrpSpPr>
          <p:nvPr/>
        </p:nvGrpSpPr>
        <p:grpSpPr bwMode="auto">
          <a:xfrm>
            <a:off x="152400" y="2286000"/>
            <a:ext cx="1639888" cy="3200400"/>
            <a:chOff x="263" y="1366"/>
            <a:chExt cx="1033" cy="2016"/>
          </a:xfrm>
        </p:grpSpPr>
        <p:sp>
          <p:nvSpPr>
            <p:cNvPr id="35871" name="AutoShape 49"/>
            <p:cNvSpPr>
              <a:spLocks/>
            </p:cNvSpPr>
            <p:nvPr/>
          </p:nvSpPr>
          <p:spPr bwMode="auto">
            <a:xfrm>
              <a:off x="1056" y="1366"/>
              <a:ext cx="240" cy="2016"/>
            </a:xfrm>
            <a:prstGeom prst="leftBrace">
              <a:avLst>
                <a:gd name="adj1" fmla="val 70000"/>
                <a:gd name="adj2" fmla="val 50000"/>
              </a:avLst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sz="2400"/>
            </a:p>
          </p:txBody>
        </p:sp>
        <p:sp>
          <p:nvSpPr>
            <p:cNvPr id="35872" name="Text Box 50"/>
            <p:cNvSpPr txBox="1">
              <a:spLocks noChangeArrowheads="1"/>
            </p:cNvSpPr>
            <p:nvPr/>
          </p:nvSpPr>
          <p:spPr bwMode="auto">
            <a:xfrm>
              <a:off x="263" y="2208"/>
              <a:ext cx="69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400">
                  <a:solidFill>
                    <a:srgbClr val="006600"/>
                  </a:solidFill>
                </a:rPr>
                <a:t>width </a:t>
              </a:r>
              <a:r>
                <a:rPr lang="en-US" sz="2400" i="1">
                  <a:solidFill>
                    <a:srgbClr val="006600"/>
                  </a:solidFill>
                </a:rPr>
                <a:t>n</a:t>
              </a:r>
            </a:p>
          </p:txBody>
        </p:sp>
      </p:grp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0" presetID="23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anose="020B0600070205080204" pitchFamily="34" charset="-128"/>
              </a:rPr>
              <a:t>Smooth Sequences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2895600" y="2971800"/>
            <a:ext cx="3422650" cy="3276600"/>
            <a:chOff x="1824" y="1872"/>
            <a:chExt cx="2156" cy="2064"/>
          </a:xfrm>
        </p:grpSpPr>
        <p:sp>
          <p:nvSpPr>
            <p:cNvPr id="93193" name="Rectangle 9"/>
            <p:cNvSpPr>
              <a:spLocks noChangeArrowheads="1"/>
            </p:cNvSpPr>
            <p:nvPr/>
          </p:nvSpPr>
          <p:spPr bwMode="auto">
            <a:xfrm>
              <a:off x="2064" y="1872"/>
              <a:ext cx="1632" cy="2064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tint val="3372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189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ea typeface="ＭＳ Ｐゴシック" charset="-128"/>
              </a:endParaRPr>
            </a:p>
          </p:txBody>
        </p:sp>
        <p:sp>
          <p:nvSpPr>
            <p:cNvPr id="36877" name="Line 10"/>
            <p:cNvSpPr>
              <a:spLocks noChangeShapeType="1"/>
            </p:cNvSpPr>
            <p:nvPr/>
          </p:nvSpPr>
          <p:spPr bwMode="auto">
            <a:xfrm>
              <a:off x="1872" y="2064"/>
              <a:ext cx="19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78" name="Line 11"/>
            <p:cNvSpPr>
              <a:spLocks noChangeShapeType="1"/>
            </p:cNvSpPr>
            <p:nvPr/>
          </p:nvSpPr>
          <p:spPr bwMode="auto">
            <a:xfrm>
              <a:off x="1872" y="2304"/>
              <a:ext cx="19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79" name="Line 12"/>
            <p:cNvSpPr>
              <a:spLocks noChangeShapeType="1"/>
            </p:cNvSpPr>
            <p:nvPr/>
          </p:nvSpPr>
          <p:spPr bwMode="auto">
            <a:xfrm>
              <a:off x="1872" y="3744"/>
              <a:ext cx="19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80" name="Line 13"/>
            <p:cNvSpPr>
              <a:spLocks noChangeShapeType="1"/>
            </p:cNvSpPr>
            <p:nvPr/>
          </p:nvSpPr>
          <p:spPr bwMode="auto">
            <a:xfrm>
              <a:off x="3696" y="2064"/>
              <a:ext cx="19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81" name="Line 14"/>
            <p:cNvSpPr>
              <a:spLocks noChangeShapeType="1"/>
            </p:cNvSpPr>
            <p:nvPr/>
          </p:nvSpPr>
          <p:spPr bwMode="auto">
            <a:xfrm>
              <a:off x="3696" y="2304"/>
              <a:ext cx="19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82" name="Line 15"/>
            <p:cNvSpPr>
              <a:spLocks noChangeShapeType="1"/>
            </p:cNvSpPr>
            <p:nvPr/>
          </p:nvSpPr>
          <p:spPr bwMode="auto">
            <a:xfrm>
              <a:off x="3696" y="3744"/>
              <a:ext cx="19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83" name="Oval 16"/>
            <p:cNvSpPr>
              <a:spLocks noChangeArrowheads="1"/>
            </p:cNvSpPr>
            <p:nvPr/>
          </p:nvSpPr>
          <p:spPr bwMode="auto">
            <a:xfrm>
              <a:off x="2352" y="2496"/>
              <a:ext cx="1008" cy="768"/>
            </a:xfrm>
            <a:prstGeom prst="ellipse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2400"/>
                <a:t>Balancing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2400"/>
                <a:t>Network</a:t>
              </a:r>
            </a:p>
          </p:txBody>
        </p:sp>
        <p:grpSp>
          <p:nvGrpSpPr>
            <p:cNvPr id="36884" name="Group 17"/>
            <p:cNvGrpSpPr>
              <a:grpSpLocks/>
            </p:cNvGrpSpPr>
            <p:nvPr/>
          </p:nvGrpSpPr>
          <p:grpSpPr bwMode="auto">
            <a:xfrm>
              <a:off x="3792" y="2572"/>
              <a:ext cx="188" cy="692"/>
              <a:chOff x="4132" y="2304"/>
              <a:chExt cx="188" cy="692"/>
            </a:xfrm>
          </p:grpSpPr>
          <p:sp>
            <p:nvSpPr>
              <p:cNvPr id="36889" name="Text Box 18"/>
              <p:cNvSpPr txBox="1">
                <a:spLocks noChangeArrowheads="1"/>
              </p:cNvSpPr>
              <p:nvPr/>
            </p:nvSpPr>
            <p:spPr bwMode="auto">
              <a:xfrm>
                <a:off x="4132" y="2304"/>
                <a:ext cx="188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sz="3600"/>
                  <a:t>.</a:t>
                </a:r>
              </a:p>
            </p:txBody>
          </p:sp>
          <p:sp>
            <p:nvSpPr>
              <p:cNvPr id="36890" name="Text Box 19"/>
              <p:cNvSpPr txBox="1">
                <a:spLocks noChangeArrowheads="1"/>
              </p:cNvSpPr>
              <p:nvPr/>
            </p:nvSpPr>
            <p:spPr bwMode="auto">
              <a:xfrm>
                <a:off x="4132" y="2448"/>
                <a:ext cx="188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sz="3600"/>
                  <a:t>.</a:t>
                </a:r>
              </a:p>
            </p:txBody>
          </p:sp>
          <p:sp>
            <p:nvSpPr>
              <p:cNvPr id="36891" name="Text Box 20"/>
              <p:cNvSpPr txBox="1">
                <a:spLocks noChangeArrowheads="1"/>
              </p:cNvSpPr>
              <p:nvPr/>
            </p:nvSpPr>
            <p:spPr bwMode="auto">
              <a:xfrm>
                <a:off x="4132" y="2592"/>
                <a:ext cx="188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sz="3600"/>
                  <a:t>.</a:t>
                </a:r>
              </a:p>
            </p:txBody>
          </p:sp>
        </p:grpSp>
        <p:grpSp>
          <p:nvGrpSpPr>
            <p:cNvPr id="36885" name="Group 21"/>
            <p:cNvGrpSpPr>
              <a:grpSpLocks/>
            </p:cNvGrpSpPr>
            <p:nvPr/>
          </p:nvGrpSpPr>
          <p:grpSpPr bwMode="auto">
            <a:xfrm>
              <a:off x="1824" y="2572"/>
              <a:ext cx="188" cy="692"/>
              <a:chOff x="4132" y="2304"/>
              <a:chExt cx="188" cy="692"/>
            </a:xfrm>
          </p:grpSpPr>
          <p:sp>
            <p:nvSpPr>
              <p:cNvPr id="36886" name="Text Box 22"/>
              <p:cNvSpPr txBox="1">
                <a:spLocks noChangeArrowheads="1"/>
              </p:cNvSpPr>
              <p:nvPr/>
            </p:nvSpPr>
            <p:spPr bwMode="auto">
              <a:xfrm>
                <a:off x="4132" y="2304"/>
                <a:ext cx="188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sz="3600"/>
                  <a:t>.</a:t>
                </a:r>
              </a:p>
            </p:txBody>
          </p:sp>
          <p:sp>
            <p:nvSpPr>
              <p:cNvPr id="36887" name="Text Box 23"/>
              <p:cNvSpPr txBox="1">
                <a:spLocks noChangeArrowheads="1"/>
              </p:cNvSpPr>
              <p:nvPr/>
            </p:nvSpPr>
            <p:spPr bwMode="auto">
              <a:xfrm>
                <a:off x="4132" y="2448"/>
                <a:ext cx="188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sz="3600"/>
                  <a:t>.</a:t>
                </a:r>
              </a:p>
            </p:txBody>
          </p:sp>
          <p:sp>
            <p:nvSpPr>
              <p:cNvPr id="36888" name="Text Box 24"/>
              <p:cNvSpPr txBox="1">
                <a:spLocks noChangeArrowheads="1"/>
              </p:cNvSpPr>
              <p:nvPr/>
            </p:nvSpPr>
            <p:spPr bwMode="auto">
              <a:xfrm>
                <a:off x="4132" y="2592"/>
                <a:ext cx="188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sz="3600"/>
                  <a:t>.</a:t>
                </a:r>
              </a:p>
            </p:txBody>
          </p:sp>
        </p:grpSp>
      </p:grpSp>
      <p:graphicFrame>
        <p:nvGraphicFramePr>
          <p:cNvPr id="93209" name="Object 2"/>
          <p:cNvGraphicFramePr>
            <a:graphicFrameLocks noChangeAspect="1"/>
          </p:cNvGraphicFramePr>
          <p:nvPr/>
        </p:nvGraphicFramePr>
        <p:xfrm>
          <a:off x="6208713" y="3001963"/>
          <a:ext cx="322262" cy="452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97" name="Equation" r:id="rId4" imgW="165028" imgH="228501" progId="Equation.3">
                  <p:embed/>
                </p:oleObj>
              </mc:Choice>
              <mc:Fallback>
                <p:oleObj name="Equation" r:id="rId4" imgW="165028" imgH="228501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08713" y="3001963"/>
                        <a:ext cx="322262" cy="452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210" name="Object 3"/>
          <p:cNvGraphicFramePr>
            <a:graphicFrameLocks noChangeAspect="1"/>
          </p:cNvGraphicFramePr>
          <p:nvPr/>
        </p:nvGraphicFramePr>
        <p:xfrm>
          <a:off x="6208713" y="3429000"/>
          <a:ext cx="296862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98" name="Equation" r:id="rId6" imgW="152268" imgH="215713" progId="Equation.3">
                  <p:embed/>
                </p:oleObj>
              </mc:Choice>
              <mc:Fallback>
                <p:oleObj name="Equation" r:id="rId6" imgW="152268" imgH="215713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08713" y="3429000"/>
                        <a:ext cx="296862" cy="423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211" name="Object 4"/>
          <p:cNvGraphicFramePr>
            <a:graphicFrameLocks noChangeAspect="1"/>
          </p:cNvGraphicFramePr>
          <p:nvPr/>
        </p:nvGraphicFramePr>
        <p:xfrm>
          <a:off x="6208713" y="5721350"/>
          <a:ext cx="496887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99" name="Equation" r:id="rId8" imgW="253890" imgH="228501" progId="Equation.3">
                  <p:embed/>
                </p:oleObj>
              </mc:Choice>
              <mc:Fallback>
                <p:oleObj name="Equation" r:id="rId8" imgW="253890" imgH="228501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08713" y="5721350"/>
                        <a:ext cx="496887" cy="450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" name="Group 30"/>
          <p:cNvGrpSpPr>
            <a:grpSpLocks/>
          </p:cNvGrpSpPr>
          <p:nvPr/>
        </p:nvGrpSpPr>
        <p:grpSpPr bwMode="auto">
          <a:xfrm>
            <a:off x="2025650" y="1970088"/>
            <a:ext cx="5257800" cy="549275"/>
            <a:chOff x="1276" y="1241"/>
            <a:chExt cx="3312" cy="346"/>
          </a:xfrm>
        </p:grpSpPr>
        <p:sp>
          <p:nvSpPr>
            <p:cNvPr id="36872" name="Text Box 4"/>
            <p:cNvSpPr txBox="1">
              <a:spLocks noChangeArrowheads="1"/>
            </p:cNvSpPr>
            <p:nvPr/>
          </p:nvSpPr>
          <p:spPr bwMode="auto">
            <a:xfrm>
              <a:off x="3600" y="1241"/>
              <a:ext cx="66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400"/>
                <a:t>for any</a:t>
              </a:r>
            </a:p>
          </p:txBody>
        </p:sp>
        <p:sp>
          <p:nvSpPr>
            <p:cNvPr id="36873" name="Text Box 7"/>
            <p:cNvSpPr txBox="1">
              <a:spLocks noChangeArrowheads="1"/>
            </p:cNvSpPr>
            <p:nvPr/>
          </p:nvSpPr>
          <p:spPr bwMode="auto">
            <a:xfrm>
              <a:off x="1276" y="1248"/>
              <a:ext cx="143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400">
                  <a:solidFill>
                    <a:schemeClr val="accent1"/>
                  </a:solidFill>
                </a:rPr>
                <a:t>smooth property:</a:t>
              </a:r>
            </a:p>
          </p:txBody>
        </p:sp>
        <p:graphicFrame>
          <p:nvGraphicFramePr>
            <p:cNvPr id="36874" name="Object 5"/>
            <p:cNvGraphicFramePr>
              <a:graphicFrameLocks noChangeAspect="1"/>
            </p:cNvGraphicFramePr>
            <p:nvPr/>
          </p:nvGraphicFramePr>
          <p:xfrm>
            <a:off x="2736" y="1248"/>
            <a:ext cx="816" cy="33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6900" name="Equation" r:id="rId10" imgW="672808" imgH="279279" progId="Equation.3">
                    <p:embed/>
                  </p:oleObj>
                </mc:Choice>
                <mc:Fallback>
                  <p:oleObj name="Equation" r:id="rId10" imgW="672808" imgH="279279" progId="Equation.3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36" y="1248"/>
                          <a:ext cx="816" cy="33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6875" name="Object 6"/>
            <p:cNvGraphicFramePr>
              <a:graphicFrameLocks noChangeAspect="1"/>
            </p:cNvGraphicFramePr>
            <p:nvPr/>
          </p:nvGraphicFramePr>
          <p:xfrm>
            <a:off x="4311" y="1319"/>
            <a:ext cx="277" cy="23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6901" name="Equation" r:id="rId12" imgW="228600" imgH="190500" progId="Equation.3">
                    <p:embed/>
                  </p:oleObj>
                </mc:Choice>
                <mc:Fallback>
                  <p:oleObj name="Equation" r:id="rId12" imgW="228600" imgH="190500" progId="Equation.3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11" y="1319"/>
                          <a:ext cx="277" cy="23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32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32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32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32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32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32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anose="020B0600070205080204" pitchFamily="34" charset="-128"/>
              </a:rPr>
              <a:t>Smooth Sequences</a:t>
            </a:r>
          </a:p>
        </p:txBody>
      </p:sp>
      <p:sp>
        <p:nvSpPr>
          <p:cNvPr id="95240" name="Rectangle 8"/>
          <p:cNvSpPr>
            <a:spLocks noChangeArrowheads="1"/>
          </p:cNvSpPr>
          <p:nvPr/>
        </p:nvSpPr>
        <p:spPr bwMode="auto">
          <a:xfrm>
            <a:off x="3276600" y="2971800"/>
            <a:ext cx="2590800" cy="3276600"/>
          </a:xfrm>
          <a:prstGeom prst="rect">
            <a:avLst/>
          </a:prstGeom>
          <a:gradFill rotWithShape="0">
            <a:gsLst>
              <a:gs pos="0">
                <a:schemeClr val="accent1">
                  <a:gamma/>
                  <a:tint val="33725"/>
                  <a:invGamma/>
                </a:schemeClr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ea typeface="ＭＳ Ｐゴシック" charset="-128"/>
            </a:endParaRPr>
          </a:p>
        </p:txBody>
      </p:sp>
      <p:sp>
        <p:nvSpPr>
          <p:cNvPr id="38916" name="Line 9"/>
          <p:cNvSpPr>
            <a:spLocks noChangeShapeType="1"/>
          </p:cNvSpPr>
          <p:nvPr/>
        </p:nvSpPr>
        <p:spPr bwMode="auto">
          <a:xfrm>
            <a:off x="2971800" y="32766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17" name="Line 10"/>
          <p:cNvSpPr>
            <a:spLocks noChangeShapeType="1"/>
          </p:cNvSpPr>
          <p:nvPr/>
        </p:nvSpPr>
        <p:spPr bwMode="auto">
          <a:xfrm>
            <a:off x="2971800" y="36576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18" name="Line 11"/>
          <p:cNvSpPr>
            <a:spLocks noChangeShapeType="1"/>
          </p:cNvSpPr>
          <p:nvPr/>
        </p:nvSpPr>
        <p:spPr bwMode="auto">
          <a:xfrm>
            <a:off x="2971800" y="59436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19" name="Line 12"/>
          <p:cNvSpPr>
            <a:spLocks noChangeShapeType="1"/>
          </p:cNvSpPr>
          <p:nvPr/>
        </p:nvSpPr>
        <p:spPr bwMode="auto">
          <a:xfrm>
            <a:off x="5867400" y="32766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20" name="Line 13"/>
          <p:cNvSpPr>
            <a:spLocks noChangeShapeType="1"/>
          </p:cNvSpPr>
          <p:nvPr/>
        </p:nvSpPr>
        <p:spPr bwMode="auto">
          <a:xfrm>
            <a:off x="5867400" y="36576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21" name="Line 14"/>
          <p:cNvSpPr>
            <a:spLocks noChangeShapeType="1"/>
          </p:cNvSpPr>
          <p:nvPr/>
        </p:nvSpPr>
        <p:spPr bwMode="auto">
          <a:xfrm>
            <a:off x="5867400" y="59436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22" name="Oval 15"/>
          <p:cNvSpPr>
            <a:spLocks noChangeArrowheads="1"/>
          </p:cNvSpPr>
          <p:nvPr/>
        </p:nvSpPr>
        <p:spPr bwMode="auto">
          <a:xfrm>
            <a:off x="3733800" y="3962400"/>
            <a:ext cx="1600200" cy="1219200"/>
          </a:xfrm>
          <a:prstGeom prst="ellipse">
            <a:avLst/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sz="2400"/>
              <a:t>Balancing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sz="2400"/>
              <a:t>Network</a:t>
            </a:r>
          </a:p>
        </p:txBody>
      </p:sp>
      <p:sp>
        <p:nvSpPr>
          <p:cNvPr id="95248" name="Text Box 16"/>
          <p:cNvSpPr txBox="1">
            <a:spLocks noChangeArrowheads="1"/>
          </p:cNvSpPr>
          <p:nvPr/>
        </p:nvSpPr>
        <p:spPr bwMode="auto">
          <a:xfrm>
            <a:off x="6172200" y="3429000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chemeClr val="tx2"/>
                </a:solidFill>
                <a:latin typeface="Helvetica" panose="020B0604020202020204" pitchFamily="34" charset="0"/>
              </a:rPr>
              <a:t>4</a:t>
            </a:r>
          </a:p>
        </p:txBody>
      </p:sp>
      <p:sp>
        <p:nvSpPr>
          <p:cNvPr id="95249" name="Text Box 17"/>
          <p:cNvSpPr txBox="1">
            <a:spLocks noChangeArrowheads="1"/>
          </p:cNvSpPr>
          <p:nvPr/>
        </p:nvSpPr>
        <p:spPr bwMode="auto">
          <a:xfrm>
            <a:off x="6172200" y="3810000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chemeClr val="tx2"/>
                </a:solidFill>
                <a:latin typeface="Helvetica" panose="020B0604020202020204" pitchFamily="34" charset="0"/>
              </a:rPr>
              <a:t>3</a:t>
            </a:r>
          </a:p>
        </p:txBody>
      </p:sp>
      <p:sp>
        <p:nvSpPr>
          <p:cNvPr id="95250" name="Text Box 18"/>
          <p:cNvSpPr txBox="1">
            <a:spLocks noChangeArrowheads="1"/>
          </p:cNvSpPr>
          <p:nvPr/>
        </p:nvSpPr>
        <p:spPr bwMode="auto">
          <a:xfrm>
            <a:off x="6172200" y="3017838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chemeClr val="tx2"/>
                </a:solidFill>
                <a:latin typeface="Helvetica" panose="020B0604020202020204" pitchFamily="34" charset="0"/>
              </a:rPr>
              <a:t>3</a:t>
            </a:r>
          </a:p>
        </p:txBody>
      </p:sp>
      <p:sp>
        <p:nvSpPr>
          <p:cNvPr id="38926" name="Line 19"/>
          <p:cNvSpPr>
            <a:spLocks noChangeShapeType="1"/>
          </p:cNvSpPr>
          <p:nvPr/>
        </p:nvSpPr>
        <p:spPr bwMode="auto">
          <a:xfrm>
            <a:off x="5867400" y="40386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27" name="Line 20"/>
          <p:cNvSpPr>
            <a:spLocks noChangeShapeType="1"/>
          </p:cNvSpPr>
          <p:nvPr/>
        </p:nvSpPr>
        <p:spPr bwMode="auto">
          <a:xfrm>
            <a:off x="5867400" y="44196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28" name="Line 21"/>
          <p:cNvSpPr>
            <a:spLocks noChangeShapeType="1"/>
          </p:cNvSpPr>
          <p:nvPr/>
        </p:nvSpPr>
        <p:spPr bwMode="auto">
          <a:xfrm>
            <a:off x="5867400" y="48006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29" name="Line 22"/>
          <p:cNvSpPr>
            <a:spLocks noChangeShapeType="1"/>
          </p:cNvSpPr>
          <p:nvPr/>
        </p:nvSpPr>
        <p:spPr bwMode="auto">
          <a:xfrm>
            <a:off x="5867400" y="51816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30" name="Line 23"/>
          <p:cNvSpPr>
            <a:spLocks noChangeShapeType="1"/>
          </p:cNvSpPr>
          <p:nvPr/>
        </p:nvSpPr>
        <p:spPr bwMode="auto">
          <a:xfrm>
            <a:off x="5867400" y="55626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31" name="Line 24"/>
          <p:cNvSpPr>
            <a:spLocks noChangeShapeType="1"/>
          </p:cNvSpPr>
          <p:nvPr/>
        </p:nvSpPr>
        <p:spPr bwMode="auto">
          <a:xfrm>
            <a:off x="5867400" y="59436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5257" name="Text Box 25"/>
          <p:cNvSpPr txBox="1">
            <a:spLocks noChangeArrowheads="1"/>
          </p:cNvSpPr>
          <p:nvPr/>
        </p:nvSpPr>
        <p:spPr bwMode="auto">
          <a:xfrm>
            <a:off x="6172200" y="4175125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chemeClr val="tx2"/>
                </a:solidFill>
                <a:latin typeface="Helvetica" panose="020B0604020202020204" pitchFamily="34" charset="0"/>
              </a:rPr>
              <a:t>3</a:t>
            </a:r>
          </a:p>
        </p:txBody>
      </p:sp>
      <p:sp>
        <p:nvSpPr>
          <p:cNvPr id="95258" name="Text Box 26"/>
          <p:cNvSpPr txBox="1">
            <a:spLocks noChangeArrowheads="1"/>
          </p:cNvSpPr>
          <p:nvPr/>
        </p:nvSpPr>
        <p:spPr bwMode="auto">
          <a:xfrm>
            <a:off x="6172200" y="4983163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chemeClr val="tx2"/>
                </a:solidFill>
                <a:latin typeface="Helvetica" panose="020B0604020202020204" pitchFamily="34" charset="0"/>
              </a:rPr>
              <a:t>4</a:t>
            </a:r>
          </a:p>
        </p:txBody>
      </p:sp>
      <p:sp>
        <p:nvSpPr>
          <p:cNvPr id="95259" name="Text Box 27"/>
          <p:cNvSpPr txBox="1">
            <a:spLocks noChangeArrowheads="1"/>
          </p:cNvSpPr>
          <p:nvPr/>
        </p:nvSpPr>
        <p:spPr bwMode="auto">
          <a:xfrm>
            <a:off x="6172200" y="5364163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chemeClr val="tx2"/>
                </a:solidFill>
                <a:latin typeface="Helvetica" panose="020B0604020202020204" pitchFamily="34" charset="0"/>
              </a:rPr>
              <a:t>3</a:t>
            </a:r>
          </a:p>
        </p:txBody>
      </p:sp>
      <p:sp>
        <p:nvSpPr>
          <p:cNvPr id="95260" name="Text Box 28"/>
          <p:cNvSpPr txBox="1">
            <a:spLocks noChangeArrowheads="1"/>
          </p:cNvSpPr>
          <p:nvPr/>
        </p:nvSpPr>
        <p:spPr bwMode="auto">
          <a:xfrm>
            <a:off x="6172200" y="4572000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chemeClr val="tx2"/>
                </a:solidFill>
                <a:latin typeface="Helvetica" panose="020B0604020202020204" pitchFamily="34" charset="0"/>
              </a:rPr>
              <a:t>3</a:t>
            </a:r>
          </a:p>
        </p:txBody>
      </p:sp>
      <p:sp>
        <p:nvSpPr>
          <p:cNvPr id="95261" name="Text Box 29"/>
          <p:cNvSpPr txBox="1">
            <a:spLocks noChangeArrowheads="1"/>
          </p:cNvSpPr>
          <p:nvPr/>
        </p:nvSpPr>
        <p:spPr bwMode="auto">
          <a:xfrm>
            <a:off x="6172200" y="5729288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chemeClr val="tx2"/>
                </a:solidFill>
                <a:latin typeface="Helvetica" panose="020B0604020202020204" pitchFamily="34" charset="0"/>
              </a:rPr>
              <a:t>3</a:t>
            </a:r>
          </a:p>
        </p:txBody>
      </p:sp>
      <p:grpSp>
        <p:nvGrpSpPr>
          <p:cNvPr id="38937" name="Group 30"/>
          <p:cNvGrpSpPr>
            <a:grpSpLocks/>
          </p:cNvGrpSpPr>
          <p:nvPr/>
        </p:nvGrpSpPr>
        <p:grpSpPr bwMode="auto">
          <a:xfrm>
            <a:off x="2895600" y="4083050"/>
            <a:ext cx="298450" cy="1098550"/>
            <a:chOff x="4132" y="2304"/>
            <a:chExt cx="188" cy="692"/>
          </a:xfrm>
        </p:grpSpPr>
        <p:sp>
          <p:nvSpPr>
            <p:cNvPr id="38943" name="Text Box 31"/>
            <p:cNvSpPr txBox="1">
              <a:spLocks noChangeArrowheads="1"/>
            </p:cNvSpPr>
            <p:nvPr/>
          </p:nvSpPr>
          <p:spPr bwMode="auto">
            <a:xfrm>
              <a:off x="4132" y="2304"/>
              <a:ext cx="18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3600"/>
                <a:t>.</a:t>
              </a:r>
            </a:p>
          </p:txBody>
        </p:sp>
        <p:sp>
          <p:nvSpPr>
            <p:cNvPr id="38944" name="Text Box 32"/>
            <p:cNvSpPr txBox="1">
              <a:spLocks noChangeArrowheads="1"/>
            </p:cNvSpPr>
            <p:nvPr/>
          </p:nvSpPr>
          <p:spPr bwMode="auto">
            <a:xfrm>
              <a:off x="4132" y="2448"/>
              <a:ext cx="18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3600"/>
                <a:t>.</a:t>
              </a:r>
            </a:p>
          </p:txBody>
        </p:sp>
        <p:sp>
          <p:nvSpPr>
            <p:cNvPr id="38945" name="Text Box 33"/>
            <p:cNvSpPr txBox="1">
              <a:spLocks noChangeArrowheads="1"/>
            </p:cNvSpPr>
            <p:nvPr/>
          </p:nvSpPr>
          <p:spPr bwMode="auto">
            <a:xfrm>
              <a:off x="4132" y="2592"/>
              <a:ext cx="18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3600"/>
                <a:t>.</a:t>
              </a:r>
            </a:p>
          </p:txBody>
        </p:sp>
      </p:grpSp>
      <p:grpSp>
        <p:nvGrpSpPr>
          <p:cNvPr id="38938" name="Group 34"/>
          <p:cNvGrpSpPr>
            <a:grpSpLocks/>
          </p:cNvGrpSpPr>
          <p:nvPr/>
        </p:nvGrpSpPr>
        <p:grpSpPr bwMode="auto">
          <a:xfrm>
            <a:off x="2025650" y="1970088"/>
            <a:ext cx="5257800" cy="549275"/>
            <a:chOff x="1276" y="1241"/>
            <a:chExt cx="3312" cy="346"/>
          </a:xfrm>
        </p:grpSpPr>
        <p:sp>
          <p:nvSpPr>
            <p:cNvPr id="38939" name="Text Box 35"/>
            <p:cNvSpPr txBox="1">
              <a:spLocks noChangeArrowheads="1"/>
            </p:cNvSpPr>
            <p:nvPr/>
          </p:nvSpPr>
          <p:spPr bwMode="auto">
            <a:xfrm>
              <a:off x="3600" y="1241"/>
              <a:ext cx="66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400"/>
                <a:t>for any</a:t>
              </a:r>
            </a:p>
          </p:txBody>
        </p:sp>
        <p:sp>
          <p:nvSpPr>
            <p:cNvPr id="38940" name="Text Box 36"/>
            <p:cNvSpPr txBox="1">
              <a:spLocks noChangeArrowheads="1"/>
            </p:cNvSpPr>
            <p:nvPr/>
          </p:nvSpPr>
          <p:spPr bwMode="auto">
            <a:xfrm>
              <a:off x="1276" y="1248"/>
              <a:ext cx="143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400">
                  <a:solidFill>
                    <a:schemeClr val="accent1"/>
                  </a:solidFill>
                </a:rPr>
                <a:t>smooth property:</a:t>
              </a:r>
            </a:p>
          </p:txBody>
        </p:sp>
        <p:graphicFrame>
          <p:nvGraphicFramePr>
            <p:cNvPr id="38941" name="Object 2"/>
            <p:cNvGraphicFramePr>
              <a:graphicFrameLocks noChangeAspect="1"/>
            </p:cNvGraphicFramePr>
            <p:nvPr/>
          </p:nvGraphicFramePr>
          <p:xfrm>
            <a:off x="2736" y="1248"/>
            <a:ext cx="816" cy="33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8948" name="Equation" r:id="rId4" imgW="672808" imgH="279279" progId="Equation.3">
                    <p:embed/>
                  </p:oleObj>
                </mc:Choice>
                <mc:Fallback>
                  <p:oleObj name="Equation" r:id="rId4" imgW="672808" imgH="279279" progId="Equation.3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36" y="1248"/>
                          <a:ext cx="816" cy="33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8942" name="Object 3"/>
            <p:cNvGraphicFramePr>
              <a:graphicFrameLocks noChangeAspect="1"/>
            </p:cNvGraphicFramePr>
            <p:nvPr/>
          </p:nvGraphicFramePr>
          <p:xfrm>
            <a:off x="4311" y="1319"/>
            <a:ext cx="277" cy="23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8949" name="Equation" r:id="rId6" imgW="228600" imgH="190500" progId="Equation.3">
                    <p:embed/>
                  </p:oleObj>
                </mc:Choice>
                <mc:Fallback>
                  <p:oleObj name="Equation" r:id="rId6" imgW="228600" imgH="190500" progId="Equation.3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11" y="1319"/>
                          <a:ext cx="277" cy="23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52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52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52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52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52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52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52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52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52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52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52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52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52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52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52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52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48" grpId="0" autoUpdateAnimBg="0"/>
      <p:bldP spid="95249" grpId="0" autoUpdateAnimBg="0"/>
      <p:bldP spid="95250" grpId="0" autoUpdateAnimBg="0"/>
      <p:bldP spid="95257" grpId="0" autoUpdateAnimBg="0"/>
      <p:bldP spid="95258" grpId="0" autoUpdateAnimBg="0"/>
      <p:bldP spid="95259" grpId="0" autoUpdateAnimBg="0"/>
      <p:bldP spid="95260" grpId="0" autoUpdateAnimBg="0"/>
      <p:bldP spid="95261" grpId="0" autoUpdateAnimBg="0"/>
    </p:bld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anose="020B0600070205080204" pitchFamily="34" charset="-128"/>
              </a:rPr>
              <a:t>Step Sequences</a:t>
            </a:r>
          </a:p>
        </p:txBody>
      </p:sp>
      <p:graphicFrame>
        <p:nvGraphicFramePr>
          <p:cNvPr id="97288" name="Object 2"/>
          <p:cNvGraphicFramePr>
            <a:graphicFrameLocks noChangeAspect="1"/>
          </p:cNvGraphicFramePr>
          <p:nvPr/>
        </p:nvGraphicFramePr>
        <p:xfrm>
          <a:off x="6208713" y="3001963"/>
          <a:ext cx="322262" cy="452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2" name="Equation" r:id="rId3" imgW="165028" imgH="228501" progId="Equation.3">
                  <p:embed/>
                </p:oleObj>
              </mc:Choice>
              <mc:Fallback>
                <p:oleObj name="Equation" r:id="rId3" imgW="165028" imgH="228501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08713" y="3001963"/>
                        <a:ext cx="322262" cy="452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7289" name="Object 3"/>
          <p:cNvGraphicFramePr>
            <a:graphicFrameLocks noChangeAspect="1"/>
          </p:cNvGraphicFramePr>
          <p:nvPr/>
        </p:nvGraphicFramePr>
        <p:xfrm>
          <a:off x="6208713" y="3429000"/>
          <a:ext cx="296862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3" name="Equation" r:id="rId5" imgW="152268" imgH="215713" progId="Equation.3">
                  <p:embed/>
                </p:oleObj>
              </mc:Choice>
              <mc:Fallback>
                <p:oleObj name="Equation" r:id="rId5" imgW="152268" imgH="215713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08713" y="3429000"/>
                        <a:ext cx="296862" cy="423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7290" name="Object 4"/>
          <p:cNvGraphicFramePr>
            <a:graphicFrameLocks noChangeAspect="1"/>
          </p:cNvGraphicFramePr>
          <p:nvPr/>
        </p:nvGraphicFramePr>
        <p:xfrm>
          <a:off x="6208713" y="5721350"/>
          <a:ext cx="496887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4" name="Equation" r:id="rId7" imgW="253890" imgH="228501" progId="Equation.3">
                  <p:embed/>
                </p:oleObj>
              </mc:Choice>
              <mc:Fallback>
                <p:oleObj name="Equation" r:id="rId7" imgW="253890" imgH="228501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08713" y="5721350"/>
                        <a:ext cx="496887" cy="450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7291" name="Rectangle 11"/>
          <p:cNvSpPr>
            <a:spLocks noChangeArrowheads="1"/>
          </p:cNvSpPr>
          <p:nvPr/>
        </p:nvSpPr>
        <p:spPr bwMode="auto">
          <a:xfrm>
            <a:off x="3276600" y="2971800"/>
            <a:ext cx="2590800" cy="3276600"/>
          </a:xfrm>
          <a:prstGeom prst="rect">
            <a:avLst/>
          </a:prstGeom>
          <a:gradFill rotWithShape="0">
            <a:gsLst>
              <a:gs pos="0">
                <a:schemeClr val="accent1">
                  <a:gamma/>
                  <a:tint val="33725"/>
                  <a:invGamma/>
                </a:schemeClr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ea typeface="ＭＳ Ｐゴシック" charset="-128"/>
            </a:endParaRPr>
          </a:p>
        </p:txBody>
      </p:sp>
      <p:sp>
        <p:nvSpPr>
          <p:cNvPr id="40967" name="Line 12"/>
          <p:cNvSpPr>
            <a:spLocks noChangeShapeType="1"/>
          </p:cNvSpPr>
          <p:nvPr/>
        </p:nvSpPr>
        <p:spPr bwMode="auto">
          <a:xfrm>
            <a:off x="2971800" y="32766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8" name="Line 13"/>
          <p:cNvSpPr>
            <a:spLocks noChangeShapeType="1"/>
          </p:cNvSpPr>
          <p:nvPr/>
        </p:nvSpPr>
        <p:spPr bwMode="auto">
          <a:xfrm>
            <a:off x="2971800" y="36576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9" name="Line 14"/>
          <p:cNvSpPr>
            <a:spLocks noChangeShapeType="1"/>
          </p:cNvSpPr>
          <p:nvPr/>
        </p:nvSpPr>
        <p:spPr bwMode="auto">
          <a:xfrm>
            <a:off x="2971800" y="59436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0" name="Line 15"/>
          <p:cNvSpPr>
            <a:spLocks noChangeShapeType="1"/>
          </p:cNvSpPr>
          <p:nvPr/>
        </p:nvSpPr>
        <p:spPr bwMode="auto">
          <a:xfrm>
            <a:off x="5867400" y="32766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1" name="Line 16"/>
          <p:cNvSpPr>
            <a:spLocks noChangeShapeType="1"/>
          </p:cNvSpPr>
          <p:nvPr/>
        </p:nvSpPr>
        <p:spPr bwMode="auto">
          <a:xfrm>
            <a:off x="5867400" y="36576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2" name="Line 17"/>
          <p:cNvSpPr>
            <a:spLocks noChangeShapeType="1"/>
          </p:cNvSpPr>
          <p:nvPr/>
        </p:nvSpPr>
        <p:spPr bwMode="auto">
          <a:xfrm>
            <a:off x="5867400" y="59436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3" name="Oval 18"/>
          <p:cNvSpPr>
            <a:spLocks noChangeArrowheads="1"/>
          </p:cNvSpPr>
          <p:nvPr/>
        </p:nvSpPr>
        <p:spPr bwMode="auto">
          <a:xfrm>
            <a:off x="3733800" y="3962400"/>
            <a:ext cx="1600200" cy="1219200"/>
          </a:xfrm>
          <a:prstGeom prst="ellipse">
            <a:avLst/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sz="2400"/>
              <a:t>Balancing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sz="2400"/>
              <a:t>Network</a:t>
            </a:r>
          </a:p>
        </p:txBody>
      </p:sp>
      <p:grpSp>
        <p:nvGrpSpPr>
          <p:cNvPr id="40974" name="Group 19"/>
          <p:cNvGrpSpPr>
            <a:grpSpLocks/>
          </p:cNvGrpSpPr>
          <p:nvPr/>
        </p:nvGrpSpPr>
        <p:grpSpPr bwMode="auto">
          <a:xfrm>
            <a:off x="6019800" y="4083050"/>
            <a:ext cx="298450" cy="1098550"/>
            <a:chOff x="4132" y="2304"/>
            <a:chExt cx="188" cy="692"/>
          </a:xfrm>
        </p:grpSpPr>
        <p:sp>
          <p:nvSpPr>
            <p:cNvPr id="40984" name="Text Box 20"/>
            <p:cNvSpPr txBox="1">
              <a:spLocks noChangeArrowheads="1"/>
            </p:cNvSpPr>
            <p:nvPr/>
          </p:nvSpPr>
          <p:spPr bwMode="auto">
            <a:xfrm>
              <a:off x="4132" y="2304"/>
              <a:ext cx="18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3600"/>
                <a:t>.</a:t>
              </a:r>
            </a:p>
          </p:txBody>
        </p:sp>
        <p:sp>
          <p:nvSpPr>
            <p:cNvPr id="40985" name="Text Box 21"/>
            <p:cNvSpPr txBox="1">
              <a:spLocks noChangeArrowheads="1"/>
            </p:cNvSpPr>
            <p:nvPr/>
          </p:nvSpPr>
          <p:spPr bwMode="auto">
            <a:xfrm>
              <a:off x="4132" y="2448"/>
              <a:ext cx="18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3600"/>
                <a:t>.</a:t>
              </a:r>
            </a:p>
          </p:txBody>
        </p:sp>
        <p:sp>
          <p:nvSpPr>
            <p:cNvPr id="40986" name="Text Box 22"/>
            <p:cNvSpPr txBox="1">
              <a:spLocks noChangeArrowheads="1"/>
            </p:cNvSpPr>
            <p:nvPr/>
          </p:nvSpPr>
          <p:spPr bwMode="auto">
            <a:xfrm>
              <a:off x="4132" y="2592"/>
              <a:ext cx="18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3600"/>
                <a:t>.</a:t>
              </a:r>
            </a:p>
          </p:txBody>
        </p:sp>
      </p:grpSp>
      <p:grpSp>
        <p:nvGrpSpPr>
          <p:cNvPr id="40975" name="Group 23"/>
          <p:cNvGrpSpPr>
            <a:grpSpLocks/>
          </p:cNvGrpSpPr>
          <p:nvPr/>
        </p:nvGrpSpPr>
        <p:grpSpPr bwMode="auto">
          <a:xfrm>
            <a:off x="2895600" y="4083050"/>
            <a:ext cx="298450" cy="1098550"/>
            <a:chOff x="4132" y="2304"/>
            <a:chExt cx="188" cy="692"/>
          </a:xfrm>
        </p:grpSpPr>
        <p:sp>
          <p:nvSpPr>
            <p:cNvPr id="40981" name="Text Box 24"/>
            <p:cNvSpPr txBox="1">
              <a:spLocks noChangeArrowheads="1"/>
            </p:cNvSpPr>
            <p:nvPr/>
          </p:nvSpPr>
          <p:spPr bwMode="auto">
            <a:xfrm>
              <a:off x="4132" y="2304"/>
              <a:ext cx="18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3600"/>
                <a:t>.</a:t>
              </a:r>
            </a:p>
          </p:txBody>
        </p:sp>
        <p:sp>
          <p:nvSpPr>
            <p:cNvPr id="40982" name="Text Box 25"/>
            <p:cNvSpPr txBox="1">
              <a:spLocks noChangeArrowheads="1"/>
            </p:cNvSpPr>
            <p:nvPr/>
          </p:nvSpPr>
          <p:spPr bwMode="auto">
            <a:xfrm>
              <a:off x="4132" y="2448"/>
              <a:ext cx="18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3600"/>
                <a:t>.</a:t>
              </a:r>
            </a:p>
          </p:txBody>
        </p:sp>
        <p:sp>
          <p:nvSpPr>
            <p:cNvPr id="40983" name="Text Box 26"/>
            <p:cNvSpPr txBox="1">
              <a:spLocks noChangeArrowheads="1"/>
            </p:cNvSpPr>
            <p:nvPr/>
          </p:nvSpPr>
          <p:spPr bwMode="auto">
            <a:xfrm>
              <a:off x="4132" y="2592"/>
              <a:ext cx="18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3600"/>
                <a:t>.</a:t>
              </a:r>
            </a:p>
          </p:txBody>
        </p:sp>
      </p:grpSp>
      <p:grpSp>
        <p:nvGrpSpPr>
          <p:cNvPr id="4" name="Group 32"/>
          <p:cNvGrpSpPr>
            <a:grpSpLocks/>
          </p:cNvGrpSpPr>
          <p:nvPr/>
        </p:nvGrpSpPr>
        <p:grpSpPr bwMode="auto">
          <a:xfrm>
            <a:off x="2025650" y="1981200"/>
            <a:ext cx="5289550" cy="512763"/>
            <a:chOff x="1276" y="1248"/>
            <a:chExt cx="3332" cy="323"/>
          </a:xfrm>
        </p:grpSpPr>
        <p:sp>
          <p:nvSpPr>
            <p:cNvPr id="40977" name="Text Box 28"/>
            <p:cNvSpPr txBox="1">
              <a:spLocks noChangeArrowheads="1"/>
            </p:cNvSpPr>
            <p:nvPr/>
          </p:nvSpPr>
          <p:spPr bwMode="auto">
            <a:xfrm>
              <a:off x="3557" y="1248"/>
              <a:ext cx="66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400"/>
                <a:t>for any</a:t>
              </a:r>
            </a:p>
          </p:txBody>
        </p:sp>
        <p:sp>
          <p:nvSpPr>
            <p:cNvPr id="40978" name="Text Box 29"/>
            <p:cNvSpPr txBox="1">
              <a:spLocks noChangeArrowheads="1"/>
            </p:cNvSpPr>
            <p:nvPr/>
          </p:nvSpPr>
          <p:spPr bwMode="auto">
            <a:xfrm>
              <a:off x="1276" y="1248"/>
              <a:ext cx="117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400">
                  <a:solidFill>
                    <a:schemeClr val="accent1"/>
                  </a:solidFill>
                </a:rPr>
                <a:t>step property:</a:t>
              </a:r>
            </a:p>
          </p:txBody>
        </p:sp>
        <p:graphicFrame>
          <p:nvGraphicFramePr>
            <p:cNvPr id="40979" name="Object 5"/>
            <p:cNvGraphicFramePr>
              <a:graphicFrameLocks noChangeAspect="1"/>
            </p:cNvGraphicFramePr>
            <p:nvPr/>
          </p:nvGraphicFramePr>
          <p:xfrm>
            <a:off x="2448" y="1278"/>
            <a:ext cx="1047" cy="29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0995" name="Equation" r:id="rId9" imgW="863225" imgH="241195" progId="Equation.3">
                    <p:embed/>
                  </p:oleObj>
                </mc:Choice>
                <mc:Fallback>
                  <p:oleObj name="Equation" r:id="rId9" imgW="863225" imgH="241195" progId="Equation.3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48" y="1278"/>
                          <a:ext cx="1047" cy="29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0980" name="Object 6"/>
            <p:cNvGraphicFramePr>
              <a:graphicFrameLocks noChangeAspect="1"/>
            </p:cNvGraphicFramePr>
            <p:nvPr/>
          </p:nvGraphicFramePr>
          <p:xfrm>
            <a:off x="4223" y="1303"/>
            <a:ext cx="385" cy="23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0996" name="Equation" r:id="rId11" imgW="317225" imgH="190335" progId="Equation.3">
                    <p:embed/>
                  </p:oleObj>
                </mc:Choice>
                <mc:Fallback>
                  <p:oleObj name="Equation" r:id="rId11" imgW="317225" imgH="190335" progId="Equation.3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23" y="1303"/>
                          <a:ext cx="385" cy="23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72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72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72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72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7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7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anose="020B0600070205080204" pitchFamily="34" charset="-128"/>
              </a:rPr>
              <a:t>Sorting Network</a:t>
            </a:r>
          </a:p>
        </p:txBody>
      </p:sp>
      <p:sp>
        <p:nvSpPr>
          <p:cNvPr id="15418" name="Text Box 58"/>
          <p:cNvSpPr txBox="1">
            <a:spLocks noChangeArrowheads="1"/>
          </p:cNvSpPr>
          <p:nvPr/>
        </p:nvSpPr>
        <p:spPr bwMode="auto">
          <a:xfrm>
            <a:off x="-152400" y="1717675"/>
            <a:ext cx="9296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sz="2400">
                <a:solidFill>
                  <a:srgbClr val="006600"/>
                </a:solidFill>
              </a:rPr>
              <a:t>Any ideas?</a:t>
            </a:r>
          </a:p>
        </p:txBody>
      </p:sp>
    </p:spTree>
    <p:extLst>
      <p:ext uri="{BB962C8B-B14F-4D97-AF65-F5344CB8AC3E}">
        <p14:creationId xmlns:p14="http://schemas.microsoft.com/office/powerpoint/2010/main" val="390081159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4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4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18" grpId="0" autoUpdateAnimBg="0"/>
    </p:bld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anose="020B0600070205080204" pitchFamily="34" charset="-128"/>
              </a:rPr>
              <a:t>Step Sequences</a:t>
            </a:r>
          </a:p>
        </p:txBody>
      </p:sp>
      <p:sp>
        <p:nvSpPr>
          <p:cNvPr id="98307" name="Rectangle 3"/>
          <p:cNvSpPr>
            <a:spLocks noChangeArrowheads="1"/>
          </p:cNvSpPr>
          <p:nvPr/>
        </p:nvSpPr>
        <p:spPr bwMode="auto">
          <a:xfrm>
            <a:off x="3276600" y="2971800"/>
            <a:ext cx="2590800" cy="3276600"/>
          </a:xfrm>
          <a:prstGeom prst="rect">
            <a:avLst/>
          </a:prstGeom>
          <a:gradFill rotWithShape="0">
            <a:gsLst>
              <a:gs pos="0">
                <a:schemeClr val="accent1">
                  <a:gamma/>
                  <a:tint val="33725"/>
                  <a:invGamma/>
                </a:schemeClr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ea typeface="ＭＳ Ｐゴシック" charset="-128"/>
            </a:endParaRPr>
          </a:p>
        </p:txBody>
      </p:sp>
      <p:sp>
        <p:nvSpPr>
          <p:cNvPr id="41988" name="Line 4"/>
          <p:cNvSpPr>
            <a:spLocks noChangeShapeType="1"/>
          </p:cNvSpPr>
          <p:nvPr/>
        </p:nvSpPr>
        <p:spPr bwMode="auto">
          <a:xfrm>
            <a:off x="2971800" y="32766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89" name="Line 5"/>
          <p:cNvSpPr>
            <a:spLocks noChangeShapeType="1"/>
          </p:cNvSpPr>
          <p:nvPr/>
        </p:nvSpPr>
        <p:spPr bwMode="auto">
          <a:xfrm>
            <a:off x="2971800" y="36576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0" name="Line 6"/>
          <p:cNvSpPr>
            <a:spLocks noChangeShapeType="1"/>
          </p:cNvSpPr>
          <p:nvPr/>
        </p:nvSpPr>
        <p:spPr bwMode="auto">
          <a:xfrm>
            <a:off x="2971800" y="59436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1" name="Line 7"/>
          <p:cNvSpPr>
            <a:spLocks noChangeShapeType="1"/>
          </p:cNvSpPr>
          <p:nvPr/>
        </p:nvSpPr>
        <p:spPr bwMode="auto">
          <a:xfrm>
            <a:off x="5867400" y="32766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2" name="Line 8"/>
          <p:cNvSpPr>
            <a:spLocks noChangeShapeType="1"/>
          </p:cNvSpPr>
          <p:nvPr/>
        </p:nvSpPr>
        <p:spPr bwMode="auto">
          <a:xfrm>
            <a:off x="5867400" y="36576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3" name="Line 9"/>
          <p:cNvSpPr>
            <a:spLocks noChangeShapeType="1"/>
          </p:cNvSpPr>
          <p:nvPr/>
        </p:nvSpPr>
        <p:spPr bwMode="auto">
          <a:xfrm>
            <a:off x="5867400" y="59436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4" name="Oval 10"/>
          <p:cNvSpPr>
            <a:spLocks noChangeArrowheads="1"/>
          </p:cNvSpPr>
          <p:nvPr/>
        </p:nvSpPr>
        <p:spPr bwMode="auto">
          <a:xfrm>
            <a:off x="3733800" y="3962400"/>
            <a:ext cx="1600200" cy="1219200"/>
          </a:xfrm>
          <a:prstGeom prst="ellipse">
            <a:avLst/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sz="2400"/>
              <a:t>Balancing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sz="2400"/>
              <a:t>Network</a:t>
            </a:r>
          </a:p>
        </p:txBody>
      </p:sp>
      <p:sp>
        <p:nvSpPr>
          <p:cNvPr id="98315" name="Text Box 11"/>
          <p:cNvSpPr txBox="1">
            <a:spLocks noChangeArrowheads="1"/>
          </p:cNvSpPr>
          <p:nvPr/>
        </p:nvSpPr>
        <p:spPr bwMode="auto">
          <a:xfrm>
            <a:off x="6172200" y="3429000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chemeClr val="tx2"/>
                </a:solidFill>
                <a:latin typeface="Helvetica" panose="020B0604020202020204" pitchFamily="34" charset="0"/>
              </a:rPr>
              <a:t>3</a:t>
            </a:r>
          </a:p>
        </p:txBody>
      </p:sp>
      <p:sp>
        <p:nvSpPr>
          <p:cNvPr id="98316" name="Text Box 12"/>
          <p:cNvSpPr txBox="1">
            <a:spLocks noChangeArrowheads="1"/>
          </p:cNvSpPr>
          <p:nvPr/>
        </p:nvSpPr>
        <p:spPr bwMode="auto">
          <a:xfrm>
            <a:off x="6172200" y="3810000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chemeClr val="tx2"/>
                </a:solidFill>
                <a:latin typeface="Helvetica" panose="020B0604020202020204" pitchFamily="34" charset="0"/>
              </a:rPr>
              <a:t>3</a:t>
            </a:r>
          </a:p>
        </p:txBody>
      </p:sp>
      <p:sp>
        <p:nvSpPr>
          <p:cNvPr id="98317" name="Text Box 13"/>
          <p:cNvSpPr txBox="1">
            <a:spLocks noChangeArrowheads="1"/>
          </p:cNvSpPr>
          <p:nvPr/>
        </p:nvSpPr>
        <p:spPr bwMode="auto">
          <a:xfrm>
            <a:off x="6172200" y="3017838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chemeClr val="tx2"/>
                </a:solidFill>
                <a:latin typeface="Helvetica" panose="020B0604020202020204" pitchFamily="34" charset="0"/>
              </a:rPr>
              <a:t>3</a:t>
            </a:r>
          </a:p>
        </p:txBody>
      </p:sp>
      <p:sp>
        <p:nvSpPr>
          <p:cNvPr id="41998" name="Line 14"/>
          <p:cNvSpPr>
            <a:spLocks noChangeShapeType="1"/>
          </p:cNvSpPr>
          <p:nvPr/>
        </p:nvSpPr>
        <p:spPr bwMode="auto">
          <a:xfrm>
            <a:off x="5867400" y="40386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9" name="Line 15"/>
          <p:cNvSpPr>
            <a:spLocks noChangeShapeType="1"/>
          </p:cNvSpPr>
          <p:nvPr/>
        </p:nvSpPr>
        <p:spPr bwMode="auto">
          <a:xfrm>
            <a:off x="5867400" y="44196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00" name="Line 16"/>
          <p:cNvSpPr>
            <a:spLocks noChangeShapeType="1"/>
          </p:cNvSpPr>
          <p:nvPr/>
        </p:nvSpPr>
        <p:spPr bwMode="auto">
          <a:xfrm>
            <a:off x="5867400" y="48006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01" name="Line 17"/>
          <p:cNvSpPr>
            <a:spLocks noChangeShapeType="1"/>
          </p:cNvSpPr>
          <p:nvPr/>
        </p:nvSpPr>
        <p:spPr bwMode="auto">
          <a:xfrm>
            <a:off x="5867400" y="51816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02" name="Line 18"/>
          <p:cNvSpPr>
            <a:spLocks noChangeShapeType="1"/>
          </p:cNvSpPr>
          <p:nvPr/>
        </p:nvSpPr>
        <p:spPr bwMode="auto">
          <a:xfrm>
            <a:off x="5867400" y="55626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03" name="Line 19"/>
          <p:cNvSpPr>
            <a:spLocks noChangeShapeType="1"/>
          </p:cNvSpPr>
          <p:nvPr/>
        </p:nvSpPr>
        <p:spPr bwMode="auto">
          <a:xfrm>
            <a:off x="5867400" y="59436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8324" name="Text Box 20"/>
          <p:cNvSpPr txBox="1">
            <a:spLocks noChangeArrowheads="1"/>
          </p:cNvSpPr>
          <p:nvPr/>
        </p:nvSpPr>
        <p:spPr bwMode="auto">
          <a:xfrm>
            <a:off x="6172200" y="4175125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chemeClr val="tx2"/>
                </a:solidFill>
                <a:latin typeface="Helvetica" panose="020B0604020202020204" pitchFamily="34" charset="0"/>
              </a:rPr>
              <a:t>3</a:t>
            </a:r>
          </a:p>
        </p:txBody>
      </p:sp>
      <p:sp>
        <p:nvSpPr>
          <p:cNvPr id="98325" name="Text Box 21"/>
          <p:cNvSpPr txBox="1">
            <a:spLocks noChangeArrowheads="1"/>
          </p:cNvSpPr>
          <p:nvPr/>
        </p:nvSpPr>
        <p:spPr bwMode="auto">
          <a:xfrm>
            <a:off x="6172200" y="4983163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chemeClr val="tx2"/>
                </a:solidFill>
                <a:latin typeface="Helvetica" panose="020B0604020202020204" pitchFamily="34" charset="0"/>
              </a:rPr>
              <a:t>4</a:t>
            </a:r>
          </a:p>
        </p:txBody>
      </p:sp>
      <p:sp>
        <p:nvSpPr>
          <p:cNvPr id="98326" name="Text Box 22"/>
          <p:cNvSpPr txBox="1">
            <a:spLocks noChangeArrowheads="1"/>
          </p:cNvSpPr>
          <p:nvPr/>
        </p:nvSpPr>
        <p:spPr bwMode="auto">
          <a:xfrm>
            <a:off x="6172200" y="5364163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chemeClr val="tx2"/>
                </a:solidFill>
                <a:latin typeface="Helvetica" panose="020B0604020202020204" pitchFamily="34" charset="0"/>
              </a:rPr>
              <a:t>4</a:t>
            </a:r>
          </a:p>
        </p:txBody>
      </p:sp>
      <p:sp>
        <p:nvSpPr>
          <p:cNvPr id="98327" name="Text Box 23"/>
          <p:cNvSpPr txBox="1">
            <a:spLocks noChangeArrowheads="1"/>
          </p:cNvSpPr>
          <p:nvPr/>
        </p:nvSpPr>
        <p:spPr bwMode="auto">
          <a:xfrm>
            <a:off x="6172200" y="4572000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chemeClr val="tx2"/>
                </a:solidFill>
                <a:latin typeface="Helvetica" panose="020B0604020202020204" pitchFamily="34" charset="0"/>
              </a:rPr>
              <a:t>4</a:t>
            </a:r>
          </a:p>
        </p:txBody>
      </p:sp>
      <p:sp>
        <p:nvSpPr>
          <p:cNvPr id="98328" name="Text Box 24"/>
          <p:cNvSpPr txBox="1">
            <a:spLocks noChangeArrowheads="1"/>
          </p:cNvSpPr>
          <p:nvPr/>
        </p:nvSpPr>
        <p:spPr bwMode="auto">
          <a:xfrm>
            <a:off x="6172200" y="5729288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chemeClr val="tx2"/>
                </a:solidFill>
                <a:latin typeface="Helvetica" panose="020B0604020202020204" pitchFamily="34" charset="0"/>
              </a:rPr>
              <a:t>4</a:t>
            </a:r>
          </a:p>
        </p:txBody>
      </p:sp>
      <p:grpSp>
        <p:nvGrpSpPr>
          <p:cNvPr id="42009" name="Group 30"/>
          <p:cNvGrpSpPr>
            <a:grpSpLocks/>
          </p:cNvGrpSpPr>
          <p:nvPr/>
        </p:nvGrpSpPr>
        <p:grpSpPr bwMode="auto">
          <a:xfrm>
            <a:off x="2895600" y="4083050"/>
            <a:ext cx="298450" cy="1098550"/>
            <a:chOff x="4132" y="2304"/>
            <a:chExt cx="188" cy="692"/>
          </a:xfrm>
        </p:grpSpPr>
        <p:sp>
          <p:nvSpPr>
            <p:cNvPr id="42015" name="Text Box 31"/>
            <p:cNvSpPr txBox="1">
              <a:spLocks noChangeArrowheads="1"/>
            </p:cNvSpPr>
            <p:nvPr/>
          </p:nvSpPr>
          <p:spPr bwMode="auto">
            <a:xfrm>
              <a:off x="4132" y="2304"/>
              <a:ext cx="18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3600"/>
                <a:t>.</a:t>
              </a:r>
            </a:p>
          </p:txBody>
        </p:sp>
        <p:sp>
          <p:nvSpPr>
            <p:cNvPr id="42016" name="Text Box 32"/>
            <p:cNvSpPr txBox="1">
              <a:spLocks noChangeArrowheads="1"/>
            </p:cNvSpPr>
            <p:nvPr/>
          </p:nvSpPr>
          <p:spPr bwMode="auto">
            <a:xfrm>
              <a:off x="4132" y="2448"/>
              <a:ext cx="18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3600"/>
                <a:t>.</a:t>
              </a:r>
            </a:p>
          </p:txBody>
        </p:sp>
        <p:sp>
          <p:nvSpPr>
            <p:cNvPr id="42017" name="Text Box 33"/>
            <p:cNvSpPr txBox="1">
              <a:spLocks noChangeArrowheads="1"/>
            </p:cNvSpPr>
            <p:nvPr/>
          </p:nvSpPr>
          <p:spPr bwMode="auto">
            <a:xfrm>
              <a:off x="4132" y="2592"/>
              <a:ext cx="18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3600"/>
                <a:t>.</a:t>
              </a:r>
            </a:p>
          </p:txBody>
        </p:sp>
      </p:grpSp>
      <p:grpSp>
        <p:nvGrpSpPr>
          <p:cNvPr id="42010" name="Group 39"/>
          <p:cNvGrpSpPr>
            <a:grpSpLocks/>
          </p:cNvGrpSpPr>
          <p:nvPr/>
        </p:nvGrpSpPr>
        <p:grpSpPr bwMode="auto">
          <a:xfrm>
            <a:off x="2025650" y="1981200"/>
            <a:ext cx="5289550" cy="512763"/>
            <a:chOff x="1276" y="1248"/>
            <a:chExt cx="3332" cy="323"/>
          </a:xfrm>
        </p:grpSpPr>
        <p:sp>
          <p:nvSpPr>
            <p:cNvPr id="42011" name="Text Box 40"/>
            <p:cNvSpPr txBox="1">
              <a:spLocks noChangeArrowheads="1"/>
            </p:cNvSpPr>
            <p:nvPr/>
          </p:nvSpPr>
          <p:spPr bwMode="auto">
            <a:xfrm>
              <a:off x="3557" y="1248"/>
              <a:ext cx="66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400"/>
                <a:t>for any</a:t>
              </a:r>
            </a:p>
          </p:txBody>
        </p:sp>
        <p:sp>
          <p:nvSpPr>
            <p:cNvPr id="42012" name="Text Box 41"/>
            <p:cNvSpPr txBox="1">
              <a:spLocks noChangeArrowheads="1"/>
            </p:cNvSpPr>
            <p:nvPr/>
          </p:nvSpPr>
          <p:spPr bwMode="auto">
            <a:xfrm>
              <a:off x="1276" y="1248"/>
              <a:ext cx="117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400">
                  <a:solidFill>
                    <a:schemeClr val="accent1"/>
                  </a:solidFill>
                </a:rPr>
                <a:t>step property:</a:t>
              </a:r>
            </a:p>
          </p:txBody>
        </p:sp>
        <p:graphicFrame>
          <p:nvGraphicFramePr>
            <p:cNvPr id="42013" name="Object 2"/>
            <p:cNvGraphicFramePr>
              <a:graphicFrameLocks noChangeAspect="1"/>
            </p:cNvGraphicFramePr>
            <p:nvPr/>
          </p:nvGraphicFramePr>
          <p:xfrm>
            <a:off x="2448" y="1278"/>
            <a:ext cx="1047" cy="29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020" name="Equation" r:id="rId4" imgW="863225" imgH="241195" progId="Equation.3">
                    <p:embed/>
                  </p:oleObj>
                </mc:Choice>
                <mc:Fallback>
                  <p:oleObj name="Equation" r:id="rId4" imgW="863225" imgH="241195" progId="Equation.3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48" y="1278"/>
                          <a:ext cx="1047" cy="29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2014" name="Object 3"/>
            <p:cNvGraphicFramePr>
              <a:graphicFrameLocks noChangeAspect="1"/>
            </p:cNvGraphicFramePr>
            <p:nvPr/>
          </p:nvGraphicFramePr>
          <p:xfrm>
            <a:off x="4223" y="1303"/>
            <a:ext cx="385" cy="23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021" name="Equation" r:id="rId6" imgW="317225" imgH="190335" progId="Equation.3">
                    <p:embed/>
                  </p:oleObj>
                </mc:Choice>
                <mc:Fallback>
                  <p:oleObj name="Equation" r:id="rId6" imgW="317225" imgH="190335" progId="Equation.3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23" y="1303"/>
                          <a:ext cx="385" cy="23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83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83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83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83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83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83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83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83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83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83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83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83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83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83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83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83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15" grpId="0" autoUpdateAnimBg="0"/>
      <p:bldP spid="98316" grpId="0" autoUpdateAnimBg="0"/>
      <p:bldP spid="98317" grpId="0" autoUpdateAnimBg="0"/>
      <p:bldP spid="98324" grpId="0" autoUpdateAnimBg="0"/>
      <p:bldP spid="98325" grpId="0" autoUpdateAnimBg="0"/>
      <p:bldP spid="98326" grpId="0" autoUpdateAnimBg="0"/>
      <p:bldP spid="98327" grpId="0" autoUpdateAnimBg="0"/>
      <p:bldP spid="98328" grpId="0" autoUpdateAnimBg="0"/>
    </p:bld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anose="020B0600070205080204" pitchFamily="34" charset="-128"/>
              </a:rPr>
              <a:t>Counting Network</a:t>
            </a:r>
          </a:p>
        </p:txBody>
      </p:sp>
      <p:sp>
        <p:nvSpPr>
          <p:cNvPr id="100355" name="Rectangle 3"/>
          <p:cNvSpPr>
            <a:spLocks noChangeArrowheads="1"/>
          </p:cNvSpPr>
          <p:nvPr/>
        </p:nvSpPr>
        <p:spPr bwMode="auto">
          <a:xfrm>
            <a:off x="3276600" y="2971800"/>
            <a:ext cx="2590800" cy="3276600"/>
          </a:xfrm>
          <a:prstGeom prst="rect">
            <a:avLst/>
          </a:prstGeom>
          <a:gradFill rotWithShape="0">
            <a:gsLst>
              <a:gs pos="0">
                <a:schemeClr val="accent1">
                  <a:gamma/>
                  <a:tint val="33725"/>
                  <a:invGamma/>
                </a:schemeClr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ea typeface="ＭＳ Ｐゴシック" charset="-128"/>
            </a:endParaRPr>
          </a:p>
        </p:txBody>
      </p:sp>
      <p:sp>
        <p:nvSpPr>
          <p:cNvPr id="44036" name="Line 4"/>
          <p:cNvSpPr>
            <a:spLocks noChangeShapeType="1"/>
          </p:cNvSpPr>
          <p:nvPr/>
        </p:nvSpPr>
        <p:spPr bwMode="auto">
          <a:xfrm>
            <a:off x="2971800" y="32766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37" name="Line 5"/>
          <p:cNvSpPr>
            <a:spLocks noChangeShapeType="1"/>
          </p:cNvSpPr>
          <p:nvPr/>
        </p:nvSpPr>
        <p:spPr bwMode="auto">
          <a:xfrm>
            <a:off x="2971800" y="36576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38" name="Line 6"/>
          <p:cNvSpPr>
            <a:spLocks noChangeShapeType="1"/>
          </p:cNvSpPr>
          <p:nvPr/>
        </p:nvSpPr>
        <p:spPr bwMode="auto">
          <a:xfrm>
            <a:off x="2971800" y="59436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39" name="Oval 7"/>
          <p:cNvSpPr>
            <a:spLocks noChangeArrowheads="1"/>
          </p:cNvSpPr>
          <p:nvPr/>
        </p:nvSpPr>
        <p:spPr bwMode="auto">
          <a:xfrm>
            <a:off x="3733800" y="3962400"/>
            <a:ext cx="1600200" cy="1219200"/>
          </a:xfrm>
          <a:prstGeom prst="ellipse">
            <a:avLst/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sz="2400"/>
              <a:t>Counting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sz="2400"/>
              <a:t>Network</a:t>
            </a:r>
          </a:p>
        </p:txBody>
      </p:sp>
      <p:grpSp>
        <p:nvGrpSpPr>
          <p:cNvPr id="44040" name="Group 8"/>
          <p:cNvGrpSpPr>
            <a:grpSpLocks/>
          </p:cNvGrpSpPr>
          <p:nvPr/>
        </p:nvGrpSpPr>
        <p:grpSpPr bwMode="auto">
          <a:xfrm>
            <a:off x="2895600" y="4083050"/>
            <a:ext cx="298450" cy="1098550"/>
            <a:chOff x="4132" y="2304"/>
            <a:chExt cx="188" cy="692"/>
          </a:xfrm>
        </p:grpSpPr>
        <p:sp>
          <p:nvSpPr>
            <p:cNvPr id="44057" name="Text Box 9"/>
            <p:cNvSpPr txBox="1">
              <a:spLocks noChangeArrowheads="1"/>
            </p:cNvSpPr>
            <p:nvPr/>
          </p:nvSpPr>
          <p:spPr bwMode="auto">
            <a:xfrm>
              <a:off x="4132" y="2304"/>
              <a:ext cx="18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3600"/>
                <a:t>.</a:t>
              </a:r>
            </a:p>
          </p:txBody>
        </p:sp>
        <p:sp>
          <p:nvSpPr>
            <p:cNvPr id="44058" name="Text Box 10"/>
            <p:cNvSpPr txBox="1">
              <a:spLocks noChangeArrowheads="1"/>
            </p:cNvSpPr>
            <p:nvPr/>
          </p:nvSpPr>
          <p:spPr bwMode="auto">
            <a:xfrm>
              <a:off x="4132" y="2448"/>
              <a:ext cx="18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3600"/>
                <a:t>.</a:t>
              </a:r>
            </a:p>
          </p:txBody>
        </p:sp>
        <p:sp>
          <p:nvSpPr>
            <p:cNvPr id="44059" name="Text Box 11"/>
            <p:cNvSpPr txBox="1">
              <a:spLocks noChangeArrowheads="1"/>
            </p:cNvSpPr>
            <p:nvPr/>
          </p:nvSpPr>
          <p:spPr bwMode="auto">
            <a:xfrm>
              <a:off x="4132" y="2592"/>
              <a:ext cx="18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3600"/>
                <a:t>.</a:t>
              </a:r>
            </a:p>
          </p:txBody>
        </p:sp>
      </p:grpSp>
      <p:sp>
        <p:nvSpPr>
          <p:cNvPr id="100364" name="Text Box 12"/>
          <p:cNvSpPr txBox="1">
            <a:spLocks noChangeArrowheads="1"/>
          </p:cNvSpPr>
          <p:nvPr/>
        </p:nvSpPr>
        <p:spPr bwMode="auto">
          <a:xfrm>
            <a:off x="1752600" y="1973263"/>
            <a:ext cx="59261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400">
                <a:solidFill>
                  <a:schemeClr val="accent1"/>
                </a:solidFill>
              </a:rPr>
              <a:t>Balancing network with </a:t>
            </a:r>
            <a:r>
              <a:rPr lang="en-US" sz="2400">
                <a:solidFill>
                  <a:schemeClr val="tx2"/>
                </a:solidFill>
              </a:rPr>
              <a:t>step </a:t>
            </a:r>
            <a:r>
              <a:rPr lang="en-US" sz="2400">
                <a:solidFill>
                  <a:schemeClr val="accent1"/>
                </a:solidFill>
              </a:rPr>
              <a:t>output sequences:</a:t>
            </a:r>
            <a:endParaRPr lang="en-US" sz="2400"/>
          </a:p>
        </p:txBody>
      </p:sp>
      <p:graphicFrame>
        <p:nvGraphicFramePr>
          <p:cNvPr id="100365" name="Object 2"/>
          <p:cNvGraphicFramePr>
            <a:graphicFrameLocks noChangeAspect="1"/>
          </p:cNvGraphicFramePr>
          <p:nvPr/>
        </p:nvGraphicFramePr>
        <p:xfrm>
          <a:off x="6208713" y="3001963"/>
          <a:ext cx="322262" cy="452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65" name="Equation" r:id="rId4" imgW="165028" imgH="228501" progId="Equation.3">
                  <p:embed/>
                </p:oleObj>
              </mc:Choice>
              <mc:Fallback>
                <p:oleObj name="Equation" r:id="rId4" imgW="165028" imgH="228501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08713" y="3001963"/>
                        <a:ext cx="322262" cy="452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0366" name="Object 3"/>
          <p:cNvGraphicFramePr>
            <a:graphicFrameLocks noChangeAspect="1"/>
          </p:cNvGraphicFramePr>
          <p:nvPr/>
        </p:nvGraphicFramePr>
        <p:xfrm>
          <a:off x="6208713" y="3429000"/>
          <a:ext cx="296862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66" name="Equation" r:id="rId6" imgW="152268" imgH="215713" progId="Equation.3">
                  <p:embed/>
                </p:oleObj>
              </mc:Choice>
              <mc:Fallback>
                <p:oleObj name="Equation" r:id="rId6" imgW="152268" imgH="215713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08713" y="3429000"/>
                        <a:ext cx="296862" cy="423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0367" name="Object 4"/>
          <p:cNvGraphicFramePr>
            <a:graphicFrameLocks noChangeAspect="1"/>
          </p:cNvGraphicFramePr>
          <p:nvPr/>
        </p:nvGraphicFramePr>
        <p:xfrm>
          <a:off x="6208713" y="5721350"/>
          <a:ext cx="496887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67" name="Equation" r:id="rId8" imgW="253890" imgH="228501" progId="Equation.3">
                  <p:embed/>
                </p:oleObj>
              </mc:Choice>
              <mc:Fallback>
                <p:oleObj name="Equation" r:id="rId8" imgW="253890" imgH="228501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08713" y="5721350"/>
                        <a:ext cx="496887" cy="450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045" name="Line 16"/>
          <p:cNvSpPr>
            <a:spLocks noChangeShapeType="1"/>
          </p:cNvSpPr>
          <p:nvPr/>
        </p:nvSpPr>
        <p:spPr bwMode="auto">
          <a:xfrm>
            <a:off x="5867400" y="32766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6" name="Line 17"/>
          <p:cNvSpPr>
            <a:spLocks noChangeShapeType="1"/>
          </p:cNvSpPr>
          <p:nvPr/>
        </p:nvSpPr>
        <p:spPr bwMode="auto">
          <a:xfrm>
            <a:off x="5867400" y="36576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7" name="Line 18"/>
          <p:cNvSpPr>
            <a:spLocks noChangeShapeType="1"/>
          </p:cNvSpPr>
          <p:nvPr/>
        </p:nvSpPr>
        <p:spPr bwMode="auto">
          <a:xfrm>
            <a:off x="5867400" y="59436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4048" name="Group 19"/>
          <p:cNvGrpSpPr>
            <a:grpSpLocks/>
          </p:cNvGrpSpPr>
          <p:nvPr/>
        </p:nvGrpSpPr>
        <p:grpSpPr bwMode="auto">
          <a:xfrm>
            <a:off x="6019800" y="4083050"/>
            <a:ext cx="298450" cy="1098550"/>
            <a:chOff x="4132" y="2304"/>
            <a:chExt cx="188" cy="692"/>
          </a:xfrm>
        </p:grpSpPr>
        <p:sp>
          <p:nvSpPr>
            <p:cNvPr id="44054" name="Text Box 20"/>
            <p:cNvSpPr txBox="1">
              <a:spLocks noChangeArrowheads="1"/>
            </p:cNvSpPr>
            <p:nvPr/>
          </p:nvSpPr>
          <p:spPr bwMode="auto">
            <a:xfrm>
              <a:off x="4132" y="2304"/>
              <a:ext cx="18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3600"/>
                <a:t>.</a:t>
              </a:r>
            </a:p>
          </p:txBody>
        </p:sp>
        <p:sp>
          <p:nvSpPr>
            <p:cNvPr id="44055" name="Text Box 21"/>
            <p:cNvSpPr txBox="1">
              <a:spLocks noChangeArrowheads="1"/>
            </p:cNvSpPr>
            <p:nvPr/>
          </p:nvSpPr>
          <p:spPr bwMode="auto">
            <a:xfrm>
              <a:off x="4132" y="2448"/>
              <a:ext cx="18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3600"/>
                <a:t>.</a:t>
              </a:r>
            </a:p>
          </p:txBody>
        </p:sp>
        <p:sp>
          <p:nvSpPr>
            <p:cNvPr id="44056" name="Text Box 22"/>
            <p:cNvSpPr txBox="1">
              <a:spLocks noChangeArrowheads="1"/>
            </p:cNvSpPr>
            <p:nvPr/>
          </p:nvSpPr>
          <p:spPr bwMode="auto">
            <a:xfrm>
              <a:off x="4132" y="2592"/>
              <a:ext cx="18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3600"/>
                <a:t>.</a:t>
              </a:r>
            </a:p>
          </p:txBody>
        </p:sp>
      </p:grpSp>
      <p:sp>
        <p:nvSpPr>
          <p:cNvPr id="100375" name="Text Box 23"/>
          <p:cNvSpPr txBox="1">
            <a:spLocks noChangeArrowheads="1"/>
          </p:cNvSpPr>
          <p:nvPr/>
        </p:nvSpPr>
        <p:spPr bwMode="auto">
          <a:xfrm>
            <a:off x="774700" y="4191000"/>
            <a:ext cx="17399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400"/>
              <a:t>for all inputs</a:t>
            </a:r>
          </a:p>
        </p:txBody>
      </p:sp>
      <p:grpSp>
        <p:nvGrpSpPr>
          <p:cNvPr id="4" name="Group 40"/>
          <p:cNvGrpSpPr>
            <a:grpSpLocks/>
          </p:cNvGrpSpPr>
          <p:nvPr/>
        </p:nvGrpSpPr>
        <p:grpSpPr bwMode="auto">
          <a:xfrm>
            <a:off x="6705600" y="4114800"/>
            <a:ext cx="1754188" cy="900113"/>
            <a:chOff x="4224" y="2592"/>
            <a:chExt cx="1105" cy="567"/>
          </a:xfrm>
        </p:grpSpPr>
        <p:sp>
          <p:nvSpPr>
            <p:cNvPr id="44051" name="Text Box 26"/>
            <p:cNvSpPr txBox="1">
              <a:spLocks noChangeArrowheads="1"/>
            </p:cNvSpPr>
            <p:nvPr/>
          </p:nvSpPr>
          <p:spPr bwMode="auto">
            <a:xfrm>
              <a:off x="4224" y="2857"/>
              <a:ext cx="66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400"/>
                <a:t>for any</a:t>
              </a:r>
            </a:p>
          </p:txBody>
        </p:sp>
        <p:graphicFrame>
          <p:nvGraphicFramePr>
            <p:cNvPr id="44052" name="Object 5"/>
            <p:cNvGraphicFramePr>
              <a:graphicFrameLocks noChangeAspect="1"/>
            </p:cNvGraphicFramePr>
            <p:nvPr/>
          </p:nvGraphicFramePr>
          <p:xfrm>
            <a:off x="4272" y="2592"/>
            <a:ext cx="1047" cy="29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4068" name="Equation" r:id="rId10" imgW="863225" imgH="241195" progId="Equation.3">
                    <p:embed/>
                  </p:oleObj>
                </mc:Choice>
                <mc:Fallback>
                  <p:oleObj name="Equation" r:id="rId10" imgW="863225" imgH="241195" progId="Equation.3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72" y="2592"/>
                          <a:ext cx="1047" cy="29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4053" name="Object 6"/>
            <p:cNvGraphicFramePr>
              <a:graphicFrameLocks noChangeAspect="1"/>
            </p:cNvGraphicFramePr>
            <p:nvPr/>
          </p:nvGraphicFramePr>
          <p:xfrm>
            <a:off x="4944" y="2928"/>
            <a:ext cx="385" cy="23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4069" name="Equation" r:id="rId12" imgW="317225" imgH="190335" progId="Equation.3">
                    <p:embed/>
                  </p:oleObj>
                </mc:Choice>
                <mc:Fallback>
                  <p:oleObj name="Equation" r:id="rId12" imgW="317225" imgH="190335" progId="Equation.3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44" y="2928"/>
                          <a:ext cx="385" cy="23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0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03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03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03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03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03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03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03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03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03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64" grpId="0" autoUpdateAnimBg="0"/>
      <p:bldP spid="100375" grpId="0" autoUpdateAnimBg="0"/>
    </p:bld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anose="020B0600070205080204" pitchFamily="34" charset="-128"/>
              </a:rPr>
              <a:t>Sorting vs. Counting</a:t>
            </a:r>
          </a:p>
        </p:txBody>
      </p:sp>
      <p:sp>
        <p:nvSpPr>
          <p:cNvPr id="102403" name="Text Box 3"/>
          <p:cNvSpPr txBox="1">
            <a:spLocks noChangeArrowheads="1"/>
          </p:cNvSpPr>
          <p:nvPr/>
        </p:nvSpPr>
        <p:spPr bwMode="auto">
          <a:xfrm>
            <a:off x="1924050" y="2095500"/>
            <a:ext cx="1047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400">
                <a:solidFill>
                  <a:schemeClr val="tx2"/>
                </a:solidFill>
              </a:rPr>
              <a:t>Counts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838200" y="2819400"/>
            <a:ext cx="3194050" cy="3276600"/>
            <a:chOff x="528" y="1776"/>
            <a:chExt cx="2012" cy="2064"/>
          </a:xfrm>
        </p:grpSpPr>
        <p:sp>
          <p:nvSpPr>
            <p:cNvPr id="102405" name="Rectangle 5"/>
            <p:cNvSpPr>
              <a:spLocks noChangeArrowheads="1"/>
            </p:cNvSpPr>
            <p:nvPr/>
          </p:nvSpPr>
          <p:spPr bwMode="auto">
            <a:xfrm>
              <a:off x="768" y="1776"/>
              <a:ext cx="1488" cy="2064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tint val="3372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189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ea typeface="ＭＳ Ｐゴシック" charset="-128"/>
              </a:endParaRPr>
            </a:p>
          </p:txBody>
        </p:sp>
        <p:sp>
          <p:nvSpPr>
            <p:cNvPr id="46108" name="Line 6"/>
            <p:cNvSpPr>
              <a:spLocks noChangeShapeType="1"/>
            </p:cNvSpPr>
            <p:nvPr/>
          </p:nvSpPr>
          <p:spPr bwMode="auto">
            <a:xfrm>
              <a:off x="576" y="1968"/>
              <a:ext cx="19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09" name="Line 7"/>
            <p:cNvSpPr>
              <a:spLocks noChangeShapeType="1"/>
            </p:cNvSpPr>
            <p:nvPr/>
          </p:nvSpPr>
          <p:spPr bwMode="auto">
            <a:xfrm>
              <a:off x="576" y="2208"/>
              <a:ext cx="19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10" name="Line 8"/>
            <p:cNvSpPr>
              <a:spLocks noChangeShapeType="1"/>
            </p:cNvSpPr>
            <p:nvPr/>
          </p:nvSpPr>
          <p:spPr bwMode="auto">
            <a:xfrm>
              <a:off x="576" y="3648"/>
              <a:ext cx="19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11" name="Oval 9"/>
            <p:cNvSpPr>
              <a:spLocks noChangeArrowheads="1"/>
            </p:cNvSpPr>
            <p:nvPr/>
          </p:nvSpPr>
          <p:spPr bwMode="auto">
            <a:xfrm>
              <a:off x="1008" y="2400"/>
              <a:ext cx="1008" cy="768"/>
            </a:xfrm>
            <a:prstGeom prst="ellipse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2400"/>
                <a:t>Balancing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2400"/>
                <a:t>Network</a:t>
              </a:r>
            </a:p>
          </p:txBody>
        </p:sp>
        <p:grpSp>
          <p:nvGrpSpPr>
            <p:cNvPr id="46112" name="Group 10"/>
            <p:cNvGrpSpPr>
              <a:grpSpLocks/>
            </p:cNvGrpSpPr>
            <p:nvPr/>
          </p:nvGrpSpPr>
          <p:grpSpPr bwMode="auto">
            <a:xfrm>
              <a:off x="528" y="2476"/>
              <a:ext cx="188" cy="692"/>
              <a:chOff x="4132" y="2304"/>
              <a:chExt cx="188" cy="692"/>
            </a:xfrm>
          </p:grpSpPr>
          <p:sp>
            <p:nvSpPr>
              <p:cNvPr id="46120" name="Text Box 11"/>
              <p:cNvSpPr txBox="1">
                <a:spLocks noChangeArrowheads="1"/>
              </p:cNvSpPr>
              <p:nvPr/>
            </p:nvSpPr>
            <p:spPr bwMode="auto">
              <a:xfrm>
                <a:off x="4132" y="2304"/>
                <a:ext cx="188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sz="3600"/>
                  <a:t>.</a:t>
                </a:r>
              </a:p>
            </p:txBody>
          </p:sp>
          <p:sp>
            <p:nvSpPr>
              <p:cNvPr id="46121" name="Text Box 12"/>
              <p:cNvSpPr txBox="1">
                <a:spLocks noChangeArrowheads="1"/>
              </p:cNvSpPr>
              <p:nvPr/>
            </p:nvSpPr>
            <p:spPr bwMode="auto">
              <a:xfrm>
                <a:off x="4132" y="2448"/>
                <a:ext cx="188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sz="3600"/>
                  <a:t>.</a:t>
                </a:r>
              </a:p>
            </p:txBody>
          </p:sp>
          <p:sp>
            <p:nvSpPr>
              <p:cNvPr id="46122" name="Text Box 13"/>
              <p:cNvSpPr txBox="1">
                <a:spLocks noChangeArrowheads="1"/>
              </p:cNvSpPr>
              <p:nvPr/>
            </p:nvSpPr>
            <p:spPr bwMode="auto">
              <a:xfrm>
                <a:off x="4132" y="2592"/>
                <a:ext cx="188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sz="3600"/>
                  <a:t>.</a:t>
                </a:r>
              </a:p>
            </p:txBody>
          </p:sp>
        </p:grpSp>
        <p:sp>
          <p:nvSpPr>
            <p:cNvPr id="46113" name="Line 14"/>
            <p:cNvSpPr>
              <a:spLocks noChangeShapeType="1"/>
            </p:cNvSpPr>
            <p:nvPr/>
          </p:nvSpPr>
          <p:spPr bwMode="auto">
            <a:xfrm>
              <a:off x="2256" y="1968"/>
              <a:ext cx="19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14" name="Line 15"/>
            <p:cNvSpPr>
              <a:spLocks noChangeShapeType="1"/>
            </p:cNvSpPr>
            <p:nvPr/>
          </p:nvSpPr>
          <p:spPr bwMode="auto">
            <a:xfrm>
              <a:off x="2256" y="2208"/>
              <a:ext cx="19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15" name="Line 16"/>
            <p:cNvSpPr>
              <a:spLocks noChangeShapeType="1"/>
            </p:cNvSpPr>
            <p:nvPr/>
          </p:nvSpPr>
          <p:spPr bwMode="auto">
            <a:xfrm>
              <a:off x="2256" y="3648"/>
              <a:ext cx="19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6116" name="Group 17"/>
            <p:cNvGrpSpPr>
              <a:grpSpLocks/>
            </p:cNvGrpSpPr>
            <p:nvPr/>
          </p:nvGrpSpPr>
          <p:grpSpPr bwMode="auto">
            <a:xfrm>
              <a:off x="2352" y="2476"/>
              <a:ext cx="188" cy="692"/>
              <a:chOff x="4132" y="2304"/>
              <a:chExt cx="188" cy="692"/>
            </a:xfrm>
          </p:grpSpPr>
          <p:sp>
            <p:nvSpPr>
              <p:cNvPr id="46117" name="Text Box 18"/>
              <p:cNvSpPr txBox="1">
                <a:spLocks noChangeArrowheads="1"/>
              </p:cNvSpPr>
              <p:nvPr/>
            </p:nvSpPr>
            <p:spPr bwMode="auto">
              <a:xfrm>
                <a:off x="4132" y="2304"/>
                <a:ext cx="188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sz="3600"/>
                  <a:t>.</a:t>
                </a:r>
              </a:p>
            </p:txBody>
          </p:sp>
          <p:sp>
            <p:nvSpPr>
              <p:cNvPr id="46118" name="Text Box 19"/>
              <p:cNvSpPr txBox="1">
                <a:spLocks noChangeArrowheads="1"/>
              </p:cNvSpPr>
              <p:nvPr/>
            </p:nvSpPr>
            <p:spPr bwMode="auto">
              <a:xfrm>
                <a:off x="4132" y="2448"/>
                <a:ext cx="188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sz="3600"/>
                  <a:t>.</a:t>
                </a:r>
              </a:p>
            </p:txBody>
          </p:sp>
          <p:sp>
            <p:nvSpPr>
              <p:cNvPr id="46119" name="Text Box 20"/>
              <p:cNvSpPr txBox="1">
                <a:spLocks noChangeArrowheads="1"/>
              </p:cNvSpPr>
              <p:nvPr/>
            </p:nvSpPr>
            <p:spPr bwMode="auto">
              <a:xfrm>
                <a:off x="4132" y="2592"/>
                <a:ext cx="188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sz="3600"/>
                  <a:t>.</a:t>
                </a:r>
              </a:p>
            </p:txBody>
          </p:sp>
        </p:grpSp>
      </p:grpSp>
      <p:grpSp>
        <p:nvGrpSpPr>
          <p:cNvPr id="5" name="Group 21"/>
          <p:cNvGrpSpPr>
            <a:grpSpLocks/>
          </p:cNvGrpSpPr>
          <p:nvPr/>
        </p:nvGrpSpPr>
        <p:grpSpPr bwMode="auto">
          <a:xfrm>
            <a:off x="5264150" y="2819400"/>
            <a:ext cx="3194050" cy="3276600"/>
            <a:chOff x="3316" y="1776"/>
            <a:chExt cx="2012" cy="2064"/>
          </a:xfrm>
        </p:grpSpPr>
        <p:sp>
          <p:nvSpPr>
            <p:cNvPr id="102422" name="Rectangle 22"/>
            <p:cNvSpPr>
              <a:spLocks noChangeArrowheads="1"/>
            </p:cNvSpPr>
            <p:nvPr/>
          </p:nvSpPr>
          <p:spPr bwMode="auto">
            <a:xfrm>
              <a:off x="3556" y="1776"/>
              <a:ext cx="1488" cy="2064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tint val="3372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189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ea typeface="ＭＳ Ｐゴシック" charset="-128"/>
              </a:endParaRPr>
            </a:p>
          </p:txBody>
        </p:sp>
        <p:sp>
          <p:nvSpPr>
            <p:cNvPr id="46092" name="Line 23"/>
            <p:cNvSpPr>
              <a:spLocks noChangeShapeType="1"/>
            </p:cNvSpPr>
            <p:nvPr/>
          </p:nvSpPr>
          <p:spPr bwMode="auto">
            <a:xfrm>
              <a:off x="3364" y="1968"/>
              <a:ext cx="19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93" name="Line 24"/>
            <p:cNvSpPr>
              <a:spLocks noChangeShapeType="1"/>
            </p:cNvSpPr>
            <p:nvPr/>
          </p:nvSpPr>
          <p:spPr bwMode="auto">
            <a:xfrm>
              <a:off x="3364" y="2208"/>
              <a:ext cx="19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94" name="Line 25"/>
            <p:cNvSpPr>
              <a:spLocks noChangeShapeType="1"/>
            </p:cNvSpPr>
            <p:nvPr/>
          </p:nvSpPr>
          <p:spPr bwMode="auto">
            <a:xfrm>
              <a:off x="3364" y="3648"/>
              <a:ext cx="19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95" name="Oval 26"/>
            <p:cNvSpPr>
              <a:spLocks noChangeArrowheads="1"/>
            </p:cNvSpPr>
            <p:nvPr/>
          </p:nvSpPr>
          <p:spPr bwMode="auto">
            <a:xfrm>
              <a:off x="3792" y="2400"/>
              <a:ext cx="1060" cy="816"/>
            </a:xfrm>
            <a:prstGeom prst="ellipse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2400"/>
                <a:t>Comparison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2400"/>
                <a:t>Network</a:t>
              </a:r>
            </a:p>
          </p:txBody>
        </p:sp>
        <p:grpSp>
          <p:nvGrpSpPr>
            <p:cNvPr id="46096" name="Group 27"/>
            <p:cNvGrpSpPr>
              <a:grpSpLocks/>
            </p:cNvGrpSpPr>
            <p:nvPr/>
          </p:nvGrpSpPr>
          <p:grpSpPr bwMode="auto">
            <a:xfrm>
              <a:off x="3316" y="2476"/>
              <a:ext cx="188" cy="692"/>
              <a:chOff x="4132" y="2304"/>
              <a:chExt cx="188" cy="692"/>
            </a:xfrm>
          </p:grpSpPr>
          <p:sp>
            <p:nvSpPr>
              <p:cNvPr id="46104" name="Text Box 28"/>
              <p:cNvSpPr txBox="1">
                <a:spLocks noChangeArrowheads="1"/>
              </p:cNvSpPr>
              <p:nvPr/>
            </p:nvSpPr>
            <p:spPr bwMode="auto">
              <a:xfrm>
                <a:off x="4132" y="2304"/>
                <a:ext cx="188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sz="3600"/>
                  <a:t>.</a:t>
                </a:r>
              </a:p>
            </p:txBody>
          </p:sp>
          <p:sp>
            <p:nvSpPr>
              <p:cNvPr id="46105" name="Text Box 29"/>
              <p:cNvSpPr txBox="1">
                <a:spLocks noChangeArrowheads="1"/>
              </p:cNvSpPr>
              <p:nvPr/>
            </p:nvSpPr>
            <p:spPr bwMode="auto">
              <a:xfrm>
                <a:off x="4132" y="2448"/>
                <a:ext cx="188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sz="3600"/>
                  <a:t>.</a:t>
                </a:r>
              </a:p>
            </p:txBody>
          </p:sp>
          <p:sp>
            <p:nvSpPr>
              <p:cNvPr id="46106" name="Text Box 30"/>
              <p:cNvSpPr txBox="1">
                <a:spLocks noChangeArrowheads="1"/>
              </p:cNvSpPr>
              <p:nvPr/>
            </p:nvSpPr>
            <p:spPr bwMode="auto">
              <a:xfrm>
                <a:off x="4132" y="2592"/>
                <a:ext cx="188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sz="3600"/>
                  <a:t>.</a:t>
                </a:r>
              </a:p>
            </p:txBody>
          </p:sp>
        </p:grpSp>
        <p:sp>
          <p:nvSpPr>
            <p:cNvPr id="46097" name="Line 31"/>
            <p:cNvSpPr>
              <a:spLocks noChangeShapeType="1"/>
            </p:cNvSpPr>
            <p:nvPr/>
          </p:nvSpPr>
          <p:spPr bwMode="auto">
            <a:xfrm>
              <a:off x="5044" y="1968"/>
              <a:ext cx="19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98" name="Line 32"/>
            <p:cNvSpPr>
              <a:spLocks noChangeShapeType="1"/>
            </p:cNvSpPr>
            <p:nvPr/>
          </p:nvSpPr>
          <p:spPr bwMode="auto">
            <a:xfrm>
              <a:off x="5044" y="2208"/>
              <a:ext cx="19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99" name="Line 33"/>
            <p:cNvSpPr>
              <a:spLocks noChangeShapeType="1"/>
            </p:cNvSpPr>
            <p:nvPr/>
          </p:nvSpPr>
          <p:spPr bwMode="auto">
            <a:xfrm>
              <a:off x="5044" y="3648"/>
              <a:ext cx="19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6100" name="Group 34"/>
            <p:cNvGrpSpPr>
              <a:grpSpLocks/>
            </p:cNvGrpSpPr>
            <p:nvPr/>
          </p:nvGrpSpPr>
          <p:grpSpPr bwMode="auto">
            <a:xfrm>
              <a:off x="5140" y="2476"/>
              <a:ext cx="188" cy="692"/>
              <a:chOff x="4132" y="2304"/>
              <a:chExt cx="188" cy="692"/>
            </a:xfrm>
          </p:grpSpPr>
          <p:sp>
            <p:nvSpPr>
              <p:cNvPr id="46101" name="Text Box 35"/>
              <p:cNvSpPr txBox="1">
                <a:spLocks noChangeArrowheads="1"/>
              </p:cNvSpPr>
              <p:nvPr/>
            </p:nvSpPr>
            <p:spPr bwMode="auto">
              <a:xfrm>
                <a:off x="4132" y="2304"/>
                <a:ext cx="188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sz="3600"/>
                  <a:t>.</a:t>
                </a:r>
              </a:p>
            </p:txBody>
          </p:sp>
          <p:sp>
            <p:nvSpPr>
              <p:cNvPr id="46102" name="Text Box 36"/>
              <p:cNvSpPr txBox="1">
                <a:spLocks noChangeArrowheads="1"/>
              </p:cNvSpPr>
              <p:nvPr/>
            </p:nvSpPr>
            <p:spPr bwMode="auto">
              <a:xfrm>
                <a:off x="4132" y="2448"/>
                <a:ext cx="188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sz="3600"/>
                  <a:t>.</a:t>
                </a:r>
              </a:p>
            </p:txBody>
          </p:sp>
          <p:sp>
            <p:nvSpPr>
              <p:cNvPr id="46103" name="Text Box 37"/>
              <p:cNvSpPr txBox="1">
                <a:spLocks noChangeArrowheads="1"/>
              </p:cNvSpPr>
              <p:nvPr/>
            </p:nvSpPr>
            <p:spPr bwMode="auto">
              <a:xfrm>
                <a:off x="4132" y="2592"/>
                <a:ext cx="188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sz="3600"/>
                  <a:t>.</a:t>
                </a:r>
              </a:p>
            </p:txBody>
          </p:sp>
        </p:grpSp>
      </p:grpSp>
      <p:sp>
        <p:nvSpPr>
          <p:cNvPr id="102438" name="Text Box 38"/>
          <p:cNvSpPr txBox="1">
            <a:spLocks noChangeArrowheads="1"/>
          </p:cNvSpPr>
          <p:nvPr/>
        </p:nvSpPr>
        <p:spPr bwMode="auto">
          <a:xfrm>
            <a:off x="3810000" y="6248400"/>
            <a:ext cx="1555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400" i="1">
                <a:solidFill>
                  <a:schemeClr val="accent1"/>
                </a:solidFill>
              </a:rPr>
              <a:t>isomorphic</a:t>
            </a:r>
            <a:endParaRPr lang="en-US" sz="2400" i="1"/>
          </a:p>
        </p:txBody>
      </p:sp>
      <p:sp>
        <p:nvSpPr>
          <p:cNvPr id="102439" name="Text Box 39"/>
          <p:cNvSpPr txBox="1">
            <a:spLocks noChangeArrowheads="1"/>
          </p:cNvSpPr>
          <p:nvPr/>
        </p:nvSpPr>
        <p:spPr bwMode="auto">
          <a:xfrm>
            <a:off x="6400800" y="2095500"/>
            <a:ext cx="811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400">
                <a:solidFill>
                  <a:schemeClr val="tx2"/>
                </a:solidFill>
              </a:rPr>
              <a:t>Sorts</a:t>
            </a:r>
          </a:p>
        </p:txBody>
      </p:sp>
      <p:grpSp>
        <p:nvGrpSpPr>
          <p:cNvPr id="8" name="Group 40"/>
          <p:cNvGrpSpPr>
            <a:grpSpLocks/>
          </p:cNvGrpSpPr>
          <p:nvPr/>
        </p:nvGrpSpPr>
        <p:grpSpPr bwMode="auto">
          <a:xfrm>
            <a:off x="4349750" y="1752600"/>
            <a:ext cx="603250" cy="838200"/>
            <a:chOff x="2740" y="1104"/>
            <a:chExt cx="380" cy="528"/>
          </a:xfrm>
        </p:grpSpPr>
        <p:graphicFrame>
          <p:nvGraphicFramePr>
            <p:cNvPr id="46089" name="Object 2"/>
            <p:cNvGraphicFramePr>
              <a:graphicFrameLocks noChangeAspect="1"/>
            </p:cNvGraphicFramePr>
            <p:nvPr/>
          </p:nvGraphicFramePr>
          <p:xfrm>
            <a:off x="2740" y="1330"/>
            <a:ext cx="380" cy="30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6124" name="Equation" r:id="rId4" imgW="190417" imgH="152334" progId="Equation.3">
                    <p:embed/>
                  </p:oleObj>
                </mc:Choice>
                <mc:Fallback>
                  <p:oleObj name="Equation" r:id="rId4" imgW="190417" imgH="152334" progId="Equation.3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40" y="1330"/>
                          <a:ext cx="380" cy="30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6090" name="Text Box 42"/>
            <p:cNvSpPr txBox="1">
              <a:spLocks noChangeArrowheads="1"/>
            </p:cNvSpPr>
            <p:nvPr/>
          </p:nvSpPr>
          <p:spPr bwMode="auto">
            <a:xfrm>
              <a:off x="2823" y="1104"/>
              <a:ext cx="20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400"/>
                <a:t>?</a:t>
              </a:r>
            </a:p>
          </p:txBody>
        </p:sp>
      </p:grp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4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24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24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24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24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24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3" grpId="0" autoUpdateAnimBg="0"/>
      <p:bldP spid="102438" grpId="0" autoUpdateAnimBg="0"/>
      <p:bldP spid="102439" grpId="0" autoUpdateAnimBg="0"/>
    </p:bld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anose="020B0600070205080204" pitchFamily="34" charset="-128"/>
              </a:rPr>
              <a:t>Sorting vs. Counting</a:t>
            </a:r>
          </a:p>
        </p:txBody>
      </p:sp>
      <p:sp>
        <p:nvSpPr>
          <p:cNvPr id="104451" name="Rectangle 3"/>
          <p:cNvSpPr>
            <a:spLocks noChangeArrowheads="1"/>
          </p:cNvSpPr>
          <p:nvPr/>
        </p:nvSpPr>
        <p:spPr bwMode="auto">
          <a:xfrm>
            <a:off x="1219200" y="2819400"/>
            <a:ext cx="2362200" cy="3276600"/>
          </a:xfrm>
          <a:prstGeom prst="rect">
            <a:avLst/>
          </a:prstGeom>
          <a:gradFill rotWithShape="0">
            <a:gsLst>
              <a:gs pos="0">
                <a:schemeClr val="accent1">
                  <a:gamma/>
                  <a:tint val="33725"/>
                  <a:invGamma/>
                </a:schemeClr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ea typeface="ＭＳ Ｐゴシック" charset="-128"/>
            </a:endParaRPr>
          </a:p>
        </p:txBody>
      </p:sp>
      <p:sp>
        <p:nvSpPr>
          <p:cNvPr id="48132" name="Line 4"/>
          <p:cNvSpPr>
            <a:spLocks noChangeShapeType="1"/>
          </p:cNvSpPr>
          <p:nvPr/>
        </p:nvSpPr>
        <p:spPr bwMode="auto">
          <a:xfrm>
            <a:off x="914400" y="31242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33" name="Line 5"/>
          <p:cNvSpPr>
            <a:spLocks noChangeShapeType="1"/>
          </p:cNvSpPr>
          <p:nvPr/>
        </p:nvSpPr>
        <p:spPr bwMode="auto">
          <a:xfrm>
            <a:off x="914400" y="35052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34" name="Line 6"/>
          <p:cNvSpPr>
            <a:spLocks noChangeShapeType="1"/>
          </p:cNvSpPr>
          <p:nvPr/>
        </p:nvSpPr>
        <p:spPr bwMode="auto">
          <a:xfrm>
            <a:off x="914400" y="57912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35" name="Oval 7"/>
          <p:cNvSpPr>
            <a:spLocks noChangeArrowheads="1"/>
          </p:cNvSpPr>
          <p:nvPr/>
        </p:nvSpPr>
        <p:spPr bwMode="auto">
          <a:xfrm>
            <a:off x="1600200" y="3810000"/>
            <a:ext cx="1600200" cy="1219200"/>
          </a:xfrm>
          <a:prstGeom prst="ellipse">
            <a:avLst/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sz="2400"/>
              <a:t>Balancing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sz="2400"/>
              <a:t>Network</a:t>
            </a:r>
          </a:p>
        </p:txBody>
      </p:sp>
      <p:grpSp>
        <p:nvGrpSpPr>
          <p:cNvPr id="48136" name="Group 8"/>
          <p:cNvGrpSpPr>
            <a:grpSpLocks/>
          </p:cNvGrpSpPr>
          <p:nvPr/>
        </p:nvGrpSpPr>
        <p:grpSpPr bwMode="auto">
          <a:xfrm>
            <a:off x="838200" y="3930650"/>
            <a:ext cx="298450" cy="1098550"/>
            <a:chOff x="4132" y="2304"/>
            <a:chExt cx="188" cy="692"/>
          </a:xfrm>
        </p:grpSpPr>
        <p:sp>
          <p:nvSpPr>
            <p:cNvPr id="48166" name="Text Box 9"/>
            <p:cNvSpPr txBox="1">
              <a:spLocks noChangeArrowheads="1"/>
            </p:cNvSpPr>
            <p:nvPr/>
          </p:nvSpPr>
          <p:spPr bwMode="auto">
            <a:xfrm>
              <a:off x="4132" y="2304"/>
              <a:ext cx="18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3600"/>
                <a:t>.</a:t>
              </a:r>
            </a:p>
          </p:txBody>
        </p:sp>
        <p:sp>
          <p:nvSpPr>
            <p:cNvPr id="48167" name="Text Box 10"/>
            <p:cNvSpPr txBox="1">
              <a:spLocks noChangeArrowheads="1"/>
            </p:cNvSpPr>
            <p:nvPr/>
          </p:nvSpPr>
          <p:spPr bwMode="auto">
            <a:xfrm>
              <a:off x="4132" y="2448"/>
              <a:ext cx="18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3600"/>
                <a:t>.</a:t>
              </a:r>
            </a:p>
          </p:txBody>
        </p:sp>
        <p:sp>
          <p:nvSpPr>
            <p:cNvPr id="48168" name="Text Box 11"/>
            <p:cNvSpPr txBox="1">
              <a:spLocks noChangeArrowheads="1"/>
            </p:cNvSpPr>
            <p:nvPr/>
          </p:nvSpPr>
          <p:spPr bwMode="auto">
            <a:xfrm>
              <a:off x="4132" y="2592"/>
              <a:ext cx="18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3600"/>
                <a:t>.</a:t>
              </a:r>
            </a:p>
          </p:txBody>
        </p:sp>
      </p:grpSp>
      <p:sp>
        <p:nvSpPr>
          <p:cNvPr id="48137" name="Text Box 12"/>
          <p:cNvSpPr txBox="1">
            <a:spLocks noChangeArrowheads="1"/>
          </p:cNvSpPr>
          <p:nvPr/>
        </p:nvSpPr>
        <p:spPr bwMode="auto">
          <a:xfrm>
            <a:off x="1924050" y="2095500"/>
            <a:ext cx="1047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400">
                <a:solidFill>
                  <a:schemeClr val="tx2"/>
                </a:solidFill>
              </a:rPr>
              <a:t>Counts</a:t>
            </a:r>
          </a:p>
        </p:txBody>
      </p:sp>
      <p:sp>
        <p:nvSpPr>
          <p:cNvPr id="48138" name="Line 13"/>
          <p:cNvSpPr>
            <a:spLocks noChangeShapeType="1"/>
          </p:cNvSpPr>
          <p:nvPr/>
        </p:nvSpPr>
        <p:spPr bwMode="auto">
          <a:xfrm>
            <a:off x="3581400" y="31242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39" name="Line 14"/>
          <p:cNvSpPr>
            <a:spLocks noChangeShapeType="1"/>
          </p:cNvSpPr>
          <p:nvPr/>
        </p:nvSpPr>
        <p:spPr bwMode="auto">
          <a:xfrm>
            <a:off x="3581400" y="35052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40" name="Line 15"/>
          <p:cNvSpPr>
            <a:spLocks noChangeShapeType="1"/>
          </p:cNvSpPr>
          <p:nvPr/>
        </p:nvSpPr>
        <p:spPr bwMode="auto">
          <a:xfrm>
            <a:off x="3581400" y="57912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8141" name="Group 16"/>
          <p:cNvGrpSpPr>
            <a:grpSpLocks/>
          </p:cNvGrpSpPr>
          <p:nvPr/>
        </p:nvGrpSpPr>
        <p:grpSpPr bwMode="auto">
          <a:xfrm>
            <a:off x="3733800" y="3930650"/>
            <a:ext cx="298450" cy="1098550"/>
            <a:chOff x="4132" y="2304"/>
            <a:chExt cx="188" cy="692"/>
          </a:xfrm>
        </p:grpSpPr>
        <p:sp>
          <p:nvSpPr>
            <p:cNvPr id="48163" name="Text Box 17"/>
            <p:cNvSpPr txBox="1">
              <a:spLocks noChangeArrowheads="1"/>
            </p:cNvSpPr>
            <p:nvPr/>
          </p:nvSpPr>
          <p:spPr bwMode="auto">
            <a:xfrm>
              <a:off x="4132" y="2304"/>
              <a:ext cx="18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3600"/>
                <a:t>.</a:t>
              </a:r>
            </a:p>
          </p:txBody>
        </p:sp>
        <p:sp>
          <p:nvSpPr>
            <p:cNvPr id="48164" name="Text Box 18"/>
            <p:cNvSpPr txBox="1">
              <a:spLocks noChangeArrowheads="1"/>
            </p:cNvSpPr>
            <p:nvPr/>
          </p:nvSpPr>
          <p:spPr bwMode="auto">
            <a:xfrm>
              <a:off x="4132" y="2448"/>
              <a:ext cx="18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3600"/>
                <a:t>.</a:t>
              </a:r>
            </a:p>
          </p:txBody>
        </p:sp>
        <p:sp>
          <p:nvSpPr>
            <p:cNvPr id="48165" name="Text Box 19"/>
            <p:cNvSpPr txBox="1">
              <a:spLocks noChangeArrowheads="1"/>
            </p:cNvSpPr>
            <p:nvPr/>
          </p:nvSpPr>
          <p:spPr bwMode="auto">
            <a:xfrm>
              <a:off x="4132" y="2592"/>
              <a:ext cx="18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3600"/>
                <a:t>.</a:t>
              </a:r>
            </a:p>
          </p:txBody>
        </p:sp>
      </p:grpSp>
      <p:sp>
        <p:nvSpPr>
          <p:cNvPr id="104468" name="Rectangle 20"/>
          <p:cNvSpPr>
            <a:spLocks noChangeArrowheads="1"/>
          </p:cNvSpPr>
          <p:nvPr/>
        </p:nvSpPr>
        <p:spPr bwMode="auto">
          <a:xfrm>
            <a:off x="5645150" y="2819400"/>
            <a:ext cx="2362200" cy="3276600"/>
          </a:xfrm>
          <a:prstGeom prst="rect">
            <a:avLst/>
          </a:prstGeom>
          <a:gradFill rotWithShape="0">
            <a:gsLst>
              <a:gs pos="0">
                <a:schemeClr val="accent1">
                  <a:gamma/>
                  <a:tint val="33725"/>
                  <a:invGamma/>
                </a:schemeClr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ea typeface="ＭＳ Ｐゴシック" charset="-128"/>
            </a:endParaRPr>
          </a:p>
        </p:txBody>
      </p:sp>
      <p:sp>
        <p:nvSpPr>
          <p:cNvPr id="48143" name="Line 21"/>
          <p:cNvSpPr>
            <a:spLocks noChangeShapeType="1"/>
          </p:cNvSpPr>
          <p:nvPr/>
        </p:nvSpPr>
        <p:spPr bwMode="auto">
          <a:xfrm>
            <a:off x="5340350" y="31242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44" name="Line 22"/>
          <p:cNvSpPr>
            <a:spLocks noChangeShapeType="1"/>
          </p:cNvSpPr>
          <p:nvPr/>
        </p:nvSpPr>
        <p:spPr bwMode="auto">
          <a:xfrm>
            <a:off x="5340350" y="35052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45" name="Line 23"/>
          <p:cNvSpPr>
            <a:spLocks noChangeShapeType="1"/>
          </p:cNvSpPr>
          <p:nvPr/>
        </p:nvSpPr>
        <p:spPr bwMode="auto">
          <a:xfrm>
            <a:off x="5340350" y="57912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46" name="Oval 24"/>
          <p:cNvSpPr>
            <a:spLocks noChangeArrowheads="1"/>
          </p:cNvSpPr>
          <p:nvPr/>
        </p:nvSpPr>
        <p:spPr bwMode="auto">
          <a:xfrm>
            <a:off x="6019800" y="3810000"/>
            <a:ext cx="1682750" cy="1295400"/>
          </a:xfrm>
          <a:prstGeom prst="ellipse">
            <a:avLst/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sz="2400"/>
              <a:t>Comparison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sz="2400"/>
              <a:t>Network</a:t>
            </a:r>
          </a:p>
        </p:txBody>
      </p:sp>
      <p:grpSp>
        <p:nvGrpSpPr>
          <p:cNvPr id="48147" name="Group 25"/>
          <p:cNvGrpSpPr>
            <a:grpSpLocks/>
          </p:cNvGrpSpPr>
          <p:nvPr/>
        </p:nvGrpSpPr>
        <p:grpSpPr bwMode="auto">
          <a:xfrm>
            <a:off x="5264150" y="3930650"/>
            <a:ext cx="298450" cy="1098550"/>
            <a:chOff x="4132" y="2304"/>
            <a:chExt cx="188" cy="692"/>
          </a:xfrm>
        </p:grpSpPr>
        <p:sp>
          <p:nvSpPr>
            <p:cNvPr id="48160" name="Text Box 26"/>
            <p:cNvSpPr txBox="1">
              <a:spLocks noChangeArrowheads="1"/>
            </p:cNvSpPr>
            <p:nvPr/>
          </p:nvSpPr>
          <p:spPr bwMode="auto">
            <a:xfrm>
              <a:off x="4132" y="2304"/>
              <a:ext cx="18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3600"/>
                <a:t>.</a:t>
              </a:r>
            </a:p>
          </p:txBody>
        </p:sp>
        <p:sp>
          <p:nvSpPr>
            <p:cNvPr id="48161" name="Text Box 27"/>
            <p:cNvSpPr txBox="1">
              <a:spLocks noChangeArrowheads="1"/>
            </p:cNvSpPr>
            <p:nvPr/>
          </p:nvSpPr>
          <p:spPr bwMode="auto">
            <a:xfrm>
              <a:off x="4132" y="2448"/>
              <a:ext cx="18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3600"/>
                <a:t>.</a:t>
              </a:r>
            </a:p>
          </p:txBody>
        </p:sp>
        <p:sp>
          <p:nvSpPr>
            <p:cNvPr id="48162" name="Text Box 28"/>
            <p:cNvSpPr txBox="1">
              <a:spLocks noChangeArrowheads="1"/>
            </p:cNvSpPr>
            <p:nvPr/>
          </p:nvSpPr>
          <p:spPr bwMode="auto">
            <a:xfrm>
              <a:off x="4132" y="2592"/>
              <a:ext cx="18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3600"/>
                <a:t>.</a:t>
              </a:r>
            </a:p>
          </p:txBody>
        </p:sp>
      </p:grpSp>
      <p:sp>
        <p:nvSpPr>
          <p:cNvPr id="48148" name="Line 29"/>
          <p:cNvSpPr>
            <a:spLocks noChangeShapeType="1"/>
          </p:cNvSpPr>
          <p:nvPr/>
        </p:nvSpPr>
        <p:spPr bwMode="auto">
          <a:xfrm>
            <a:off x="8007350" y="31242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49" name="Line 30"/>
          <p:cNvSpPr>
            <a:spLocks noChangeShapeType="1"/>
          </p:cNvSpPr>
          <p:nvPr/>
        </p:nvSpPr>
        <p:spPr bwMode="auto">
          <a:xfrm>
            <a:off x="8007350" y="35052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50" name="Line 31"/>
          <p:cNvSpPr>
            <a:spLocks noChangeShapeType="1"/>
          </p:cNvSpPr>
          <p:nvPr/>
        </p:nvSpPr>
        <p:spPr bwMode="auto">
          <a:xfrm>
            <a:off x="8007350" y="57912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8151" name="Group 32"/>
          <p:cNvGrpSpPr>
            <a:grpSpLocks/>
          </p:cNvGrpSpPr>
          <p:nvPr/>
        </p:nvGrpSpPr>
        <p:grpSpPr bwMode="auto">
          <a:xfrm>
            <a:off x="8159750" y="3930650"/>
            <a:ext cx="298450" cy="1098550"/>
            <a:chOff x="4132" y="2304"/>
            <a:chExt cx="188" cy="692"/>
          </a:xfrm>
        </p:grpSpPr>
        <p:sp>
          <p:nvSpPr>
            <p:cNvPr id="48157" name="Text Box 33"/>
            <p:cNvSpPr txBox="1">
              <a:spLocks noChangeArrowheads="1"/>
            </p:cNvSpPr>
            <p:nvPr/>
          </p:nvSpPr>
          <p:spPr bwMode="auto">
            <a:xfrm>
              <a:off x="4132" y="2304"/>
              <a:ext cx="18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3600"/>
                <a:t>.</a:t>
              </a:r>
            </a:p>
          </p:txBody>
        </p:sp>
        <p:sp>
          <p:nvSpPr>
            <p:cNvPr id="48158" name="Text Box 34"/>
            <p:cNvSpPr txBox="1">
              <a:spLocks noChangeArrowheads="1"/>
            </p:cNvSpPr>
            <p:nvPr/>
          </p:nvSpPr>
          <p:spPr bwMode="auto">
            <a:xfrm>
              <a:off x="4132" y="2448"/>
              <a:ext cx="18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3600"/>
                <a:t>.</a:t>
              </a:r>
            </a:p>
          </p:txBody>
        </p:sp>
        <p:sp>
          <p:nvSpPr>
            <p:cNvPr id="48159" name="Text Box 35"/>
            <p:cNvSpPr txBox="1">
              <a:spLocks noChangeArrowheads="1"/>
            </p:cNvSpPr>
            <p:nvPr/>
          </p:nvSpPr>
          <p:spPr bwMode="auto">
            <a:xfrm>
              <a:off x="4132" y="2592"/>
              <a:ext cx="18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3600"/>
                <a:t>.</a:t>
              </a:r>
            </a:p>
          </p:txBody>
        </p:sp>
      </p:grpSp>
      <p:sp>
        <p:nvSpPr>
          <p:cNvPr id="48152" name="Text Box 36"/>
          <p:cNvSpPr txBox="1">
            <a:spLocks noChangeArrowheads="1"/>
          </p:cNvSpPr>
          <p:nvPr/>
        </p:nvSpPr>
        <p:spPr bwMode="auto">
          <a:xfrm>
            <a:off x="3810000" y="6248400"/>
            <a:ext cx="1555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400" i="1">
                <a:solidFill>
                  <a:schemeClr val="accent1"/>
                </a:solidFill>
              </a:rPr>
              <a:t>isomorphic</a:t>
            </a:r>
            <a:endParaRPr lang="en-US" sz="2400" i="1"/>
          </a:p>
        </p:txBody>
      </p:sp>
      <p:sp>
        <p:nvSpPr>
          <p:cNvPr id="48153" name="Text Box 37"/>
          <p:cNvSpPr txBox="1">
            <a:spLocks noChangeArrowheads="1"/>
          </p:cNvSpPr>
          <p:nvPr/>
        </p:nvSpPr>
        <p:spPr bwMode="auto">
          <a:xfrm>
            <a:off x="6400800" y="2095500"/>
            <a:ext cx="811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400">
                <a:solidFill>
                  <a:schemeClr val="tx2"/>
                </a:solidFill>
              </a:rPr>
              <a:t>Sorts</a:t>
            </a:r>
          </a:p>
        </p:txBody>
      </p:sp>
      <p:grpSp>
        <p:nvGrpSpPr>
          <p:cNvPr id="6" name="Group 38"/>
          <p:cNvGrpSpPr>
            <a:grpSpLocks/>
          </p:cNvGrpSpPr>
          <p:nvPr/>
        </p:nvGrpSpPr>
        <p:grpSpPr bwMode="auto">
          <a:xfrm>
            <a:off x="4349750" y="1752600"/>
            <a:ext cx="603250" cy="838200"/>
            <a:chOff x="2740" y="1104"/>
            <a:chExt cx="380" cy="528"/>
          </a:xfrm>
        </p:grpSpPr>
        <p:graphicFrame>
          <p:nvGraphicFramePr>
            <p:cNvPr id="48155" name="Object 2"/>
            <p:cNvGraphicFramePr>
              <a:graphicFrameLocks noChangeAspect="1"/>
            </p:cNvGraphicFramePr>
            <p:nvPr/>
          </p:nvGraphicFramePr>
          <p:xfrm>
            <a:off x="2740" y="1330"/>
            <a:ext cx="380" cy="30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8170" name="Equation" r:id="rId4" imgW="190417" imgH="152334" progId="Equation.3">
                    <p:embed/>
                  </p:oleObj>
                </mc:Choice>
                <mc:Fallback>
                  <p:oleObj name="Equation" r:id="rId4" imgW="190417" imgH="152334" progId="Equation.3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40" y="1330"/>
                          <a:ext cx="380" cy="30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8156" name="Text Box 40"/>
            <p:cNvSpPr txBox="1">
              <a:spLocks noChangeArrowheads="1"/>
            </p:cNvSpPr>
            <p:nvPr/>
          </p:nvSpPr>
          <p:spPr bwMode="auto">
            <a:xfrm>
              <a:off x="2823" y="1104"/>
              <a:ext cx="20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400"/>
                <a:t>?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anose="020B0600070205080204" pitchFamily="34" charset="-128"/>
              </a:rPr>
              <a:t>Sorting vs. Counting</a:t>
            </a:r>
          </a:p>
        </p:txBody>
      </p:sp>
      <p:sp>
        <p:nvSpPr>
          <p:cNvPr id="106499" name="Rectangle 3"/>
          <p:cNvSpPr>
            <a:spLocks noChangeArrowheads="1"/>
          </p:cNvSpPr>
          <p:nvPr/>
        </p:nvSpPr>
        <p:spPr bwMode="auto">
          <a:xfrm>
            <a:off x="1219200" y="2819400"/>
            <a:ext cx="2362200" cy="3276600"/>
          </a:xfrm>
          <a:prstGeom prst="rect">
            <a:avLst/>
          </a:prstGeom>
          <a:gradFill rotWithShape="0">
            <a:gsLst>
              <a:gs pos="0">
                <a:schemeClr val="accent1">
                  <a:gamma/>
                  <a:tint val="33725"/>
                  <a:invGamma/>
                </a:schemeClr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ea typeface="ＭＳ Ｐゴシック" charset="-128"/>
            </a:endParaRPr>
          </a:p>
        </p:txBody>
      </p:sp>
      <p:sp>
        <p:nvSpPr>
          <p:cNvPr id="50180" name="Line 4"/>
          <p:cNvSpPr>
            <a:spLocks noChangeShapeType="1"/>
          </p:cNvSpPr>
          <p:nvPr/>
        </p:nvSpPr>
        <p:spPr bwMode="auto">
          <a:xfrm>
            <a:off x="914400" y="31242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81" name="Line 5"/>
          <p:cNvSpPr>
            <a:spLocks noChangeShapeType="1"/>
          </p:cNvSpPr>
          <p:nvPr/>
        </p:nvSpPr>
        <p:spPr bwMode="auto">
          <a:xfrm>
            <a:off x="914400" y="35052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82" name="Line 6"/>
          <p:cNvSpPr>
            <a:spLocks noChangeShapeType="1"/>
          </p:cNvSpPr>
          <p:nvPr/>
        </p:nvSpPr>
        <p:spPr bwMode="auto">
          <a:xfrm>
            <a:off x="914400" y="57912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83" name="Oval 7"/>
          <p:cNvSpPr>
            <a:spLocks noChangeArrowheads="1"/>
          </p:cNvSpPr>
          <p:nvPr/>
        </p:nvSpPr>
        <p:spPr bwMode="auto">
          <a:xfrm>
            <a:off x="1600200" y="3810000"/>
            <a:ext cx="1600200" cy="1219200"/>
          </a:xfrm>
          <a:prstGeom prst="ellipse">
            <a:avLst/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sz="2400"/>
              <a:t>Balancing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sz="2400"/>
              <a:t>Network</a:t>
            </a:r>
          </a:p>
        </p:txBody>
      </p:sp>
      <p:grpSp>
        <p:nvGrpSpPr>
          <p:cNvPr id="50184" name="Group 8"/>
          <p:cNvGrpSpPr>
            <a:grpSpLocks/>
          </p:cNvGrpSpPr>
          <p:nvPr/>
        </p:nvGrpSpPr>
        <p:grpSpPr bwMode="auto">
          <a:xfrm>
            <a:off x="838200" y="3930650"/>
            <a:ext cx="298450" cy="1098550"/>
            <a:chOff x="4132" y="2304"/>
            <a:chExt cx="188" cy="692"/>
          </a:xfrm>
        </p:grpSpPr>
        <p:sp>
          <p:nvSpPr>
            <p:cNvPr id="50214" name="Text Box 9"/>
            <p:cNvSpPr txBox="1">
              <a:spLocks noChangeArrowheads="1"/>
            </p:cNvSpPr>
            <p:nvPr/>
          </p:nvSpPr>
          <p:spPr bwMode="auto">
            <a:xfrm>
              <a:off x="4132" y="2304"/>
              <a:ext cx="18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3600"/>
                <a:t>.</a:t>
              </a:r>
            </a:p>
          </p:txBody>
        </p:sp>
        <p:sp>
          <p:nvSpPr>
            <p:cNvPr id="50215" name="Text Box 10"/>
            <p:cNvSpPr txBox="1">
              <a:spLocks noChangeArrowheads="1"/>
            </p:cNvSpPr>
            <p:nvPr/>
          </p:nvSpPr>
          <p:spPr bwMode="auto">
            <a:xfrm>
              <a:off x="4132" y="2448"/>
              <a:ext cx="18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3600"/>
                <a:t>.</a:t>
              </a:r>
            </a:p>
          </p:txBody>
        </p:sp>
        <p:sp>
          <p:nvSpPr>
            <p:cNvPr id="50216" name="Text Box 11"/>
            <p:cNvSpPr txBox="1">
              <a:spLocks noChangeArrowheads="1"/>
            </p:cNvSpPr>
            <p:nvPr/>
          </p:nvSpPr>
          <p:spPr bwMode="auto">
            <a:xfrm>
              <a:off x="4132" y="2592"/>
              <a:ext cx="18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3600"/>
                <a:t>.</a:t>
              </a:r>
            </a:p>
          </p:txBody>
        </p:sp>
      </p:grpSp>
      <p:sp>
        <p:nvSpPr>
          <p:cNvPr id="50185" name="Text Box 12"/>
          <p:cNvSpPr txBox="1">
            <a:spLocks noChangeArrowheads="1"/>
          </p:cNvSpPr>
          <p:nvPr/>
        </p:nvSpPr>
        <p:spPr bwMode="auto">
          <a:xfrm>
            <a:off x="1924050" y="2095500"/>
            <a:ext cx="1047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400">
                <a:solidFill>
                  <a:schemeClr val="tx2"/>
                </a:solidFill>
              </a:rPr>
              <a:t>Counts</a:t>
            </a:r>
          </a:p>
        </p:txBody>
      </p:sp>
      <p:sp>
        <p:nvSpPr>
          <p:cNvPr id="50186" name="Line 13"/>
          <p:cNvSpPr>
            <a:spLocks noChangeShapeType="1"/>
          </p:cNvSpPr>
          <p:nvPr/>
        </p:nvSpPr>
        <p:spPr bwMode="auto">
          <a:xfrm>
            <a:off x="3581400" y="31242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87" name="Line 14"/>
          <p:cNvSpPr>
            <a:spLocks noChangeShapeType="1"/>
          </p:cNvSpPr>
          <p:nvPr/>
        </p:nvSpPr>
        <p:spPr bwMode="auto">
          <a:xfrm>
            <a:off x="3581400" y="35052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88" name="Line 15"/>
          <p:cNvSpPr>
            <a:spLocks noChangeShapeType="1"/>
          </p:cNvSpPr>
          <p:nvPr/>
        </p:nvSpPr>
        <p:spPr bwMode="auto">
          <a:xfrm>
            <a:off x="3581400" y="57912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0189" name="Group 16"/>
          <p:cNvGrpSpPr>
            <a:grpSpLocks/>
          </p:cNvGrpSpPr>
          <p:nvPr/>
        </p:nvGrpSpPr>
        <p:grpSpPr bwMode="auto">
          <a:xfrm>
            <a:off x="3733800" y="3930650"/>
            <a:ext cx="298450" cy="1098550"/>
            <a:chOff x="4132" y="2304"/>
            <a:chExt cx="188" cy="692"/>
          </a:xfrm>
        </p:grpSpPr>
        <p:sp>
          <p:nvSpPr>
            <p:cNvPr id="50211" name="Text Box 17"/>
            <p:cNvSpPr txBox="1">
              <a:spLocks noChangeArrowheads="1"/>
            </p:cNvSpPr>
            <p:nvPr/>
          </p:nvSpPr>
          <p:spPr bwMode="auto">
            <a:xfrm>
              <a:off x="4132" y="2304"/>
              <a:ext cx="18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3600"/>
                <a:t>.</a:t>
              </a:r>
            </a:p>
          </p:txBody>
        </p:sp>
        <p:sp>
          <p:nvSpPr>
            <p:cNvPr id="50212" name="Text Box 18"/>
            <p:cNvSpPr txBox="1">
              <a:spLocks noChangeArrowheads="1"/>
            </p:cNvSpPr>
            <p:nvPr/>
          </p:nvSpPr>
          <p:spPr bwMode="auto">
            <a:xfrm>
              <a:off x="4132" y="2448"/>
              <a:ext cx="18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3600"/>
                <a:t>.</a:t>
              </a:r>
            </a:p>
          </p:txBody>
        </p:sp>
        <p:sp>
          <p:nvSpPr>
            <p:cNvPr id="50213" name="Text Box 19"/>
            <p:cNvSpPr txBox="1">
              <a:spLocks noChangeArrowheads="1"/>
            </p:cNvSpPr>
            <p:nvPr/>
          </p:nvSpPr>
          <p:spPr bwMode="auto">
            <a:xfrm>
              <a:off x="4132" y="2592"/>
              <a:ext cx="18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3600"/>
                <a:t>.</a:t>
              </a:r>
            </a:p>
          </p:txBody>
        </p:sp>
      </p:grpSp>
      <p:sp>
        <p:nvSpPr>
          <p:cNvPr id="106516" name="Rectangle 20"/>
          <p:cNvSpPr>
            <a:spLocks noChangeArrowheads="1"/>
          </p:cNvSpPr>
          <p:nvPr/>
        </p:nvSpPr>
        <p:spPr bwMode="auto">
          <a:xfrm>
            <a:off x="5645150" y="2819400"/>
            <a:ext cx="2362200" cy="3276600"/>
          </a:xfrm>
          <a:prstGeom prst="rect">
            <a:avLst/>
          </a:prstGeom>
          <a:gradFill rotWithShape="0">
            <a:gsLst>
              <a:gs pos="0">
                <a:schemeClr val="accent1">
                  <a:gamma/>
                  <a:tint val="33725"/>
                  <a:invGamma/>
                </a:schemeClr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ea typeface="ＭＳ Ｐゴシック" charset="-128"/>
            </a:endParaRPr>
          </a:p>
        </p:txBody>
      </p:sp>
      <p:sp>
        <p:nvSpPr>
          <p:cNvPr id="50191" name="Line 21"/>
          <p:cNvSpPr>
            <a:spLocks noChangeShapeType="1"/>
          </p:cNvSpPr>
          <p:nvPr/>
        </p:nvSpPr>
        <p:spPr bwMode="auto">
          <a:xfrm>
            <a:off x="5340350" y="31242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92" name="Line 22"/>
          <p:cNvSpPr>
            <a:spLocks noChangeShapeType="1"/>
          </p:cNvSpPr>
          <p:nvPr/>
        </p:nvSpPr>
        <p:spPr bwMode="auto">
          <a:xfrm>
            <a:off x="5340350" y="35052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93" name="Line 23"/>
          <p:cNvSpPr>
            <a:spLocks noChangeShapeType="1"/>
          </p:cNvSpPr>
          <p:nvPr/>
        </p:nvSpPr>
        <p:spPr bwMode="auto">
          <a:xfrm>
            <a:off x="5340350" y="57912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94" name="Oval 24"/>
          <p:cNvSpPr>
            <a:spLocks noChangeArrowheads="1"/>
          </p:cNvSpPr>
          <p:nvPr/>
        </p:nvSpPr>
        <p:spPr bwMode="auto">
          <a:xfrm>
            <a:off x="6019800" y="3810000"/>
            <a:ext cx="1682750" cy="1295400"/>
          </a:xfrm>
          <a:prstGeom prst="ellipse">
            <a:avLst/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sz="2400"/>
              <a:t>Comparison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sz="2400"/>
              <a:t>Network</a:t>
            </a:r>
          </a:p>
        </p:txBody>
      </p:sp>
      <p:grpSp>
        <p:nvGrpSpPr>
          <p:cNvPr id="50195" name="Group 25"/>
          <p:cNvGrpSpPr>
            <a:grpSpLocks/>
          </p:cNvGrpSpPr>
          <p:nvPr/>
        </p:nvGrpSpPr>
        <p:grpSpPr bwMode="auto">
          <a:xfrm>
            <a:off x="5264150" y="3930650"/>
            <a:ext cx="298450" cy="1098550"/>
            <a:chOff x="4132" y="2304"/>
            <a:chExt cx="188" cy="692"/>
          </a:xfrm>
        </p:grpSpPr>
        <p:sp>
          <p:nvSpPr>
            <p:cNvPr id="50208" name="Text Box 26"/>
            <p:cNvSpPr txBox="1">
              <a:spLocks noChangeArrowheads="1"/>
            </p:cNvSpPr>
            <p:nvPr/>
          </p:nvSpPr>
          <p:spPr bwMode="auto">
            <a:xfrm>
              <a:off x="4132" y="2304"/>
              <a:ext cx="18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3600"/>
                <a:t>.</a:t>
              </a:r>
            </a:p>
          </p:txBody>
        </p:sp>
        <p:sp>
          <p:nvSpPr>
            <p:cNvPr id="50209" name="Text Box 27"/>
            <p:cNvSpPr txBox="1">
              <a:spLocks noChangeArrowheads="1"/>
            </p:cNvSpPr>
            <p:nvPr/>
          </p:nvSpPr>
          <p:spPr bwMode="auto">
            <a:xfrm>
              <a:off x="4132" y="2448"/>
              <a:ext cx="18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3600"/>
                <a:t>.</a:t>
              </a:r>
            </a:p>
          </p:txBody>
        </p:sp>
        <p:sp>
          <p:nvSpPr>
            <p:cNvPr id="50210" name="Text Box 28"/>
            <p:cNvSpPr txBox="1">
              <a:spLocks noChangeArrowheads="1"/>
            </p:cNvSpPr>
            <p:nvPr/>
          </p:nvSpPr>
          <p:spPr bwMode="auto">
            <a:xfrm>
              <a:off x="4132" y="2592"/>
              <a:ext cx="18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3600"/>
                <a:t>.</a:t>
              </a:r>
            </a:p>
          </p:txBody>
        </p:sp>
      </p:grpSp>
      <p:sp>
        <p:nvSpPr>
          <p:cNvPr id="50196" name="Line 29"/>
          <p:cNvSpPr>
            <a:spLocks noChangeShapeType="1"/>
          </p:cNvSpPr>
          <p:nvPr/>
        </p:nvSpPr>
        <p:spPr bwMode="auto">
          <a:xfrm>
            <a:off x="8007350" y="31242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97" name="Line 30"/>
          <p:cNvSpPr>
            <a:spLocks noChangeShapeType="1"/>
          </p:cNvSpPr>
          <p:nvPr/>
        </p:nvSpPr>
        <p:spPr bwMode="auto">
          <a:xfrm>
            <a:off x="8007350" y="35052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98" name="Line 31"/>
          <p:cNvSpPr>
            <a:spLocks noChangeShapeType="1"/>
          </p:cNvSpPr>
          <p:nvPr/>
        </p:nvSpPr>
        <p:spPr bwMode="auto">
          <a:xfrm>
            <a:off x="8007350" y="57912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0199" name="Group 32"/>
          <p:cNvGrpSpPr>
            <a:grpSpLocks/>
          </p:cNvGrpSpPr>
          <p:nvPr/>
        </p:nvGrpSpPr>
        <p:grpSpPr bwMode="auto">
          <a:xfrm>
            <a:off x="8159750" y="3930650"/>
            <a:ext cx="298450" cy="1098550"/>
            <a:chOff x="4132" y="2304"/>
            <a:chExt cx="188" cy="692"/>
          </a:xfrm>
        </p:grpSpPr>
        <p:sp>
          <p:nvSpPr>
            <p:cNvPr id="50205" name="Text Box 33"/>
            <p:cNvSpPr txBox="1">
              <a:spLocks noChangeArrowheads="1"/>
            </p:cNvSpPr>
            <p:nvPr/>
          </p:nvSpPr>
          <p:spPr bwMode="auto">
            <a:xfrm>
              <a:off x="4132" y="2304"/>
              <a:ext cx="18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3600"/>
                <a:t>.</a:t>
              </a:r>
            </a:p>
          </p:txBody>
        </p:sp>
        <p:sp>
          <p:nvSpPr>
            <p:cNvPr id="50206" name="Text Box 34"/>
            <p:cNvSpPr txBox="1">
              <a:spLocks noChangeArrowheads="1"/>
            </p:cNvSpPr>
            <p:nvPr/>
          </p:nvSpPr>
          <p:spPr bwMode="auto">
            <a:xfrm>
              <a:off x="4132" y="2448"/>
              <a:ext cx="18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3600"/>
                <a:t>.</a:t>
              </a:r>
            </a:p>
          </p:txBody>
        </p:sp>
        <p:sp>
          <p:nvSpPr>
            <p:cNvPr id="50207" name="Text Box 35"/>
            <p:cNvSpPr txBox="1">
              <a:spLocks noChangeArrowheads="1"/>
            </p:cNvSpPr>
            <p:nvPr/>
          </p:nvSpPr>
          <p:spPr bwMode="auto">
            <a:xfrm>
              <a:off x="4132" y="2592"/>
              <a:ext cx="18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3600"/>
                <a:t>.</a:t>
              </a:r>
            </a:p>
          </p:txBody>
        </p:sp>
      </p:grpSp>
      <p:sp>
        <p:nvSpPr>
          <p:cNvPr id="50200" name="Text Box 36"/>
          <p:cNvSpPr txBox="1">
            <a:spLocks noChangeArrowheads="1"/>
          </p:cNvSpPr>
          <p:nvPr/>
        </p:nvSpPr>
        <p:spPr bwMode="auto">
          <a:xfrm>
            <a:off x="3810000" y="6248400"/>
            <a:ext cx="1555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400" i="1">
                <a:solidFill>
                  <a:schemeClr val="accent1"/>
                </a:solidFill>
              </a:rPr>
              <a:t>isomorphic</a:t>
            </a:r>
            <a:endParaRPr lang="en-US" sz="2400" i="1"/>
          </a:p>
        </p:txBody>
      </p:sp>
      <p:sp>
        <p:nvSpPr>
          <p:cNvPr id="50201" name="Text Box 37"/>
          <p:cNvSpPr txBox="1">
            <a:spLocks noChangeArrowheads="1"/>
          </p:cNvSpPr>
          <p:nvPr/>
        </p:nvSpPr>
        <p:spPr bwMode="auto">
          <a:xfrm>
            <a:off x="6400800" y="2095500"/>
            <a:ext cx="811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400">
                <a:solidFill>
                  <a:schemeClr val="tx2"/>
                </a:solidFill>
              </a:rPr>
              <a:t>Sorts</a:t>
            </a:r>
          </a:p>
        </p:txBody>
      </p:sp>
      <p:grpSp>
        <p:nvGrpSpPr>
          <p:cNvPr id="6" name="Group 38"/>
          <p:cNvGrpSpPr>
            <a:grpSpLocks/>
          </p:cNvGrpSpPr>
          <p:nvPr/>
        </p:nvGrpSpPr>
        <p:grpSpPr bwMode="auto">
          <a:xfrm>
            <a:off x="4313238" y="1752600"/>
            <a:ext cx="677862" cy="838200"/>
            <a:chOff x="2717" y="1104"/>
            <a:chExt cx="427" cy="528"/>
          </a:xfrm>
        </p:grpSpPr>
        <p:graphicFrame>
          <p:nvGraphicFramePr>
            <p:cNvPr id="50203" name="Object 2"/>
            <p:cNvGraphicFramePr>
              <a:graphicFrameLocks noChangeAspect="1"/>
            </p:cNvGraphicFramePr>
            <p:nvPr/>
          </p:nvGraphicFramePr>
          <p:xfrm>
            <a:off x="2717" y="1330"/>
            <a:ext cx="427" cy="30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0218" name="Equation" r:id="rId4" imgW="215713" imgH="152268" progId="Equation.3">
                    <p:embed/>
                  </p:oleObj>
                </mc:Choice>
                <mc:Fallback>
                  <p:oleObj name="Equation" r:id="rId4" imgW="215713" imgH="152268" progId="Equation.3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17" y="1330"/>
                          <a:ext cx="427" cy="30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0204" name="Text Box 40"/>
            <p:cNvSpPr txBox="1">
              <a:spLocks noChangeArrowheads="1"/>
            </p:cNvSpPr>
            <p:nvPr/>
          </p:nvSpPr>
          <p:spPr bwMode="auto">
            <a:xfrm>
              <a:off x="2823" y="1104"/>
              <a:ext cx="20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400"/>
                <a:t>?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anose="020B0600070205080204" pitchFamily="34" charset="-128"/>
              </a:rPr>
              <a:t>Sorting vs. Counting</a:t>
            </a:r>
          </a:p>
        </p:txBody>
      </p:sp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1431925" y="3200400"/>
            <a:ext cx="62896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400"/>
              <a:t>If a </a:t>
            </a:r>
            <a:r>
              <a:rPr lang="en-US" sz="2400">
                <a:solidFill>
                  <a:schemeClr val="accent1"/>
                </a:solidFill>
              </a:rPr>
              <a:t>balancing</a:t>
            </a:r>
            <a:r>
              <a:rPr lang="en-US" sz="2400"/>
              <a:t> network </a:t>
            </a:r>
            <a:r>
              <a:rPr lang="en-US" sz="2400">
                <a:solidFill>
                  <a:schemeClr val="tx2"/>
                </a:solidFill>
              </a:rPr>
              <a:t>counts</a:t>
            </a:r>
            <a:r>
              <a:rPr lang="en-US" sz="2400"/>
              <a:t>, then its isomorphic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400">
                <a:solidFill>
                  <a:schemeClr val="accent1"/>
                </a:solidFill>
              </a:rPr>
              <a:t>comparison</a:t>
            </a:r>
            <a:r>
              <a:rPr lang="en-US" sz="2400"/>
              <a:t> network </a:t>
            </a:r>
            <a:r>
              <a:rPr lang="en-US" sz="2400">
                <a:solidFill>
                  <a:schemeClr val="tx2"/>
                </a:solidFill>
              </a:rPr>
              <a:t>sorts</a:t>
            </a:r>
            <a:r>
              <a:rPr lang="en-US" sz="2400"/>
              <a:t>, but </a:t>
            </a:r>
            <a:r>
              <a:rPr lang="en-US" sz="2400" u="sng"/>
              <a:t>not</a:t>
            </a:r>
            <a:r>
              <a:rPr lang="en-US" sz="2400"/>
              <a:t> vice-versa.</a:t>
            </a:r>
          </a:p>
        </p:txBody>
      </p:sp>
      <p:sp>
        <p:nvSpPr>
          <p:cNvPr id="108548" name="Rectangle 4"/>
          <p:cNvSpPr>
            <a:spLocks noChangeArrowheads="1"/>
          </p:cNvSpPr>
          <p:nvPr/>
        </p:nvSpPr>
        <p:spPr bwMode="auto">
          <a:xfrm>
            <a:off x="1144588" y="2438400"/>
            <a:ext cx="7237412" cy="76200"/>
          </a:xfrm>
          <a:prstGeom prst="rect">
            <a:avLst/>
          </a:prstGeom>
          <a:gradFill rotWithShape="0">
            <a:gsLst>
              <a:gs pos="0">
                <a:schemeClr val="accent1">
                  <a:gamma/>
                  <a:tint val="53725"/>
                  <a:invGamma/>
                </a:schemeClr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a typeface="ＭＳ Ｐゴシック" charset="-128"/>
            </a:endParaRPr>
          </a:p>
        </p:txBody>
      </p:sp>
      <p:sp>
        <p:nvSpPr>
          <p:cNvPr id="108549" name="Rectangle 5"/>
          <p:cNvSpPr>
            <a:spLocks noChangeArrowheads="1"/>
          </p:cNvSpPr>
          <p:nvPr/>
        </p:nvSpPr>
        <p:spPr bwMode="auto">
          <a:xfrm>
            <a:off x="1219200" y="4267200"/>
            <a:ext cx="7162800" cy="76200"/>
          </a:xfrm>
          <a:prstGeom prst="rect">
            <a:avLst/>
          </a:prstGeom>
          <a:gradFill rotWithShape="0">
            <a:gsLst>
              <a:gs pos="0">
                <a:schemeClr val="accent1">
                  <a:gamma/>
                  <a:tint val="53725"/>
                  <a:invGamma/>
                </a:schemeClr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a typeface="ＭＳ Ｐゴシック" charset="-128"/>
            </a:endParaRPr>
          </a:p>
        </p:txBody>
      </p:sp>
      <p:sp>
        <p:nvSpPr>
          <p:cNvPr id="108550" name="Rectangle 6"/>
          <p:cNvSpPr>
            <a:spLocks noChangeArrowheads="1"/>
          </p:cNvSpPr>
          <p:nvPr/>
        </p:nvSpPr>
        <p:spPr bwMode="auto">
          <a:xfrm>
            <a:off x="1144588" y="2438400"/>
            <a:ext cx="74612" cy="1905000"/>
          </a:xfrm>
          <a:prstGeom prst="rect">
            <a:avLst/>
          </a:prstGeom>
          <a:gradFill rotWithShape="0">
            <a:gsLst>
              <a:gs pos="0">
                <a:schemeClr val="accent1">
                  <a:gamma/>
                  <a:tint val="53725"/>
                  <a:invGamma/>
                </a:schemeClr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a typeface="ＭＳ Ｐゴシック" charset="-128"/>
            </a:endParaRPr>
          </a:p>
        </p:txBody>
      </p:sp>
      <p:sp>
        <p:nvSpPr>
          <p:cNvPr id="108551" name="Rectangle 7"/>
          <p:cNvSpPr>
            <a:spLocks noChangeArrowheads="1"/>
          </p:cNvSpPr>
          <p:nvPr/>
        </p:nvSpPr>
        <p:spPr bwMode="auto">
          <a:xfrm flipH="1">
            <a:off x="8304213" y="2438400"/>
            <a:ext cx="77787" cy="1905000"/>
          </a:xfrm>
          <a:prstGeom prst="rect">
            <a:avLst/>
          </a:prstGeom>
          <a:gradFill rotWithShape="0">
            <a:gsLst>
              <a:gs pos="0">
                <a:schemeClr val="accent1">
                  <a:gamma/>
                  <a:tint val="53725"/>
                  <a:invGamma/>
                </a:schemeClr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a typeface="ＭＳ Ｐゴシック" charset="-128"/>
            </a:endParaRPr>
          </a:p>
        </p:txBody>
      </p:sp>
      <p:sp>
        <p:nvSpPr>
          <p:cNvPr id="52232" name="Text Box 8"/>
          <p:cNvSpPr txBox="1">
            <a:spLocks noChangeArrowheads="1"/>
          </p:cNvSpPr>
          <p:nvPr/>
        </p:nvSpPr>
        <p:spPr bwMode="auto">
          <a:xfrm>
            <a:off x="1431925" y="2743200"/>
            <a:ext cx="1368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400" b="1">
                <a:solidFill>
                  <a:schemeClr val="tx2"/>
                </a:solidFill>
              </a:rPr>
              <a:t>Theorem</a:t>
            </a:r>
            <a:endParaRPr lang="en-US" sz="240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smtClean="0">
                <a:ea typeface="ＭＳ Ｐゴシック" panose="020B0600070205080204" pitchFamily="34" charset="-128"/>
              </a:rPr>
              <a:t>Sorting vs. Counting</a:t>
            </a:r>
          </a:p>
        </p:txBody>
      </p:sp>
      <p:sp>
        <p:nvSpPr>
          <p:cNvPr id="109571" name="Text Box 3"/>
          <p:cNvSpPr txBox="1">
            <a:spLocks noChangeArrowheads="1"/>
          </p:cNvSpPr>
          <p:nvPr/>
        </p:nvSpPr>
        <p:spPr bwMode="auto">
          <a:xfrm>
            <a:off x="457200" y="2590800"/>
            <a:ext cx="6667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sz="2400"/>
              <a:t>  By </a:t>
            </a:r>
            <a:r>
              <a:rPr lang="en-US" sz="2400">
                <a:solidFill>
                  <a:schemeClr val="tx2"/>
                </a:solidFill>
              </a:rPr>
              <a:t>0</a:t>
            </a:r>
            <a:r>
              <a:rPr lang="en-US" sz="2400"/>
              <a:t>/</a:t>
            </a:r>
            <a:r>
              <a:rPr lang="en-US" sz="2400">
                <a:solidFill>
                  <a:schemeClr val="tx2"/>
                </a:solidFill>
              </a:rPr>
              <a:t>1</a:t>
            </a:r>
            <a:r>
              <a:rPr lang="en-US" sz="2400"/>
              <a:t> principle, we need only consider </a:t>
            </a:r>
            <a:r>
              <a:rPr lang="en-US" sz="2400">
                <a:solidFill>
                  <a:schemeClr val="tx2"/>
                </a:solidFill>
              </a:rPr>
              <a:t>0</a:t>
            </a:r>
            <a:r>
              <a:rPr lang="en-US" sz="2400"/>
              <a:t>/</a:t>
            </a:r>
            <a:r>
              <a:rPr lang="en-US" sz="2400">
                <a:solidFill>
                  <a:schemeClr val="tx2"/>
                </a:solidFill>
              </a:rPr>
              <a:t>1</a:t>
            </a:r>
            <a:r>
              <a:rPr lang="en-US" sz="2400"/>
              <a:t> inputs.</a:t>
            </a:r>
          </a:p>
        </p:txBody>
      </p:sp>
      <p:sp>
        <p:nvSpPr>
          <p:cNvPr id="109572" name="Text Box 4"/>
          <p:cNvSpPr txBox="1">
            <a:spLocks noChangeArrowheads="1"/>
          </p:cNvSpPr>
          <p:nvPr/>
        </p:nvSpPr>
        <p:spPr bwMode="auto">
          <a:xfrm>
            <a:off x="2590800" y="1905000"/>
            <a:ext cx="1047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400">
                <a:solidFill>
                  <a:schemeClr val="tx2"/>
                </a:solidFill>
              </a:rPr>
              <a:t>Counts</a:t>
            </a:r>
          </a:p>
        </p:txBody>
      </p:sp>
      <p:sp>
        <p:nvSpPr>
          <p:cNvPr id="109573" name="Text Box 5"/>
          <p:cNvSpPr txBox="1">
            <a:spLocks noChangeArrowheads="1"/>
          </p:cNvSpPr>
          <p:nvPr/>
        </p:nvSpPr>
        <p:spPr bwMode="auto">
          <a:xfrm>
            <a:off x="5410200" y="1905000"/>
            <a:ext cx="811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400">
                <a:solidFill>
                  <a:schemeClr val="tx2"/>
                </a:solidFill>
              </a:rPr>
              <a:t>Sorts</a:t>
            </a:r>
          </a:p>
        </p:txBody>
      </p:sp>
      <p:graphicFrame>
        <p:nvGraphicFramePr>
          <p:cNvPr id="109574" name="Object 2"/>
          <p:cNvGraphicFramePr>
            <a:graphicFrameLocks noChangeAspect="1"/>
          </p:cNvGraphicFramePr>
          <p:nvPr/>
        </p:nvGraphicFramePr>
        <p:xfrm>
          <a:off x="4114800" y="1920875"/>
          <a:ext cx="603250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80" name="Equation" r:id="rId4" imgW="190417" imgH="152334" progId="Equation.3">
                  <p:embed/>
                </p:oleObj>
              </mc:Choice>
              <mc:Fallback>
                <p:oleObj name="Equation" r:id="rId4" imgW="190417" imgH="152334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1920875"/>
                        <a:ext cx="603250" cy="479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747713" y="3884613"/>
            <a:ext cx="3367087" cy="2393950"/>
            <a:chOff x="432" y="2447"/>
            <a:chExt cx="2121" cy="1508"/>
          </a:xfrm>
        </p:grpSpPr>
        <p:sp>
          <p:nvSpPr>
            <p:cNvPr id="53267" name="Line 8"/>
            <p:cNvSpPr>
              <a:spLocks noChangeShapeType="1"/>
            </p:cNvSpPr>
            <p:nvPr/>
          </p:nvSpPr>
          <p:spPr bwMode="auto">
            <a:xfrm>
              <a:off x="1246" y="2723"/>
              <a:ext cx="1" cy="61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68" name="Oval 9"/>
            <p:cNvSpPr>
              <a:spLocks noChangeArrowheads="1"/>
            </p:cNvSpPr>
            <p:nvPr/>
          </p:nvSpPr>
          <p:spPr bwMode="auto">
            <a:xfrm>
              <a:off x="1193" y="3271"/>
              <a:ext cx="104" cy="10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sz="2400"/>
            </a:p>
          </p:txBody>
        </p:sp>
        <p:sp>
          <p:nvSpPr>
            <p:cNvPr id="53269" name="Oval 10"/>
            <p:cNvSpPr>
              <a:spLocks noChangeArrowheads="1"/>
            </p:cNvSpPr>
            <p:nvPr/>
          </p:nvSpPr>
          <p:spPr bwMode="auto">
            <a:xfrm>
              <a:off x="1198" y="2675"/>
              <a:ext cx="104" cy="10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sz="2400"/>
            </a:p>
          </p:txBody>
        </p:sp>
        <p:sp>
          <p:nvSpPr>
            <p:cNvPr id="53270" name="Line 11"/>
            <p:cNvSpPr>
              <a:spLocks noChangeShapeType="1"/>
            </p:cNvSpPr>
            <p:nvPr/>
          </p:nvSpPr>
          <p:spPr bwMode="auto">
            <a:xfrm flipV="1">
              <a:off x="692" y="2736"/>
              <a:ext cx="115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71" name="Line 12"/>
            <p:cNvSpPr>
              <a:spLocks noChangeShapeType="1"/>
            </p:cNvSpPr>
            <p:nvPr/>
          </p:nvSpPr>
          <p:spPr bwMode="auto">
            <a:xfrm flipV="1">
              <a:off x="692" y="3312"/>
              <a:ext cx="115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72" name="Text Box 13"/>
            <p:cNvSpPr txBox="1">
              <a:spLocks noChangeArrowheads="1"/>
            </p:cNvSpPr>
            <p:nvPr/>
          </p:nvSpPr>
          <p:spPr bwMode="auto">
            <a:xfrm>
              <a:off x="432" y="2591"/>
              <a:ext cx="20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400" i="1"/>
                <a:t>x</a:t>
              </a:r>
            </a:p>
          </p:txBody>
        </p:sp>
        <p:sp>
          <p:nvSpPr>
            <p:cNvPr id="53273" name="Text Box 14"/>
            <p:cNvSpPr txBox="1">
              <a:spLocks noChangeArrowheads="1"/>
            </p:cNvSpPr>
            <p:nvPr/>
          </p:nvSpPr>
          <p:spPr bwMode="auto">
            <a:xfrm>
              <a:off x="443" y="3167"/>
              <a:ext cx="20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400" i="1"/>
                <a:t>y</a:t>
              </a:r>
            </a:p>
          </p:txBody>
        </p:sp>
        <p:graphicFrame>
          <p:nvGraphicFramePr>
            <p:cNvPr id="53274" name="Object 3"/>
            <p:cNvGraphicFramePr>
              <a:graphicFrameLocks noChangeAspect="1"/>
            </p:cNvGraphicFramePr>
            <p:nvPr/>
          </p:nvGraphicFramePr>
          <p:xfrm>
            <a:off x="1872" y="3071"/>
            <a:ext cx="681" cy="57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3281" name="Equation" r:id="rId6" imgW="508000" imgH="431800" progId="Equation.3">
                    <p:embed/>
                  </p:oleObj>
                </mc:Choice>
                <mc:Fallback>
                  <p:oleObj name="Equation" r:id="rId6" imgW="508000" imgH="431800" progId="Equation.3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72" y="3071"/>
                          <a:ext cx="681" cy="57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3275" name="Object 4"/>
            <p:cNvGraphicFramePr>
              <a:graphicFrameLocks noChangeAspect="1"/>
            </p:cNvGraphicFramePr>
            <p:nvPr/>
          </p:nvGraphicFramePr>
          <p:xfrm>
            <a:off x="1872" y="2447"/>
            <a:ext cx="672" cy="56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3282" name="Equation" r:id="rId8" imgW="508000" imgH="431800" progId="Equation.3">
                    <p:embed/>
                  </p:oleObj>
                </mc:Choice>
                <mc:Fallback>
                  <p:oleObj name="Equation" r:id="rId8" imgW="508000" imgH="431800" progId="Equation.3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72" y="2447"/>
                          <a:ext cx="672" cy="56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3276" name="Text Box 17"/>
            <p:cNvSpPr txBox="1">
              <a:spLocks noChangeArrowheads="1"/>
            </p:cNvSpPr>
            <p:nvPr/>
          </p:nvSpPr>
          <p:spPr bwMode="auto">
            <a:xfrm>
              <a:off x="927" y="3705"/>
              <a:ext cx="711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chemeClr val="accent1"/>
                  </a:solidFill>
                </a:rPr>
                <a:t>balancer</a:t>
              </a:r>
            </a:p>
          </p:txBody>
        </p:sp>
      </p:grp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4845050" y="4038600"/>
            <a:ext cx="3689350" cy="2149475"/>
            <a:chOff x="3052" y="2544"/>
            <a:chExt cx="2324" cy="1354"/>
          </a:xfrm>
        </p:grpSpPr>
        <p:sp>
          <p:nvSpPr>
            <p:cNvPr id="53257" name="Text Box 19"/>
            <p:cNvSpPr txBox="1">
              <a:spLocks noChangeArrowheads="1"/>
            </p:cNvSpPr>
            <p:nvPr/>
          </p:nvSpPr>
          <p:spPr bwMode="auto">
            <a:xfrm>
              <a:off x="3052" y="2557"/>
              <a:ext cx="20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400" i="1"/>
                <a:t>x</a:t>
              </a:r>
            </a:p>
          </p:txBody>
        </p:sp>
        <p:sp>
          <p:nvSpPr>
            <p:cNvPr id="53258" name="Text Box 20"/>
            <p:cNvSpPr txBox="1">
              <a:spLocks noChangeArrowheads="1"/>
            </p:cNvSpPr>
            <p:nvPr/>
          </p:nvSpPr>
          <p:spPr bwMode="auto">
            <a:xfrm>
              <a:off x="3063" y="3133"/>
              <a:ext cx="20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400" i="1"/>
                <a:t>y</a:t>
              </a:r>
            </a:p>
          </p:txBody>
        </p:sp>
        <p:sp>
          <p:nvSpPr>
            <p:cNvPr id="53259" name="Text Box 21"/>
            <p:cNvSpPr txBox="1">
              <a:spLocks noChangeArrowheads="1"/>
            </p:cNvSpPr>
            <p:nvPr/>
          </p:nvSpPr>
          <p:spPr bwMode="auto">
            <a:xfrm>
              <a:off x="4544" y="2544"/>
              <a:ext cx="80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400"/>
                <a:t>min(</a:t>
              </a:r>
              <a:r>
                <a:rPr lang="en-US" sz="2400" i="1"/>
                <a:t>x, y</a:t>
              </a:r>
              <a:r>
                <a:rPr lang="en-US" sz="2400"/>
                <a:t>)</a:t>
              </a:r>
            </a:p>
          </p:txBody>
        </p:sp>
        <p:sp>
          <p:nvSpPr>
            <p:cNvPr id="53260" name="Text Box 22"/>
            <p:cNvSpPr txBox="1">
              <a:spLocks noChangeArrowheads="1"/>
            </p:cNvSpPr>
            <p:nvPr/>
          </p:nvSpPr>
          <p:spPr bwMode="auto">
            <a:xfrm>
              <a:off x="4536" y="3120"/>
              <a:ext cx="8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400"/>
                <a:t>max(</a:t>
              </a:r>
              <a:r>
                <a:rPr lang="en-US" sz="2400" i="1"/>
                <a:t>x, y</a:t>
              </a:r>
              <a:r>
                <a:rPr lang="en-US" sz="2400"/>
                <a:t>)</a:t>
              </a:r>
            </a:p>
          </p:txBody>
        </p:sp>
        <p:sp>
          <p:nvSpPr>
            <p:cNvPr id="53261" name="Line 23"/>
            <p:cNvSpPr>
              <a:spLocks noChangeShapeType="1"/>
            </p:cNvSpPr>
            <p:nvPr/>
          </p:nvSpPr>
          <p:spPr bwMode="auto">
            <a:xfrm>
              <a:off x="3914" y="2723"/>
              <a:ext cx="1" cy="61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62" name="Oval 24"/>
            <p:cNvSpPr>
              <a:spLocks noChangeArrowheads="1"/>
            </p:cNvSpPr>
            <p:nvPr/>
          </p:nvSpPr>
          <p:spPr bwMode="auto">
            <a:xfrm>
              <a:off x="3861" y="3271"/>
              <a:ext cx="104" cy="10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sz="2400"/>
            </a:p>
          </p:txBody>
        </p:sp>
        <p:sp>
          <p:nvSpPr>
            <p:cNvPr id="53263" name="Oval 25"/>
            <p:cNvSpPr>
              <a:spLocks noChangeArrowheads="1"/>
            </p:cNvSpPr>
            <p:nvPr/>
          </p:nvSpPr>
          <p:spPr bwMode="auto">
            <a:xfrm>
              <a:off x="3866" y="2675"/>
              <a:ext cx="104" cy="10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sz="2400"/>
            </a:p>
          </p:txBody>
        </p:sp>
        <p:sp>
          <p:nvSpPr>
            <p:cNvPr id="53264" name="Line 26"/>
            <p:cNvSpPr>
              <a:spLocks noChangeShapeType="1"/>
            </p:cNvSpPr>
            <p:nvPr/>
          </p:nvSpPr>
          <p:spPr bwMode="auto">
            <a:xfrm flipV="1">
              <a:off x="3360" y="2736"/>
              <a:ext cx="115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65" name="Line 27"/>
            <p:cNvSpPr>
              <a:spLocks noChangeShapeType="1"/>
            </p:cNvSpPr>
            <p:nvPr/>
          </p:nvSpPr>
          <p:spPr bwMode="auto">
            <a:xfrm flipV="1">
              <a:off x="3360" y="3312"/>
              <a:ext cx="115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66" name="Text Box 28"/>
            <p:cNvSpPr txBox="1">
              <a:spLocks noChangeArrowheads="1"/>
            </p:cNvSpPr>
            <p:nvPr/>
          </p:nvSpPr>
          <p:spPr bwMode="auto">
            <a:xfrm>
              <a:off x="3525" y="3648"/>
              <a:ext cx="92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chemeClr val="accent1"/>
                  </a:solidFill>
                </a:rPr>
                <a:t>comparator</a:t>
              </a:r>
            </a:p>
          </p:txBody>
        </p:sp>
      </p:grp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95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95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95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95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95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95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1" grpId="0" autoUpdateAnimBg="0"/>
      <p:bldP spid="109572" grpId="0" autoUpdateAnimBg="0"/>
      <p:bldP spid="109573" grpId="0" autoUpdateAnimBg="0"/>
    </p:bld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smtClean="0">
                <a:ea typeface="ＭＳ Ｐゴシック" panose="020B0600070205080204" pitchFamily="34" charset="-128"/>
              </a:rPr>
              <a:t>Sorting vs. Counting</a:t>
            </a:r>
          </a:p>
        </p:txBody>
      </p:sp>
      <p:sp>
        <p:nvSpPr>
          <p:cNvPr id="55299" name="Text Box 3"/>
          <p:cNvSpPr txBox="1">
            <a:spLocks noChangeArrowheads="1"/>
          </p:cNvSpPr>
          <p:nvPr/>
        </p:nvSpPr>
        <p:spPr bwMode="auto">
          <a:xfrm>
            <a:off x="457200" y="2590800"/>
            <a:ext cx="6667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sz="2400"/>
              <a:t>  By </a:t>
            </a:r>
            <a:r>
              <a:rPr lang="en-US" sz="2400">
                <a:solidFill>
                  <a:schemeClr val="tx2"/>
                </a:solidFill>
              </a:rPr>
              <a:t>0</a:t>
            </a:r>
            <a:r>
              <a:rPr lang="en-US" sz="2400"/>
              <a:t>/</a:t>
            </a:r>
            <a:r>
              <a:rPr lang="en-US" sz="2400">
                <a:solidFill>
                  <a:schemeClr val="tx2"/>
                </a:solidFill>
              </a:rPr>
              <a:t>1</a:t>
            </a:r>
            <a:r>
              <a:rPr lang="en-US" sz="2400"/>
              <a:t> principle, we need only consider </a:t>
            </a:r>
            <a:r>
              <a:rPr lang="en-US" sz="2400">
                <a:solidFill>
                  <a:schemeClr val="tx2"/>
                </a:solidFill>
              </a:rPr>
              <a:t>0</a:t>
            </a:r>
            <a:r>
              <a:rPr lang="en-US" sz="2400"/>
              <a:t>/</a:t>
            </a:r>
            <a:r>
              <a:rPr lang="en-US" sz="2400">
                <a:solidFill>
                  <a:schemeClr val="tx2"/>
                </a:solidFill>
              </a:rPr>
              <a:t>1</a:t>
            </a:r>
            <a:r>
              <a:rPr lang="en-US" sz="2400"/>
              <a:t> inputs.</a:t>
            </a:r>
          </a:p>
        </p:txBody>
      </p:sp>
      <p:sp>
        <p:nvSpPr>
          <p:cNvPr id="111620" name="Text Box 4"/>
          <p:cNvSpPr txBox="1">
            <a:spLocks noChangeArrowheads="1"/>
          </p:cNvSpPr>
          <p:nvPr/>
        </p:nvSpPr>
        <p:spPr bwMode="auto">
          <a:xfrm>
            <a:off x="457200" y="2971800"/>
            <a:ext cx="84915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sz="2400"/>
              <a:t>  A step sequence of </a:t>
            </a:r>
            <a:r>
              <a:rPr lang="en-US" sz="2400">
                <a:solidFill>
                  <a:schemeClr val="tx2"/>
                </a:solidFill>
              </a:rPr>
              <a:t>0’s</a:t>
            </a:r>
            <a:r>
              <a:rPr lang="en-US" sz="2400"/>
              <a:t> and </a:t>
            </a:r>
            <a:r>
              <a:rPr lang="en-US" sz="2400">
                <a:solidFill>
                  <a:schemeClr val="tx2"/>
                </a:solidFill>
              </a:rPr>
              <a:t>1’s</a:t>
            </a:r>
            <a:r>
              <a:rPr lang="en-US" sz="2400"/>
              <a:t> is a sorted sequence of </a:t>
            </a:r>
            <a:r>
              <a:rPr lang="en-US" sz="2400">
                <a:solidFill>
                  <a:schemeClr val="tx2"/>
                </a:solidFill>
              </a:rPr>
              <a:t>0’s</a:t>
            </a:r>
            <a:r>
              <a:rPr lang="en-US" sz="2400"/>
              <a:t> and </a:t>
            </a:r>
            <a:r>
              <a:rPr lang="en-US" sz="2400">
                <a:solidFill>
                  <a:schemeClr val="tx2"/>
                </a:solidFill>
              </a:rPr>
              <a:t>1’s</a:t>
            </a:r>
            <a:r>
              <a:rPr lang="en-US" sz="2400"/>
              <a:t>.</a:t>
            </a:r>
          </a:p>
        </p:txBody>
      </p:sp>
      <p:sp>
        <p:nvSpPr>
          <p:cNvPr id="55301" name="Text Box 5"/>
          <p:cNvSpPr txBox="1">
            <a:spLocks noChangeArrowheads="1"/>
          </p:cNvSpPr>
          <p:nvPr/>
        </p:nvSpPr>
        <p:spPr bwMode="auto">
          <a:xfrm>
            <a:off x="2590800" y="1905000"/>
            <a:ext cx="1047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400">
                <a:solidFill>
                  <a:schemeClr val="tx2"/>
                </a:solidFill>
              </a:rPr>
              <a:t>Counts</a:t>
            </a:r>
          </a:p>
        </p:txBody>
      </p:sp>
      <p:sp>
        <p:nvSpPr>
          <p:cNvPr id="55302" name="Text Box 6"/>
          <p:cNvSpPr txBox="1">
            <a:spLocks noChangeArrowheads="1"/>
          </p:cNvSpPr>
          <p:nvPr/>
        </p:nvSpPr>
        <p:spPr bwMode="auto">
          <a:xfrm>
            <a:off x="5410200" y="1905000"/>
            <a:ext cx="811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400">
                <a:solidFill>
                  <a:schemeClr val="tx2"/>
                </a:solidFill>
              </a:rPr>
              <a:t>Sorts</a:t>
            </a:r>
          </a:p>
        </p:txBody>
      </p:sp>
      <p:graphicFrame>
        <p:nvGraphicFramePr>
          <p:cNvPr id="55303" name="Object 2"/>
          <p:cNvGraphicFramePr>
            <a:graphicFrameLocks noChangeAspect="1"/>
          </p:cNvGraphicFramePr>
          <p:nvPr/>
        </p:nvGraphicFramePr>
        <p:xfrm>
          <a:off x="4114800" y="1920875"/>
          <a:ext cx="603250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25" name="Equation" r:id="rId4" imgW="190417" imgH="152334" progId="Equation.3">
                  <p:embed/>
                </p:oleObj>
              </mc:Choice>
              <mc:Fallback>
                <p:oleObj name="Equation" r:id="rId4" imgW="190417" imgH="152334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1920875"/>
                        <a:ext cx="603250" cy="479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6213475" y="4322763"/>
            <a:ext cx="1588" cy="9683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05" name="Oval 9"/>
          <p:cNvSpPr>
            <a:spLocks noChangeArrowheads="1"/>
          </p:cNvSpPr>
          <p:nvPr/>
        </p:nvSpPr>
        <p:spPr bwMode="auto">
          <a:xfrm>
            <a:off x="6129338" y="5192713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sz="2400"/>
          </a:p>
        </p:txBody>
      </p:sp>
      <p:sp>
        <p:nvSpPr>
          <p:cNvPr id="55306" name="Oval 10"/>
          <p:cNvSpPr>
            <a:spLocks noChangeArrowheads="1"/>
          </p:cNvSpPr>
          <p:nvPr/>
        </p:nvSpPr>
        <p:spPr bwMode="auto">
          <a:xfrm>
            <a:off x="6137275" y="4246563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sz="2400"/>
          </a:p>
        </p:txBody>
      </p:sp>
      <p:sp>
        <p:nvSpPr>
          <p:cNvPr id="55307" name="Line 11"/>
          <p:cNvSpPr>
            <a:spLocks noChangeShapeType="1"/>
          </p:cNvSpPr>
          <p:nvPr/>
        </p:nvSpPr>
        <p:spPr bwMode="auto">
          <a:xfrm flipV="1">
            <a:off x="5334000" y="4343400"/>
            <a:ext cx="1828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08" name="Line 12"/>
          <p:cNvSpPr>
            <a:spLocks noChangeShapeType="1"/>
          </p:cNvSpPr>
          <p:nvPr/>
        </p:nvSpPr>
        <p:spPr bwMode="auto">
          <a:xfrm flipV="1">
            <a:off x="5334000" y="5257800"/>
            <a:ext cx="1828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09" name="Text Box 13"/>
          <p:cNvSpPr txBox="1">
            <a:spLocks noChangeArrowheads="1"/>
          </p:cNvSpPr>
          <p:nvPr/>
        </p:nvSpPr>
        <p:spPr bwMode="auto">
          <a:xfrm>
            <a:off x="5595938" y="5791200"/>
            <a:ext cx="14668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chemeClr val="accent1"/>
                </a:solidFill>
              </a:rPr>
              <a:t>comparator</a:t>
            </a:r>
          </a:p>
        </p:txBody>
      </p:sp>
      <p:sp>
        <p:nvSpPr>
          <p:cNvPr id="111630" name="Text Box 14"/>
          <p:cNvSpPr txBox="1">
            <a:spLocks noChangeArrowheads="1"/>
          </p:cNvSpPr>
          <p:nvPr/>
        </p:nvSpPr>
        <p:spPr bwMode="auto">
          <a:xfrm>
            <a:off x="4953000" y="4114800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chemeClr val="tx2"/>
                </a:solidFill>
                <a:latin typeface="Helvetica" panose="020B0604020202020204" pitchFamily="34" charset="0"/>
              </a:rPr>
              <a:t>1</a:t>
            </a:r>
          </a:p>
        </p:txBody>
      </p:sp>
      <p:sp>
        <p:nvSpPr>
          <p:cNvPr id="111631" name="Text Box 15"/>
          <p:cNvSpPr txBox="1">
            <a:spLocks noChangeArrowheads="1"/>
          </p:cNvSpPr>
          <p:nvPr/>
        </p:nvSpPr>
        <p:spPr bwMode="auto">
          <a:xfrm>
            <a:off x="4953000" y="5013325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chemeClr val="tx2"/>
                </a:solidFill>
                <a:latin typeface="Helvetica" panose="020B0604020202020204" pitchFamily="34" charset="0"/>
              </a:rPr>
              <a:t>0</a:t>
            </a:r>
          </a:p>
        </p:txBody>
      </p:sp>
      <p:sp>
        <p:nvSpPr>
          <p:cNvPr id="111632" name="Text Box 16"/>
          <p:cNvSpPr txBox="1">
            <a:spLocks noChangeArrowheads="1"/>
          </p:cNvSpPr>
          <p:nvPr/>
        </p:nvSpPr>
        <p:spPr bwMode="auto">
          <a:xfrm>
            <a:off x="7142163" y="4114800"/>
            <a:ext cx="3254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chemeClr val="tx2"/>
                </a:solidFill>
                <a:latin typeface="Helvetica" panose="020B0604020202020204" pitchFamily="34" charset="0"/>
              </a:rPr>
              <a:t>0</a:t>
            </a:r>
          </a:p>
        </p:txBody>
      </p:sp>
      <p:sp>
        <p:nvSpPr>
          <p:cNvPr id="111633" name="Text Box 17"/>
          <p:cNvSpPr txBox="1">
            <a:spLocks noChangeArrowheads="1"/>
          </p:cNvSpPr>
          <p:nvPr/>
        </p:nvSpPr>
        <p:spPr bwMode="auto">
          <a:xfrm>
            <a:off x="7142163" y="5013325"/>
            <a:ext cx="3254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chemeClr val="tx2"/>
                </a:solidFill>
                <a:latin typeface="Helvetica" panose="020B0604020202020204" pitchFamily="34" charset="0"/>
              </a:rPr>
              <a:t>1</a:t>
            </a:r>
          </a:p>
        </p:txBody>
      </p:sp>
      <p:sp>
        <p:nvSpPr>
          <p:cNvPr id="111634" name="Text Box 18"/>
          <p:cNvSpPr txBox="1">
            <a:spLocks noChangeArrowheads="1"/>
          </p:cNvSpPr>
          <p:nvPr/>
        </p:nvSpPr>
        <p:spPr bwMode="auto">
          <a:xfrm>
            <a:off x="762000" y="4130675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chemeClr val="tx2"/>
                </a:solidFill>
                <a:latin typeface="Helvetica" panose="020B0604020202020204" pitchFamily="34" charset="0"/>
              </a:rPr>
              <a:t>1</a:t>
            </a:r>
          </a:p>
        </p:txBody>
      </p:sp>
      <p:sp>
        <p:nvSpPr>
          <p:cNvPr id="111635" name="Text Box 19"/>
          <p:cNvSpPr txBox="1">
            <a:spLocks noChangeArrowheads="1"/>
          </p:cNvSpPr>
          <p:nvPr/>
        </p:nvSpPr>
        <p:spPr bwMode="auto">
          <a:xfrm>
            <a:off x="762000" y="5029200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chemeClr val="tx2"/>
                </a:solidFill>
                <a:latin typeface="Helvetica" panose="020B0604020202020204" pitchFamily="34" charset="0"/>
              </a:rPr>
              <a:t>0</a:t>
            </a:r>
          </a:p>
        </p:txBody>
      </p:sp>
      <p:sp>
        <p:nvSpPr>
          <p:cNvPr id="111636" name="Text Box 20"/>
          <p:cNvSpPr txBox="1">
            <a:spLocks noChangeArrowheads="1"/>
          </p:cNvSpPr>
          <p:nvPr/>
        </p:nvSpPr>
        <p:spPr bwMode="auto">
          <a:xfrm>
            <a:off x="3027363" y="4130675"/>
            <a:ext cx="3254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chemeClr val="tx2"/>
                </a:solidFill>
                <a:latin typeface="Helvetica" panose="020B0604020202020204" pitchFamily="34" charset="0"/>
              </a:rPr>
              <a:t>0</a:t>
            </a:r>
          </a:p>
        </p:txBody>
      </p:sp>
      <p:sp>
        <p:nvSpPr>
          <p:cNvPr id="111637" name="Text Box 21"/>
          <p:cNvSpPr txBox="1">
            <a:spLocks noChangeArrowheads="1"/>
          </p:cNvSpPr>
          <p:nvPr/>
        </p:nvSpPr>
        <p:spPr bwMode="auto">
          <a:xfrm>
            <a:off x="3027363" y="5029200"/>
            <a:ext cx="3254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chemeClr val="tx2"/>
                </a:solidFill>
                <a:latin typeface="Helvetica" panose="020B0604020202020204" pitchFamily="34" charset="0"/>
              </a:rPr>
              <a:t>1</a:t>
            </a:r>
          </a:p>
        </p:txBody>
      </p:sp>
      <p:sp>
        <p:nvSpPr>
          <p:cNvPr id="55318" name="Line 22"/>
          <p:cNvSpPr>
            <a:spLocks noChangeShapeType="1"/>
          </p:cNvSpPr>
          <p:nvPr/>
        </p:nvSpPr>
        <p:spPr bwMode="auto">
          <a:xfrm>
            <a:off x="2039938" y="4322763"/>
            <a:ext cx="1587" cy="9683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19" name="Oval 23"/>
          <p:cNvSpPr>
            <a:spLocks noChangeArrowheads="1"/>
          </p:cNvSpPr>
          <p:nvPr/>
        </p:nvSpPr>
        <p:spPr bwMode="auto">
          <a:xfrm>
            <a:off x="1955800" y="5192713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sz="2400"/>
          </a:p>
        </p:txBody>
      </p:sp>
      <p:sp>
        <p:nvSpPr>
          <p:cNvPr id="55320" name="Oval 24"/>
          <p:cNvSpPr>
            <a:spLocks noChangeArrowheads="1"/>
          </p:cNvSpPr>
          <p:nvPr/>
        </p:nvSpPr>
        <p:spPr bwMode="auto">
          <a:xfrm>
            <a:off x="1963738" y="4246563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sz="2400"/>
          </a:p>
        </p:txBody>
      </p:sp>
      <p:sp>
        <p:nvSpPr>
          <p:cNvPr id="55321" name="Line 25"/>
          <p:cNvSpPr>
            <a:spLocks noChangeShapeType="1"/>
          </p:cNvSpPr>
          <p:nvPr/>
        </p:nvSpPr>
        <p:spPr bwMode="auto">
          <a:xfrm flipV="1">
            <a:off x="1160463" y="4343400"/>
            <a:ext cx="1828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22" name="Line 26"/>
          <p:cNvSpPr>
            <a:spLocks noChangeShapeType="1"/>
          </p:cNvSpPr>
          <p:nvPr/>
        </p:nvSpPr>
        <p:spPr bwMode="auto">
          <a:xfrm flipV="1">
            <a:off x="1160463" y="5257800"/>
            <a:ext cx="1828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23" name="Text Box 27"/>
          <p:cNvSpPr txBox="1">
            <a:spLocks noChangeArrowheads="1"/>
          </p:cNvSpPr>
          <p:nvPr/>
        </p:nvSpPr>
        <p:spPr bwMode="auto">
          <a:xfrm>
            <a:off x="1533525" y="5881688"/>
            <a:ext cx="11287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chemeClr val="accent1"/>
                </a:solidFill>
              </a:rPr>
              <a:t>balancer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16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16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16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16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16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16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16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16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16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16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16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16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116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16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20" grpId="0" autoUpdateAnimBg="0"/>
      <p:bldP spid="111630" grpId="0" autoUpdateAnimBg="0"/>
      <p:bldP spid="111631" grpId="0" autoUpdateAnimBg="0"/>
      <p:bldP spid="111632" grpId="0" autoUpdateAnimBg="0"/>
      <p:bldP spid="111633" grpId="0" autoUpdateAnimBg="0"/>
      <p:bldP spid="111634" grpId="0" autoUpdateAnimBg="0"/>
      <p:bldP spid="111635" grpId="0" autoUpdateAnimBg="0"/>
      <p:bldP spid="111636" grpId="0" autoUpdateAnimBg="0"/>
      <p:bldP spid="111637" grpId="0" autoUpdateAnimBg="0"/>
    </p:bld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752600" y="3276600"/>
            <a:ext cx="5943600" cy="3048000"/>
            <a:chOff x="1104" y="2064"/>
            <a:chExt cx="3744" cy="1920"/>
          </a:xfrm>
        </p:grpSpPr>
        <p:sp>
          <p:nvSpPr>
            <p:cNvPr id="57402" name="Line 3"/>
            <p:cNvSpPr>
              <a:spLocks noChangeShapeType="1"/>
            </p:cNvSpPr>
            <p:nvPr/>
          </p:nvSpPr>
          <p:spPr bwMode="auto">
            <a:xfrm>
              <a:off x="1488" y="2156"/>
              <a:ext cx="0" cy="3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403" name="Line 4"/>
            <p:cNvSpPr>
              <a:spLocks noChangeShapeType="1"/>
            </p:cNvSpPr>
            <p:nvPr/>
          </p:nvSpPr>
          <p:spPr bwMode="auto">
            <a:xfrm>
              <a:off x="1912" y="2640"/>
              <a:ext cx="0" cy="3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404" name="Line 5"/>
            <p:cNvSpPr>
              <a:spLocks noChangeShapeType="1"/>
            </p:cNvSpPr>
            <p:nvPr/>
          </p:nvSpPr>
          <p:spPr bwMode="auto">
            <a:xfrm>
              <a:off x="2432" y="3072"/>
              <a:ext cx="0" cy="3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405" name="Oval 6"/>
            <p:cNvSpPr>
              <a:spLocks noChangeArrowheads="1"/>
            </p:cNvSpPr>
            <p:nvPr/>
          </p:nvSpPr>
          <p:spPr bwMode="auto">
            <a:xfrm>
              <a:off x="1864" y="2544"/>
              <a:ext cx="104" cy="10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sz="2400"/>
            </a:p>
          </p:txBody>
        </p:sp>
        <p:sp>
          <p:nvSpPr>
            <p:cNvPr id="57406" name="Oval 7"/>
            <p:cNvSpPr>
              <a:spLocks noChangeArrowheads="1"/>
            </p:cNvSpPr>
            <p:nvPr/>
          </p:nvSpPr>
          <p:spPr bwMode="auto">
            <a:xfrm>
              <a:off x="1864" y="3018"/>
              <a:ext cx="104" cy="10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sz="2400"/>
            </a:p>
          </p:txBody>
        </p:sp>
        <p:sp>
          <p:nvSpPr>
            <p:cNvPr id="57407" name="Oval 8"/>
            <p:cNvSpPr>
              <a:spLocks noChangeArrowheads="1"/>
            </p:cNvSpPr>
            <p:nvPr/>
          </p:nvSpPr>
          <p:spPr bwMode="auto">
            <a:xfrm>
              <a:off x="1440" y="2538"/>
              <a:ext cx="104" cy="10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sz="2400"/>
            </a:p>
          </p:txBody>
        </p:sp>
        <p:sp>
          <p:nvSpPr>
            <p:cNvPr id="57408" name="Oval 9"/>
            <p:cNvSpPr>
              <a:spLocks noChangeArrowheads="1"/>
            </p:cNvSpPr>
            <p:nvPr/>
          </p:nvSpPr>
          <p:spPr bwMode="auto">
            <a:xfrm>
              <a:off x="1440" y="2064"/>
              <a:ext cx="96" cy="10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sz="2400"/>
            </a:p>
          </p:txBody>
        </p:sp>
        <p:sp>
          <p:nvSpPr>
            <p:cNvPr id="57409" name="Oval 10"/>
            <p:cNvSpPr>
              <a:spLocks noChangeArrowheads="1"/>
            </p:cNvSpPr>
            <p:nvPr/>
          </p:nvSpPr>
          <p:spPr bwMode="auto">
            <a:xfrm>
              <a:off x="2384" y="3024"/>
              <a:ext cx="104" cy="10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sz="2400"/>
            </a:p>
          </p:txBody>
        </p:sp>
        <p:sp>
          <p:nvSpPr>
            <p:cNvPr id="57410" name="Oval 11"/>
            <p:cNvSpPr>
              <a:spLocks noChangeArrowheads="1"/>
            </p:cNvSpPr>
            <p:nvPr/>
          </p:nvSpPr>
          <p:spPr bwMode="auto">
            <a:xfrm>
              <a:off x="2384" y="3456"/>
              <a:ext cx="104" cy="10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sz="2400"/>
            </a:p>
          </p:txBody>
        </p:sp>
        <p:sp>
          <p:nvSpPr>
            <p:cNvPr id="57411" name="Oval 12"/>
            <p:cNvSpPr>
              <a:spLocks noChangeArrowheads="1"/>
            </p:cNvSpPr>
            <p:nvPr/>
          </p:nvSpPr>
          <p:spPr bwMode="auto">
            <a:xfrm>
              <a:off x="2864" y="3456"/>
              <a:ext cx="104" cy="10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sz="2400"/>
            </a:p>
          </p:txBody>
        </p:sp>
        <p:sp>
          <p:nvSpPr>
            <p:cNvPr id="57412" name="Oval 13"/>
            <p:cNvSpPr>
              <a:spLocks noChangeArrowheads="1"/>
            </p:cNvSpPr>
            <p:nvPr/>
          </p:nvSpPr>
          <p:spPr bwMode="auto">
            <a:xfrm>
              <a:off x="2864" y="3882"/>
              <a:ext cx="104" cy="10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sz="2400"/>
            </a:p>
          </p:txBody>
        </p:sp>
        <p:sp>
          <p:nvSpPr>
            <p:cNvPr id="57413" name="Line 14"/>
            <p:cNvSpPr>
              <a:spLocks noChangeShapeType="1"/>
            </p:cNvSpPr>
            <p:nvPr/>
          </p:nvSpPr>
          <p:spPr bwMode="auto">
            <a:xfrm>
              <a:off x="1104" y="3936"/>
              <a:ext cx="37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414" name="Line 15"/>
            <p:cNvSpPr>
              <a:spLocks noChangeShapeType="1"/>
            </p:cNvSpPr>
            <p:nvPr/>
          </p:nvSpPr>
          <p:spPr bwMode="auto">
            <a:xfrm>
              <a:off x="2920" y="3500"/>
              <a:ext cx="0" cy="3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415" name="Line 16"/>
            <p:cNvSpPr>
              <a:spLocks noChangeShapeType="1"/>
            </p:cNvSpPr>
            <p:nvPr/>
          </p:nvSpPr>
          <p:spPr bwMode="auto">
            <a:xfrm>
              <a:off x="1104" y="3072"/>
              <a:ext cx="37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416" name="Line 17"/>
            <p:cNvSpPr>
              <a:spLocks noChangeShapeType="1"/>
            </p:cNvSpPr>
            <p:nvPr/>
          </p:nvSpPr>
          <p:spPr bwMode="auto">
            <a:xfrm>
              <a:off x="1104" y="2592"/>
              <a:ext cx="37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417" name="Line 18"/>
            <p:cNvSpPr>
              <a:spLocks noChangeShapeType="1"/>
            </p:cNvSpPr>
            <p:nvPr/>
          </p:nvSpPr>
          <p:spPr bwMode="auto">
            <a:xfrm>
              <a:off x="1104" y="3504"/>
              <a:ext cx="37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418" name="Line 19"/>
            <p:cNvSpPr>
              <a:spLocks noChangeShapeType="1"/>
            </p:cNvSpPr>
            <p:nvPr/>
          </p:nvSpPr>
          <p:spPr bwMode="auto">
            <a:xfrm>
              <a:off x="1104" y="2112"/>
              <a:ext cx="37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419" name="Line 20"/>
            <p:cNvSpPr>
              <a:spLocks noChangeShapeType="1"/>
            </p:cNvSpPr>
            <p:nvPr/>
          </p:nvSpPr>
          <p:spPr bwMode="auto">
            <a:xfrm>
              <a:off x="2432" y="2160"/>
              <a:ext cx="0" cy="3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420" name="Oval 21"/>
            <p:cNvSpPr>
              <a:spLocks noChangeArrowheads="1"/>
            </p:cNvSpPr>
            <p:nvPr/>
          </p:nvSpPr>
          <p:spPr bwMode="auto">
            <a:xfrm>
              <a:off x="2384" y="2064"/>
              <a:ext cx="104" cy="10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sz="2400"/>
            </a:p>
          </p:txBody>
        </p:sp>
        <p:sp>
          <p:nvSpPr>
            <p:cNvPr id="57421" name="Oval 22"/>
            <p:cNvSpPr>
              <a:spLocks noChangeArrowheads="1"/>
            </p:cNvSpPr>
            <p:nvPr/>
          </p:nvSpPr>
          <p:spPr bwMode="auto">
            <a:xfrm>
              <a:off x="2384" y="2538"/>
              <a:ext cx="104" cy="10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sz="2400"/>
            </a:p>
          </p:txBody>
        </p:sp>
        <p:sp>
          <p:nvSpPr>
            <p:cNvPr id="57422" name="Line 23"/>
            <p:cNvSpPr>
              <a:spLocks noChangeShapeType="1"/>
            </p:cNvSpPr>
            <p:nvPr/>
          </p:nvSpPr>
          <p:spPr bwMode="auto">
            <a:xfrm>
              <a:off x="2920" y="2640"/>
              <a:ext cx="0" cy="3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423" name="Oval 24"/>
            <p:cNvSpPr>
              <a:spLocks noChangeArrowheads="1"/>
            </p:cNvSpPr>
            <p:nvPr/>
          </p:nvSpPr>
          <p:spPr bwMode="auto">
            <a:xfrm>
              <a:off x="2872" y="2544"/>
              <a:ext cx="104" cy="10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sz="2400"/>
            </a:p>
          </p:txBody>
        </p:sp>
        <p:sp>
          <p:nvSpPr>
            <p:cNvPr id="57424" name="Oval 25"/>
            <p:cNvSpPr>
              <a:spLocks noChangeArrowheads="1"/>
            </p:cNvSpPr>
            <p:nvPr/>
          </p:nvSpPr>
          <p:spPr bwMode="auto">
            <a:xfrm>
              <a:off x="2872" y="3018"/>
              <a:ext cx="104" cy="10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sz="2400"/>
            </a:p>
          </p:txBody>
        </p:sp>
        <p:sp>
          <p:nvSpPr>
            <p:cNvPr id="57425" name="Line 26"/>
            <p:cNvSpPr>
              <a:spLocks noChangeShapeType="1"/>
            </p:cNvSpPr>
            <p:nvPr/>
          </p:nvSpPr>
          <p:spPr bwMode="auto">
            <a:xfrm>
              <a:off x="3456" y="3072"/>
              <a:ext cx="0" cy="3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426" name="Oval 27"/>
            <p:cNvSpPr>
              <a:spLocks noChangeArrowheads="1"/>
            </p:cNvSpPr>
            <p:nvPr/>
          </p:nvSpPr>
          <p:spPr bwMode="auto">
            <a:xfrm>
              <a:off x="3408" y="3024"/>
              <a:ext cx="104" cy="10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sz="2400"/>
            </a:p>
          </p:txBody>
        </p:sp>
        <p:sp>
          <p:nvSpPr>
            <p:cNvPr id="57427" name="Oval 28"/>
            <p:cNvSpPr>
              <a:spLocks noChangeArrowheads="1"/>
            </p:cNvSpPr>
            <p:nvPr/>
          </p:nvSpPr>
          <p:spPr bwMode="auto">
            <a:xfrm>
              <a:off x="3408" y="3456"/>
              <a:ext cx="104" cy="10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sz="2400"/>
            </a:p>
          </p:txBody>
        </p:sp>
        <p:sp>
          <p:nvSpPr>
            <p:cNvPr id="57428" name="Line 29"/>
            <p:cNvSpPr>
              <a:spLocks noChangeShapeType="1"/>
            </p:cNvSpPr>
            <p:nvPr/>
          </p:nvSpPr>
          <p:spPr bwMode="auto">
            <a:xfrm>
              <a:off x="3456" y="2160"/>
              <a:ext cx="0" cy="3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429" name="Oval 30"/>
            <p:cNvSpPr>
              <a:spLocks noChangeArrowheads="1"/>
            </p:cNvSpPr>
            <p:nvPr/>
          </p:nvSpPr>
          <p:spPr bwMode="auto">
            <a:xfrm>
              <a:off x="3408" y="2064"/>
              <a:ext cx="104" cy="10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sz="2400"/>
            </a:p>
          </p:txBody>
        </p:sp>
        <p:sp>
          <p:nvSpPr>
            <p:cNvPr id="57430" name="Oval 31"/>
            <p:cNvSpPr>
              <a:spLocks noChangeArrowheads="1"/>
            </p:cNvSpPr>
            <p:nvPr/>
          </p:nvSpPr>
          <p:spPr bwMode="auto">
            <a:xfrm>
              <a:off x="3408" y="2538"/>
              <a:ext cx="104" cy="10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sz="2400"/>
            </a:p>
          </p:txBody>
        </p:sp>
        <p:sp>
          <p:nvSpPr>
            <p:cNvPr id="57431" name="Line 32"/>
            <p:cNvSpPr>
              <a:spLocks noChangeShapeType="1"/>
            </p:cNvSpPr>
            <p:nvPr/>
          </p:nvSpPr>
          <p:spPr bwMode="auto">
            <a:xfrm>
              <a:off x="3944" y="2640"/>
              <a:ext cx="0" cy="3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432" name="Oval 33"/>
            <p:cNvSpPr>
              <a:spLocks noChangeArrowheads="1"/>
            </p:cNvSpPr>
            <p:nvPr/>
          </p:nvSpPr>
          <p:spPr bwMode="auto">
            <a:xfrm>
              <a:off x="3896" y="2544"/>
              <a:ext cx="104" cy="10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sz="2400"/>
            </a:p>
          </p:txBody>
        </p:sp>
        <p:sp>
          <p:nvSpPr>
            <p:cNvPr id="57433" name="Oval 34"/>
            <p:cNvSpPr>
              <a:spLocks noChangeArrowheads="1"/>
            </p:cNvSpPr>
            <p:nvPr/>
          </p:nvSpPr>
          <p:spPr bwMode="auto">
            <a:xfrm>
              <a:off x="3896" y="3018"/>
              <a:ext cx="104" cy="10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sz="2400"/>
            </a:p>
          </p:txBody>
        </p:sp>
        <p:sp>
          <p:nvSpPr>
            <p:cNvPr id="57434" name="Line 35"/>
            <p:cNvSpPr>
              <a:spLocks noChangeShapeType="1"/>
            </p:cNvSpPr>
            <p:nvPr/>
          </p:nvSpPr>
          <p:spPr bwMode="auto">
            <a:xfrm>
              <a:off x="4376" y="2156"/>
              <a:ext cx="0" cy="3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435" name="Oval 36"/>
            <p:cNvSpPr>
              <a:spLocks noChangeArrowheads="1"/>
            </p:cNvSpPr>
            <p:nvPr/>
          </p:nvSpPr>
          <p:spPr bwMode="auto">
            <a:xfrm>
              <a:off x="4328" y="2538"/>
              <a:ext cx="104" cy="10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sz="2400"/>
            </a:p>
          </p:txBody>
        </p:sp>
        <p:sp>
          <p:nvSpPr>
            <p:cNvPr id="57436" name="Oval 37"/>
            <p:cNvSpPr>
              <a:spLocks noChangeArrowheads="1"/>
            </p:cNvSpPr>
            <p:nvPr/>
          </p:nvSpPr>
          <p:spPr bwMode="auto">
            <a:xfrm>
              <a:off x="4328" y="2064"/>
              <a:ext cx="96" cy="10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sz="2400"/>
            </a:p>
          </p:txBody>
        </p:sp>
      </p:grpSp>
      <p:grpSp>
        <p:nvGrpSpPr>
          <p:cNvPr id="3" name="Group 38"/>
          <p:cNvGrpSpPr>
            <a:grpSpLocks/>
          </p:cNvGrpSpPr>
          <p:nvPr/>
        </p:nvGrpSpPr>
        <p:grpSpPr bwMode="auto">
          <a:xfrm>
            <a:off x="2514600" y="2971800"/>
            <a:ext cx="325438" cy="3276600"/>
            <a:chOff x="1584" y="1824"/>
            <a:chExt cx="205" cy="2064"/>
          </a:xfrm>
        </p:grpSpPr>
        <p:sp>
          <p:nvSpPr>
            <p:cNvPr id="57397" name="Text Box 39"/>
            <p:cNvSpPr txBox="1">
              <a:spLocks noChangeArrowheads="1"/>
            </p:cNvSpPr>
            <p:nvPr/>
          </p:nvSpPr>
          <p:spPr bwMode="auto">
            <a:xfrm>
              <a:off x="1584" y="2304"/>
              <a:ext cx="2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chemeClr val="tx2"/>
                  </a:solidFill>
                  <a:latin typeface="Helvetica" panose="020B0604020202020204" pitchFamily="34" charset="0"/>
                </a:rPr>
                <a:t>1</a:t>
              </a:r>
            </a:p>
          </p:txBody>
        </p:sp>
        <p:sp>
          <p:nvSpPr>
            <p:cNvPr id="57398" name="Text Box 40"/>
            <p:cNvSpPr txBox="1">
              <a:spLocks noChangeArrowheads="1"/>
            </p:cNvSpPr>
            <p:nvPr/>
          </p:nvSpPr>
          <p:spPr bwMode="auto">
            <a:xfrm>
              <a:off x="1584" y="2774"/>
              <a:ext cx="2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chemeClr val="tx2"/>
                  </a:solidFill>
                  <a:latin typeface="Helvetica" panose="020B0604020202020204" pitchFamily="34" charset="0"/>
                </a:rPr>
                <a:t>2</a:t>
              </a:r>
            </a:p>
          </p:txBody>
        </p:sp>
        <p:sp>
          <p:nvSpPr>
            <p:cNvPr id="57399" name="Text Box 41"/>
            <p:cNvSpPr txBox="1">
              <a:spLocks noChangeArrowheads="1"/>
            </p:cNvSpPr>
            <p:nvPr/>
          </p:nvSpPr>
          <p:spPr bwMode="auto">
            <a:xfrm>
              <a:off x="1584" y="1824"/>
              <a:ext cx="2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chemeClr val="tx2"/>
                  </a:solidFill>
                  <a:latin typeface="Helvetica" panose="020B0604020202020204" pitchFamily="34" charset="0"/>
                </a:rPr>
                <a:t>0</a:t>
              </a:r>
            </a:p>
          </p:txBody>
        </p:sp>
        <p:sp>
          <p:nvSpPr>
            <p:cNvPr id="57400" name="Text Box 42"/>
            <p:cNvSpPr txBox="1">
              <a:spLocks noChangeArrowheads="1"/>
            </p:cNvSpPr>
            <p:nvPr/>
          </p:nvSpPr>
          <p:spPr bwMode="auto">
            <a:xfrm>
              <a:off x="1584" y="3206"/>
              <a:ext cx="2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chemeClr val="tx2"/>
                  </a:solidFill>
                  <a:latin typeface="Helvetica" panose="020B0604020202020204" pitchFamily="34" charset="0"/>
                </a:rPr>
                <a:t>3</a:t>
              </a:r>
            </a:p>
          </p:txBody>
        </p:sp>
        <p:sp>
          <p:nvSpPr>
            <p:cNvPr id="57401" name="Text Box 43"/>
            <p:cNvSpPr txBox="1">
              <a:spLocks noChangeArrowheads="1"/>
            </p:cNvSpPr>
            <p:nvPr/>
          </p:nvSpPr>
          <p:spPr bwMode="auto">
            <a:xfrm>
              <a:off x="1584" y="3638"/>
              <a:ext cx="2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chemeClr val="tx2"/>
                  </a:solidFill>
                  <a:latin typeface="Helvetica" panose="020B0604020202020204" pitchFamily="34" charset="0"/>
                </a:rPr>
                <a:t>4</a:t>
              </a:r>
            </a:p>
          </p:txBody>
        </p:sp>
      </p:grpSp>
      <p:grpSp>
        <p:nvGrpSpPr>
          <p:cNvPr id="4" name="Group 44"/>
          <p:cNvGrpSpPr>
            <a:grpSpLocks/>
          </p:cNvGrpSpPr>
          <p:nvPr/>
        </p:nvGrpSpPr>
        <p:grpSpPr bwMode="auto">
          <a:xfrm>
            <a:off x="1655763" y="2971800"/>
            <a:ext cx="325437" cy="3276600"/>
            <a:chOff x="1043" y="1824"/>
            <a:chExt cx="205" cy="2064"/>
          </a:xfrm>
        </p:grpSpPr>
        <p:sp>
          <p:nvSpPr>
            <p:cNvPr id="57392" name="Text Box 45"/>
            <p:cNvSpPr txBox="1">
              <a:spLocks noChangeArrowheads="1"/>
            </p:cNvSpPr>
            <p:nvPr/>
          </p:nvSpPr>
          <p:spPr bwMode="auto">
            <a:xfrm>
              <a:off x="1043" y="2304"/>
              <a:ext cx="2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chemeClr val="tx2"/>
                  </a:solidFill>
                  <a:latin typeface="Helvetica" panose="020B0604020202020204" pitchFamily="34" charset="0"/>
                </a:rPr>
                <a:t>1</a:t>
              </a:r>
            </a:p>
          </p:txBody>
        </p:sp>
        <p:sp>
          <p:nvSpPr>
            <p:cNvPr id="57393" name="Text Box 46"/>
            <p:cNvSpPr txBox="1">
              <a:spLocks noChangeArrowheads="1"/>
            </p:cNvSpPr>
            <p:nvPr/>
          </p:nvSpPr>
          <p:spPr bwMode="auto">
            <a:xfrm>
              <a:off x="1043" y="2774"/>
              <a:ext cx="2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chemeClr val="tx2"/>
                  </a:solidFill>
                  <a:latin typeface="Helvetica" panose="020B0604020202020204" pitchFamily="34" charset="0"/>
                </a:rPr>
                <a:t>2</a:t>
              </a:r>
            </a:p>
          </p:txBody>
        </p:sp>
        <p:sp>
          <p:nvSpPr>
            <p:cNvPr id="57394" name="Text Box 47"/>
            <p:cNvSpPr txBox="1">
              <a:spLocks noChangeArrowheads="1"/>
            </p:cNvSpPr>
            <p:nvPr/>
          </p:nvSpPr>
          <p:spPr bwMode="auto">
            <a:xfrm>
              <a:off x="1043" y="1824"/>
              <a:ext cx="2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chemeClr val="tx2"/>
                  </a:solidFill>
                  <a:latin typeface="Helvetica" panose="020B0604020202020204" pitchFamily="34" charset="0"/>
                </a:rPr>
                <a:t>0</a:t>
              </a:r>
            </a:p>
          </p:txBody>
        </p:sp>
        <p:sp>
          <p:nvSpPr>
            <p:cNvPr id="57395" name="Text Box 48"/>
            <p:cNvSpPr txBox="1">
              <a:spLocks noChangeArrowheads="1"/>
            </p:cNvSpPr>
            <p:nvPr/>
          </p:nvSpPr>
          <p:spPr bwMode="auto">
            <a:xfrm>
              <a:off x="1043" y="3206"/>
              <a:ext cx="2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chemeClr val="tx2"/>
                  </a:solidFill>
                  <a:latin typeface="Helvetica" panose="020B0604020202020204" pitchFamily="34" charset="0"/>
                </a:rPr>
                <a:t>3</a:t>
              </a:r>
            </a:p>
          </p:txBody>
        </p:sp>
        <p:sp>
          <p:nvSpPr>
            <p:cNvPr id="57396" name="Text Box 49"/>
            <p:cNvSpPr txBox="1">
              <a:spLocks noChangeArrowheads="1"/>
            </p:cNvSpPr>
            <p:nvPr/>
          </p:nvSpPr>
          <p:spPr bwMode="auto">
            <a:xfrm>
              <a:off x="1043" y="3638"/>
              <a:ext cx="2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chemeClr val="tx2"/>
                  </a:solidFill>
                  <a:latin typeface="Helvetica" panose="020B0604020202020204" pitchFamily="34" charset="0"/>
                </a:rPr>
                <a:t>4</a:t>
              </a:r>
            </a:p>
          </p:txBody>
        </p:sp>
      </p:grpSp>
      <p:grpSp>
        <p:nvGrpSpPr>
          <p:cNvPr id="5" name="Group 50"/>
          <p:cNvGrpSpPr>
            <a:grpSpLocks/>
          </p:cNvGrpSpPr>
          <p:nvPr/>
        </p:nvGrpSpPr>
        <p:grpSpPr bwMode="auto">
          <a:xfrm>
            <a:off x="3200400" y="2971800"/>
            <a:ext cx="325438" cy="3276600"/>
            <a:chOff x="2016" y="1824"/>
            <a:chExt cx="205" cy="2064"/>
          </a:xfrm>
        </p:grpSpPr>
        <p:sp>
          <p:nvSpPr>
            <p:cNvPr id="57387" name="Text Box 51"/>
            <p:cNvSpPr txBox="1">
              <a:spLocks noChangeArrowheads="1"/>
            </p:cNvSpPr>
            <p:nvPr/>
          </p:nvSpPr>
          <p:spPr bwMode="auto">
            <a:xfrm>
              <a:off x="2016" y="2304"/>
              <a:ext cx="2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chemeClr val="tx2"/>
                  </a:solidFill>
                  <a:latin typeface="Helvetica" panose="020B0604020202020204" pitchFamily="34" charset="0"/>
                </a:rPr>
                <a:t>1</a:t>
              </a:r>
            </a:p>
          </p:txBody>
        </p:sp>
        <p:sp>
          <p:nvSpPr>
            <p:cNvPr id="57388" name="Text Box 52"/>
            <p:cNvSpPr txBox="1">
              <a:spLocks noChangeArrowheads="1"/>
            </p:cNvSpPr>
            <p:nvPr/>
          </p:nvSpPr>
          <p:spPr bwMode="auto">
            <a:xfrm>
              <a:off x="2016" y="2774"/>
              <a:ext cx="2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chemeClr val="tx2"/>
                  </a:solidFill>
                  <a:latin typeface="Helvetica" panose="020B0604020202020204" pitchFamily="34" charset="0"/>
                </a:rPr>
                <a:t>2</a:t>
              </a:r>
            </a:p>
          </p:txBody>
        </p:sp>
        <p:sp>
          <p:nvSpPr>
            <p:cNvPr id="57389" name="Text Box 53"/>
            <p:cNvSpPr txBox="1">
              <a:spLocks noChangeArrowheads="1"/>
            </p:cNvSpPr>
            <p:nvPr/>
          </p:nvSpPr>
          <p:spPr bwMode="auto">
            <a:xfrm>
              <a:off x="2016" y="1824"/>
              <a:ext cx="2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chemeClr val="tx2"/>
                  </a:solidFill>
                  <a:latin typeface="Helvetica" panose="020B0604020202020204" pitchFamily="34" charset="0"/>
                </a:rPr>
                <a:t>0</a:t>
              </a:r>
            </a:p>
          </p:txBody>
        </p:sp>
        <p:sp>
          <p:nvSpPr>
            <p:cNvPr id="57390" name="Text Box 54"/>
            <p:cNvSpPr txBox="1">
              <a:spLocks noChangeArrowheads="1"/>
            </p:cNvSpPr>
            <p:nvPr/>
          </p:nvSpPr>
          <p:spPr bwMode="auto">
            <a:xfrm>
              <a:off x="2016" y="3206"/>
              <a:ext cx="2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chemeClr val="tx2"/>
                  </a:solidFill>
                  <a:latin typeface="Helvetica" panose="020B0604020202020204" pitchFamily="34" charset="0"/>
                </a:rPr>
                <a:t>3</a:t>
              </a:r>
            </a:p>
          </p:txBody>
        </p:sp>
        <p:sp>
          <p:nvSpPr>
            <p:cNvPr id="57391" name="Text Box 55"/>
            <p:cNvSpPr txBox="1">
              <a:spLocks noChangeArrowheads="1"/>
            </p:cNvSpPr>
            <p:nvPr/>
          </p:nvSpPr>
          <p:spPr bwMode="auto">
            <a:xfrm>
              <a:off x="2016" y="3638"/>
              <a:ext cx="2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chemeClr val="tx2"/>
                  </a:solidFill>
                  <a:latin typeface="Helvetica" panose="020B0604020202020204" pitchFamily="34" charset="0"/>
                </a:rPr>
                <a:t>4</a:t>
              </a:r>
            </a:p>
          </p:txBody>
        </p:sp>
      </p:grpSp>
      <p:grpSp>
        <p:nvGrpSpPr>
          <p:cNvPr id="6" name="Group 56"/>
          <p:cNvGrpSpPr>
            <a:grpSpLocks/>
          </p:cNvGrpSpPr>
          <p:nvPr/>
        </p:nvGrpSpPr>
        <p:grpSpPr bwMode="auto">
          <a:xfrm>
            <a:off x="4038600" y="2971800"/>
            <a:ext cx="325438" cy="3276600"/>
            <a:chOff x="2544" y="1824"/>
            <a:chExt cx="205" cy="2064"/>
          </a:xfrm>
        </p:grpSpPr>
        <p:sp>
          <p:nvSpPr>
            <p:cNvPr id="57382" name="Text Box 57"/>
            <p:cNvSpPr txBox="1">
              <a:spLocks noChangeArrowheads="1"/>
            </p:cNvSpPr>
            <p:nvPr/>
          </p:nvSpPr>
          <p:spPr bwMode="auto">
            <a:xfrm>
              <a:off x="2544" y="2304"/>
              <a:ext cx="2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chemeClr val="tx2"/>
                  </a:solidFill>
                  <a:latin typeface="Helvetica" panose="020B0604020202020204" pitchFamily="34" charset="0"/>
                </a:rPr>
                <a:t>1</a:t>
              </a:r>
            </a:p>
          </p:txBody>
        </p:sp>
        <p:sp>
          <p:nvSpPr>
            <p:cNvPr id="57383" name="Text Box 58"/>
            <p:cNvSpPr txBox="1">
              <a:spLocks noChangeArrowheads="1"/>
            </p:cNvSpPr>
            <p:nvPr/>
          </p:nvSpPr>
          <p:spPr bwMode="auto">
            <a:xfrm>
              <a:off x="2544" y="2774"/>
              <a:ext cx="2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chemeClr val="tx2"/>
                  </a:solidFill>
                  <a:latin typeface="Helvetica" panose="020B0604020202020204" pitchFamily="34" charset="0"/>
                </a:rPr>
                <a:t>2</a:t>
              </a:r>
            </a:p>
          </p:txBody>
        </p:sp>
        <p:sp>
          <p:nvSpPr>
            <p:cNvPr id="57384" name="Text Box 59"/>
            <p:cNvSpPr txBox="1">
              <a:spLocks noChangeArrowheads="1"/>
            </p:cNvSpPr>
            <p:nvPr/>
          </p:nvSpPr>
          <p:spPr bwMode="auto">
            <a:xfrm>
              <a:off x="2544" y="1824"/>
              <a:ext cx="2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chemeClr val="tx2"/>
                  </a:solidFill>
                  <a:latin typeface="Helvetica" panose="020B0604020202020204" pitchFamily="34" charset="0"/>
                </a:rPr>
                <a:t>0</a:t>
              </a:r>
            </a:p>
          </p:txBody>
        </p:sp>
        <p:sp>
          <p:nvSpPr>
            <p:cNvPr id="57385" name="Text Box 60"/>
            <p:cNvSpPr txBox="1">
              <a:spLocks noChangeArrowheads="1"/>
            </p:cNvSpPr>
            <p:nvPr/>
          </p:nvSpPr>
          <p:spPr bwMode="auto">
            <a:xfrm>
              <a:off x="2544" y="3206"/>
              <a:ext cx="2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chemeClr val="tx2"/>
                  </a:solidFill>
                  <a:latin typeface="Helvetica" panose="020B0604020202020204" pitchFamily="34" charset="0"/>
                </a:rPr>
                <a:t>3</a:t>
              </a:r>
            </a:p>
          </p:txBody>
        </p:sp>
        <p:sp>
          <p:nvSpPr>
            <p:cNvPr id="57386" name="Text Box 61"/>
            <p:cNvSpPr txBox="1">
              <a:spLocks noChangeArrowheads="1"/>
            </p:cNvSpPr>
            <p:nvPr/>
          </p:nvSpPr>
          <p:spPr bwMode="auto">
            <a:xfrm>
              <a:off x="2544" y="3638"/>
              <a:ext cx="2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chemeClr val="tx2"/>
                  </a:solidFill>
                  <a:latin typeface="Helvetica" panose="020B0604020202020204" pitchFamily="34" charset="0"/>
                </a:rPr>
                <a:t>4</a:t>
              </a:r>
            </a:p>
          </p:txBody>
        </p:sp>
      </p:grpSp>
      <p:grpSp>
        <p:nvGrpSpPr>
          <p:cNvPr id="7" name="Group 62"/>
          <p:cNvGrpSpPr>
            <a:grpSpLocks/>
          </p:cNvGrpSpPr>
          <p:nvPr/>
        </p:nvGrpSpPr>
        <p:grpSpPr bwMode="auto">
          <a:xfrm>
            <a:off x="4779963" y="2971800"/>
            <a:ext cx="325437" cy="3276600"/>
            <a:chOff x="3011" y="1824"/>
            <a:chExt cx="205" cy="2064"/>
          </a:xfrm>
        </p:grpSpPr>
        <p:sp>
          <p:nvSpPr>
            <p:cNvPr id="57377" name="Text Box 63"/>
            <p:cNvSpPr txBox="1">
              <a:spLocks noChangeArrowheads="1"/>
            </p:cNvSpPr>
            <p:nvPr/>
          </p:nvSpPr>
          <p:spPr bwMode="auto">
            <a:xfrm>
              <a:off x="3011" y="2304"/>
              <a:ext cx="2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chemeClr val="tx2"/>
                  </a:solidFill>
                  <a:latin typeface="Helvetica" panose="020B0604020202020204" pitchFamily="34" charset="0"/>
                </a:rPr>
                <a:t>1</a:t>
              </a:r>
            </a:p>
          </p:txBody>
        </p:sp>
        <p:sp>
          <p:nvSpPr>
            <p:cNvPr id="57378" name="Text Box 64"/>
            <p:cNvSpPr txBox="1">
              <a:spLocks noChangeArrowheads="1"/>
            </p:cNvSpPr>
            <p:nvPr/>
          </p:nvSpPr>
          <p:spPr bwMode="auto">
            <a:xfrm>
              <a:off x="3011" y="2774"/>
              <a:ext cx="2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chemeClr val="tx2"/>
                  </a:solidFill>
                  <a:latin typeface="Helvetica" panose="020B0604020202020204" pitchFamily="34" charset="0"/>
                </a:rPr>
                <a:t>2</a:t>
              </a:r>
            </a:p>
          </p:txBody>
        </p:sp>
        <p:sp>
          <p:nvSpPr>
            <p:cNvPr id="57379" name="Text Box 65"/>
            <p:cNvSpPr txBox="1">
              <a:spLocks noChangeArrowheads="1"/>
            </p:cNvSpPr>
            <p:nvPr/>
          </p:nvSpPr>
          <p:spPr bwMode="auto">
            <a:xfrm>
              <a:off x="3011" y="1824"/>
              <a:ext cx="2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chemeClr val="tx2"/>
                  </a:solidFill>
                  <a:latin typeface="Helvetica" panose="020B0604020202020204" pitchFamily="34" charset="0"/>
                </a:rPr>
                <a:t>0</a:t>
              </a:r>
            </a:p>
          </p:txBody>
        </p:sp>
        <p:sp>
          <p:nvSpPr>
            <p:cNvPr id="57380" name="Text Box 66"/>
            <p:cNvSpPr txBox="1">
              <a:spLocks noChangeArrowheads="1"/>
            </p:cNvSpPr>
            <p:nvPr/>
          </p:nvSpPr>
          <p:spPr bwMode="auto">
            <a:xfrm>
              <a:off x="3011" y="3206"/>
              <a:ext cx="2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chemeClr val="tx2"/>
                  </a:solidFill>
                  <a:latin typeface="Helvetica" panose="020B0604020202020204" pitchFamily="34" charset="0"/>
                </a:rPr>
                <a:t>3</a:t>
              </a:r>
            </a:p>
          </p:txBody>
        </p:sp>
        <p:sp>
          <p:nvSpPr>
            <p:cNvPr id="57381" name="Text Box 67"/>
            <p:cNvSpPr txBox="1">
              <a:spLocks noChangeArrowheads="1"/>
            </p:cNvSpPr>
            <p:nvPr/>
          </p:nvSpPr>
          <p:spPr bwMode="auto">
            <a:xfrm>
              <a:off x="3011" y="3638"/>
              <a:ext cx="2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chemeClr val="tx2"/>
                  </a:solidFill>
                  <a:latin typeface="Helvetica" panose="020B0604020202020204" pitchFamily="34" charset="0"/>
                </a:rPr>
                <a:t>4</a:t>
              </a:r>
            </a:p>
          </p:txBody>
        </p:sp>
      </p:grpSp>
      <p:grpSp>
        <p:nvGrpSpPr>
          <p:cNvPr id="8" name="Group 68"/>
          <p:cNvGrpSpPr>
            <a:grpSpLocks/>
          </p:cNvGrpSpPr>
          <p:nvPr/>
        </p:nvGrpSpPr>
        <p:grpSpPr bwMode="auto">
          <a:xfrm>
            <a:off x="5638800" y="2971800"/>
            <a:ext cx="325438" cy="3276600"/>
            <a:chOff x="3552" y="1824"/>
            <a:chExt cx="205" cy="2064"/>
          </a:xfrm>
        </p:grpSpPr>
        <p:sp>
          <p:nvSpPr>
            <p:cNvPr id="57372" name="Text Box 69"/>
            <p:cNvSpPr txBox="1">
              <a:spLocks noChangeArrowheads="1"/>
            </p:cNvSpPr>
            <p:nvPr/>
          </p:nvSpPr>
          <p:spPr bwMode="auto">
            <a:xfrm>
              <a:off x="3552" y="2304"/>
              <a:ext cx="2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chemeClr val="tx2"/>
                  </a:solidFill>
                  <a:latin typeface="Helvetica" panose="020B0604020202020204" pitchFamily="34" charset="0"/>
                </a:rPr>
                <a:t>1</a:t>
              </a:r>
            </a:p>
          </p:txBody>
        </p:sp>
        <p:sp>
          <p:nvSpPr>
            <p:cNvPr id="57373" name="Text Box 70"/>
            <p:cNvSpPr txBox="1">
              <a:spLocks noChangeArrowheads="1"/>
            </p:cNvSpPr>
            <p:nvPr/>
          </p:nvSpPr>
          <p:spPr bwMode="auto">
            <a:xfrm>
              <a:off x="3552" y="2774"/>
              <a:ext cx="2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chemeClr val="tx2"/>
                  </a:solidFill>
                  <a:latin typeface="Helvetica" panose="020B0604020202020204" pitchFamily="34" charset="0"/>
                </a:rPr>
                <a:t>2</a:t>
              </a:r>
            </a:p>
          </p:txBody>
        </p:sp>
        <p:sp>
          <p:nvSpPr>
            <p:cNvPr id="57374" name="Text Box 71"/>
            <p:cNvSpPr txBox="1">
              <a:spLocks noChangeArrowheads="1"/>
            </p:cNvSpPr>
            <p:nvPr/>
          </p:nvSpPr>
          <p:spPr bwMode="auto">
            <a:xfrm>
              <a:off x="3552" y="1824"/>
              <a:ext cx="2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chemeClr val="tx2"/>
                  </a:solidFill>
                  <a:latin typeface="Helvetica" panose="020B0604020202020204" pitchFamily="34" charset="0"/>
                </a:rPr>
                <a:t>0</a:t>
              </a:r>
            </a:p>
          </p:txBody>
        </p:sp>
        <p:sp>
          <p:nvSpPr>
            <p:cNvPr id="57375" name="Text Box 72"/>
            <p:cNvSpPr txBox="1">
              <a:spLocks noChangeArrowheads="1"/>
            </p:cNvSpPr>
            <p:nvPr/>
          </p:nvSpPr>
          <p:spPr bwMode="auto">
            <a:xfrm>
              <a:off x="3552" y="3206"/>
              <a:ext cx="2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chemeClr val="tx2"/>
                  </a:solidFill>
                  <a:latin typeface="Helvetica" panose="020B0604020202020204" pitchFamily="34" charset="0"/>
                </a:rPr>
                <a:t>3</a:t>
              </a:r>
            </a:p>
          </p:txBody>
        </p:sp>
        <p:sp>
          <p:nvSpPr>
            <p:cNvPr id="57376" name="Text Box 73"/>
            <p:cNvSpPr txBox="1">
              <a:spLocks noChangeArrowheads="1"/>
            </p:cNvSpPr>
            <p:nvPr/>
          </p:nvSpPr>
          <p:spPr bwMode="auto">
            <a:xfrm>
              <a:off x="3552" y="3638"/>
              <a:ext cx="2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chemeClr val="tx2"/>
                  </a:solidFill>
                  <a:latin typeface="Helvetica" panose="020B0604020202020204" pitchFamily="34" charset="0"/>
                </a:rPr>
                <a:t>4</a:t>
              </a:r>
            </a:p>
          </p:txBody>
        </p:sp>
      </p:grpSp>
      <p:grpSp>
        <p:nvGrpSpPr>
          <p:cNvPr id="9" name="Group 74"/>
          <p:cNvGrpSpPr>
            <a:grpSpLocks/>
          </p:cNvGrpSpPr>
          <p:nvPr/>
        </p:nvGrpSpPr>
        <p:grpSpPr bwMode="auto">
          <a:xfrm>
            <a:off x="6380163" y="2971800"/>
            <a:ext cx="325437" cy="3276600"/>
            <a:chOff x="4019" y="1824"/>
            <a:chExt cx="205" cy="2064"/>
          </a:xfrm>
        </p:grpSpPr>
        <p:sp>
          <p:nvSpPr>
            <p:cNvPr id="57367" name="Text Box 75"/>
            <p:cNvSpPr txBox="1">
              <a:spLocks noChangeArrowheads="1"/>
            </p:cNvSpPr>
            <p:nvPr/>
          </p:nvSpPr>
          <p:spPr bwMode="auto">
            <a:xfrm>
              <a:off x="4019" y="2304"/>
              <a:ext cx="2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chemeClr val="tx2"/>
                  </a:solidFill>
                  <a:latin typeface="Helvetica" panose="020B0604020202020204" pitchFamily="34" charset="0"/>
                </a:rPr>
                <a:t>1</a:t>
              </a:r>
            </a:p>
          </p:txBody>
        </p:sp>
        <p:sp>
          <p:nvSpPr>
            <p:cNvPr id="57368" name="Text Box 76"/>
            <p:cNvSpPr txBox="1">
              <a:spLocks noChangeArrowheads="1"/>
            </p:cNvSpPr>
            <p:nvPr/>
          </p:nvSpPr>
          <p:spPr bwMode="auto">
            <a:xfrm>
              <a:off x="4019" y="2774"/>
              <a:ext cx="2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chemeClr val="tx2"/>
                  </a:solidFill>
                  <a:latin typeface="Helvetica" panose="020B0604020202020204" pitchFamily="34" charset="0"/>
                </a:rPr>
                <a:t>2</a:t>
              </a:r>
            </a:p>
          </p:txBody>
        </p:sp>
        <p:sp>
          <p:nvSpPr>
            <p:cNvPr id="57369" name="Text Box 77"/>
            <p:cNvSpPr txBox="1">
              <a:spLocks noChangeArrowheads="1"/>
            </p:cNvSpPr>
            <p:nvPr/>
          </p:nvSpPr>
          <p:spPr bwMode="auto">
            <a:xfrm>
              <a:off x="4019" y="1824"/>
              <a:ext cx="2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chemeClr val="tx2"/>
                  </a:solidFill>
                  <a:latin typeface="Helvetica" panose="020B0604020202020204" pitchFamily="34" charset="0"/>
                </a:rPr>
                <a:t>0</a:t>
              </a:r>
            </a:p>
          </p:txBody>
        </p:sp>
        <p:sp>
          <p:nvSpPr>
            <p:cNvPr id="57370" name="Text Box 78"/>
            <p:cNvSpPr txBox="1">
              <a:spLocks noChangeArrowheads="1"/>
            </p:cNvSpPr>
            <p:nvPr/>
          </p:nvSpPr>
          <p:spPr bwMode="auto">
            <a:xfrm>
              <a:off x="4019" y="3206"/>
              <a:ext cx="2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chemeClr val="tx2"/>
                  </a:solidFill>
                  <a:latin typeface="Helvetica" panose="020B0604020202020204" pitchFamily="34" charset="0"/>
                </a:rPr>
                <a:t>3</a:t>
              </a:r>
            </a:p>
          </p:txBody>
        </p:sp>
        <p:sp>
          <p:nvSpPr>
            <p:cNvPr id="57371" name="Text Box 79"/>
            <p:cNvSpPr txBox="1">
              <a:spLocks noChangeArrowheads="1"/>
            </p:cNvSpPr>
            <p:nvPr/>
          </p:nvSpPr>
          <p:spPr bwMode="auto">
            <a:xfrm>
              <a:off x="4019" y="3638"/>
              <a:ext cx="2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chemeClr val="tx2"/>
                  </a:solidFill>
                  <a:latin typeface="Helvetica" panose="020B0604020202020204" pitchFamily="34" charset="0"/>
                </a:rPr>
                <a:t>4</a:t>
              </a:r>
            </a:p>
          </p:txBody>
        </p:sp>
      </p:grpSp>
      <p:grpSp>
        <p:nvGrpSpPr>
          <p:cNvPr id="10" name="Group 80"/>
          <p:cNvGrpSpPr>
            <a:grpSpLocks/>
          </p:cNvGrpSpPr>
          <p:nvPr/>
        </p:nvGrpSpPr>
        <p:grpSpPr bwMode="auto">
          <a:xfrm>
            <a:off x="7065963" y="2971800"/>
            <a:ext cx="325437" cy="3276600"/>
            <a:chOff x="4451" y="1824"/>
            <a:chExt cx="205" cy="2064"/>
          </a:xfrm>
        </p:grpSpPr>
        <p:sp>
          <p:nvSpPr>
            <p:cNvPr id="57362" name="Text Box 81"/>
            <p:cNvSpPr txBox="1">
              <a:spLocks noChangeArrowheads="1"/>
            </p:cNvSpPr>
            <p:nvPr/>
          </p:nvSpPr>
          <p:spPr bwMode="auto">
            <a:xfrm>
              <a:off x="4451" y="2304"/>
              <a:ext cx="2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chemeClr val="tx2"/>
                  </a:solidFill>
                  <a:latin typeface="Helvetica" panose="020B0604020202020204" pitchFamily="34" charset="0"/>
                </a:rPr>
                <a:t>1</a:t>
              </a:r>
            </a:p>
          </p:txBody>
        </p:sp>
        <p:sp>
          <p:nvSpPr>
            <p:cNvPr id="57363" name="Text Box 82"/>
            <p:cNvSpPr txBox="1">
              <a:spLocks noChangeArrowheads="1"/>
            </p:cNvSpPr>
            <p:nvPr/>
          </p:nvSpPr>
          <p:spPr bwMode="auto">
            <a:xfrm>
              <a:off x="4451" y="2774"/>
              <a:ext cx="2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chemeClr val="tx2"/>
                  </a:solidFill>
                  <a:latin typeface="Helvetica" panose="020B0604020202020204" pitchFamily="34" charset="0"/>
                </a:rPr>
                <a:t>2</a:t>
              </a:r>
            </a:p>
          </p:txBody>
        </p:sp>
        <p:sp>
          <p:nvSpPr>
            <p:cNvPr id="57364" name="Text Box 83"/>
            <p:cNvSpPr txBox="1">
              <a:spLocks noChangeArrowheads="1"/>
            </p:cNvSpPr>
            <p:nvPr/>
          </p:nvSpPr>
          <p:spPr bwMode="auto">
            <a:xfrm>
              <a:off x="4451" y="1824"/>
              <a:ext cx="2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chemeClr val="tx2"/>
                  </a:solidFill>
                  <a:latin typeface="Helvetica" panose="020B0604020202020204" pitchFamily="34" charset="0"/>
                </a:rPr>
                <a:t>0</a:t>
              </a:r>
            </a:p>
          </p:txBody>
        </p:sp>
        <p:sp>
          <p:nvSpPr>
            <p:cNvPr id="57365" name="Text Box 84"/>
            <p:cNvSpPr txBox="1">
              <a:spLocks noChangeArrowheads="1"/>
            </p:cNvSpPr>
            <p:nvPr/>
          </p:nvSpPr>
          <p:spPr bwMode="auto">
            <a:xfrm>
              <a:off x="4451" y="3206"/>
              <a:ext cx="2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chemeClr val="tx2"/>
                  </a:solidFill>
                  <a:latin typeface="Helvetica" panose="020B0604020202020204" pitchFamily="34" charset="0"/>
                </a:rPr>
                <a:t>3</a:t>
              </a:r>
            </a:p>
          </p:txBody>
        </p:sp>
        <p:sp>
          <p:nvSpPr>
            <p:cNvPr id="57366" name="Text Box 85"/>
            <p:cNvSpPr txBox="1">
              <a:spLocks noChangeArrowheads="1"/>
            </p:cNvSpPr>
            <p:nvPr/>
          </p:nvSpPr>
          <p:spPr bwMode="auto">
            <a:xfrm>
              <a:off x="4451" y="3638"/>
              <a:ext cx="2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chemeClr val="tx2"/>
                  </a:solidFill>
                  <a:latin typeface="Helvetica" panose="020B0604020202020204" pitchFamily="34" charset="0"/>
                </a:rPr>
                <a:t>4</a:t>
              </a:r>
            </a:p>
          </p:txBody>
        </p:sp>
      </p:grpSp>
      <p:sp>
        <p:nvSpPr>
          <p:cNvPr id="113750" name="Text Box 86"/>
          <p:cNvSpPr txBox="1">
            <a:spLocks noChangeArrowheads="1"/>
          </p:cNvSpPr>
          <p:nvPr/>
        </p:nvSpPr>
        <p:spPr bwMode="auto">
          <a:xfrm>
            <a:off x="1295400" y="2286000"/>
            <a:ext cx="69611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400">
                <a:solidFill>
                  <a:schemeClr val="accent1"/>
                </a:solidFill>
              </a:rPr>
              <a:t>Insertion Sort:</a:t>
            </a:r>
            <a:r>
              <a:rPr lang="en-US" sz="2400"/>
              <a:t> a network which </a:t>
            </a:r>
            <a:r>
              <a:rPr lang="en-US" sz="2400">
                <a:solidFill>
                  <a:schemeClr val="tx2"/>
                </a:solidFill>
              </a:rPr>
              <a:t>sorts</a:t>
            </a:r>
            <a:r>
              <a:rPr lang="en-US" sz="2400"/>
              <a:t> but </a:t>
            </a:r>
            <a:r>
              <a:rPr lang="en-US" sz="2400" u="sng"/>
              <a:t>doesn’t</a:t>
            </a:r>
            <a:r>
              <a:rPr lang="en-US" sz="2400"/>
              <a:t> </a:t>
            </a:r>
            <a:r>
              <a:rPr lang="en-US" sz="2400">
                <a:solidFill>
                  <a:schemeClr val="tx2"/>
                </a:solidFill>
              </a:rPr>
              <a:t>count</a:t>
            </a:r>
            <a:r>
              <a:rPr lang="en-US" sz="2400"/>
              <a:t>.</a:t>
            </a:r>
          </a:p>
        </p:txBody>
      </p:sp>
      <p:sp>
        <p:nvSpPr>
          <p:cNvPr id="113751" name="Text Box 87"/>
          <p:cNvSpPr txBox="1">
            <a:spLocks noChangeArrowheads="1"/>
          </p:cNvSpPr>
          <p:nvPr/>
        </p:nvSpPr>
        <p:spPr bwMode="auto">
          <a:xfrm>
            <a:off x="2590800" y="1714500"/>
            <a:ext cx="811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400">
                <a:solidFill>
                  <a:schemeClr val="tx2"/>
                </a:solidFill>
              </a:rPr>
              <a:t>Sorts</a:t>
            </a:r>
          </a:p>
        </p:txBody>
      </p:sp>
      <p:sp>
        <p:nvSpPr>
          <p:cNvPr id="113752" name="Text Box 88"/>
          <p:cNvSpPr txBox="1">
            <a:spLocks noChangeArrowheads="1"/>
          </p:cNvSpPr>
          <p:nvPr/>
        </p:nvSpPr>
        <p:spPr bwMode="auto">
          <a:xfrm>
            <a:off x="5410200" y="1714500"/>
            <a:ext cx="1047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400">
                <a:solidFill>
                  <a:schemeClr val="tx2"/>
                </a:solidFill>
              </a:rPr>
              <a:t>Counts</a:t>
            </a:r>
          </a:p>
        </p:txBody>
      </p:sp>
      <p:grpSp>
        <p:nvGrpSpPr>
          <p:cNvPr id="11" name="Group 89"/>
          <p:cNvGrpSpPr>
            <a:grpSpLocks/>
          </p:cNvGrpSpPr>
          <p:nvPr/>
        </p:nvGrpSpPr>
        <p:grpSpPr bwMode="auto">
          <a:xfrm>
            <a:off x="4114800" y="1730375"/>
            <a:ext cx="603250" cy="479425"/>
            <a:chOff x="2592" y="1090"/>
            <a:chExt cx="380" cy="302"/>
          </a:xfrm>
        </p:grpSpPr>
        <p:graphicFrame>
          <p:nvGraphicFramePr>
            <p:cNvPr id="57360" name="Object 2"/>
            <p:cNvGraphicFramePr>
              <a:graphicFrameLocks noChangeAspect="1"/>
            </p:cNvGraphicFramePr>
            <p:nvPr/>
          </p:nvGraphicFramePr>
          <p:xfrm>
            <a:off x="2592" y="1090"/>
            <a:ext cx="380" cy="30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7438" name="Equation" r:id="rId4" imgW="190417" imgH="152334" progId="Equation.3">
                    <p:embed/>
                  </p:oleObj>
                </mc:Choice>
                <mc:Fallback>
                  <p:oleObj name="Equation" r:id="rId4" imgW="190417" imgH="152334" progId="Equation.3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92" y="1090"/>
                          <a:ext cx="380" cy="30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7361" name="Line 91"/>
            <p:cNvSpPr>
              <a:spLocks noChangeShapeType="1"/>
            </p:cNvSpPr>
            <p:nvPr/>
          </p:nvSpPr>
          <p:spPr bwMode="auto">
            <a:xfrm>
              <a:off x="2640" y="1104"/>
              <a:ext cx="192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7359" name="Rectangle 9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  <a:noFill/>
        </p:spPr>
        <p:txBody>
          <a:bodyPr/>
          <a:lstStyle/>
          <a:p>
            <a:r>
              <a:rPr lang="en-US" smtClean="0">
                <a:ea typeface="ＭＳ Ｐゴシック" panose="020B0600070205080204" pitchFamily="34" charset="-128"/>
              </a:rPr>
              <a:t>Sorting vs. Counting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37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37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37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37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5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6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6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750" grpId="0" autoUpdateAnimBg="0"/>
      <p:bldP spid="113751" grpId="0" autoUpdateAnimBg="0"/>
      <p:bldP spid="113752" grpId="0" autoUpdateAnimBg="0"/>
    </p:bld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752600" y="2895600"/>
            <a:ext cx="5943600" cy="3048000"/>
            <a:chOff x="1104" y="2064"/>
            <a:chExt cx="3744" cy="1920"/>
          </a:xfrm>
        </p:grpSpPr>
        <p:sp>
          <p:nvSpPr>
            <p:cNvPr id="59449" name="Line 3"/>
            <p:cNvSpPr>
              <a:spLocks noChangeShapeType="1"/>
            </p:cNvSpPr>
            <p:nvPr/>
          </p:nvSpPr>
          <p:spPr bwMode="auto">
            <a:xfrm>
              <a:off x="1488" y="2156"/>
              <a:ext cx="0" cy="3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50" name="Line 4"/>
            <p:cNvSpPr>
              <a:spLocks noChangeShapeType="1"/>
            </p:cNvSpPr>
            <p:nvPr/>
          </p:nvSpPr>
          <p:spPr bwMode="auto">
            <a:xfrm>
              <a:off x="1912" y="2640"/>
              <a:ext cx="0" cy="3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51" name="Line 5"/>
            <p:cNvSpPr>
              <a:spLocks noChangeShapeType="1"/>
            </p:cNvSpPr>
            <p:nvPr/>
          </p:nvSpPr>
          <p:spPr bwMode="auto">
            <a:xfrm>
              <a:off x="2432" y="3072"/>
              <a:ext cx="0" cy="3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52" name="Oval 6"/>
            <p:cNvSpPr>
              <a:spLocks noChangeArrowheads="1"/>
            </p:cNvSpPr>
            <p:nvPr/>
          </p:nvSpPr>
          <p:spPr bwMode="auto">
            <a:xfrm>
              <a:off x="1864" y="2544"/>
              <a:ext cx="104" cy="10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sz="2400"/>
            </a:p>
          </p:txBody>
        </p:sp>
        <p:sp>
          <p:nvSpPr>
            <p:cNvPr id="59453" name="Oval 7"/>
            <p:cNvSpPr>
              <a:spLocks noChangeArrowheads="1"/>
            </p:cNvSpPr>
            <p:nvPr/>
          </p:nvSpPr>
          <p:spPr bwMode="auto">
            <a:xfrm>
              <a:off x="1864" y="3018"/>
              <a:ext cx="104" cy="10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sz="2400"/>
            </a:p>
          </p:txBody>
        </p:sp>
        <p:sp>
          <p:nvSpPr>
            <p:cNvPr id="59454" name="Oval 8"/>
            <p:cNvSpPr>
              <a:spLocks noChangeArrowheads="1"/>
            </p:cNvSpPr>
            <p:nvPr/>
          </p:nvSpPr>
          <p:spPr bwMode="auto">
            <a:xfrm>
              <a:off x="1440" y="2538"/>
              <a:ext cx="104" cy="10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sz="2400"/>
            </a:p>
          </p:txBody>
        </p:sp>
        <p:sp>
          <p:nvSpPr>
            <p:cNvPr id="59455" name="Oval 9"/>
            <p:cNvSpPr>
              <a:spLocks noChangeArrowheads="1"/>
            </p:cNvSpPr>
            <p:nvPr/>
          </p:nvSpPr>
          <p:spPr bwMode="auto">
            <a:xfrm>
              <a:off x="1440" y="2064"/>
              <a:ext cx="96" cy="10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sz="2400"/>
            </a:p>
          </p:txBody>
        </p:sp>
        <p:sp>
          <p:nvSpPr>
            <p:cNvPr id="59456" name="Oval 10"/>
            <p:cNvSpPr>
              <a:spLocks noChangeArrowheads="1"/>
            </p:cNvSpPr>
            <p:nvPr/>
          </p:nvSpPr>
          <p:spPr bwMode="auto">
            <a:xfrm>
              <a:off x="2384" y="3024"/>
              <a:ext cx="104" cy="10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sz="2400"/>
            </a:p>
          </p:txBody>
        </p:sp>
        <p:sp>
          <p:nvSpPr>
            <p:cNvPr id="59457" name="Oval 11"/>
            <p:cNvSpPr>
              <a:spLocks noChangeArrowheads="1"/>
            </p:cNvSpPr>
            <p:nvPr/>
          </p:nvSpPr>
          <p:spPr bwMode="auto">
            <a:xfrm>
              <a:off x="2384" y="3456"/>
              <a:ext cx="104" cy="10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sz="2400"/>
            </a:p>
          </p:txBody>
        </p:sp>
        <p:sp>
          <p:nvSpPr>
            <p:cNvPr id="59458" name="Oval 12"/>
            <p:cNvSpPr>
              <a:spLocks noChangeArrowheads="1"/>
            </p:cNvSpPr>
            <p:nvPr/>
          </p:nvSpPr>
          <p:spPr bwMode="auto">
            <a:xfrm>
              <a:off x="2864" y="3456"/>
              <a:ext cx="104" cy="10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sz="2400"/>
            </a:p>
          </p:txBody>
        </p:sp>
        <p:sp>
          <p:nvSpPr>
            <p:cNvPr id="59459" name="Oval 13"/>
            <p:cNvSpPr>
              <a:spLocks noChangeArrowheads="1"/>
            </p:cNvSpPr>
            <p:nvPr/>
          </p:nvSpPr>
          <p:spPr bwMode="auto">
            <a:xfrm>
              <a:off x="2864" y="3882"/>
              <a:ext cx="104" cy="10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sz="2400"/>
            </a:p>
          </p:txBody>
        </p:sp>
        <p:sp>
          <p:nvSpPr>
            <p:cNvPr id="59460" name="Line 14"/>
            <p:cNvSpPr>
              <a:spLocks noChangeShapeType="1"/>
            </p:cNvSpPr>
            <p:nvPr/>
          </p:nvSpPr>
          <p:spPr bwMode="auto">
            <a:xfrm>
              <a:off x="1104" y="3936"/>
              <a:ext cx="37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61" name="Line 15"/>
            <p:cNvSpPr>
              <a:spLocks noChangeShapeType="1"/>
            </p:cNvSpPr>
            <p:nvPr/>
          </p:nvSpPr>
          <p:spPr bwMode="auto">
            <a:xfrm>
              <a:off x="2920" y="3500"/>
              <a:ext cx="0" cy="3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62" name="Line 16"/>
            <p:cNvSpPr>
              <a:spLocks noChangeShapeType="1"/>
            </p:cNvSpPr>
            <p:nvPr/>
          </p:nvSpPr>
          <p:spPr bwMode="auto">
            <a:xfrm>
              <a:off x="1104" y="3072"/>
              <a:ext cx="37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63" name="Line 17"/>
            <p:cNvSpPr>
              <a:spLocks noChangeShapeType="1"/>
            </p:cNvSpPr>
            <p:nvPr/>
          </p:nvSpPr>
          <p:spPr bwMode="auto">
            <a:xfrm>
              <a:off x="1104" y="2592"/>
              <a:ext cx="37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64" name="Line 18"/>
            <p:cNvSpPr>
              <a:spLocks noChangeShapeType="1"/>
            </p:cNvSpPr>
            <p:nvPr/>
          </p:nvSpPr>
          <p:spPr bwMode="auto">
            <a:xfrm>
              <a:off x="1104" y="3504"/>
              <a:ext cx="37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65" name="Line 19"/>
            <p:cNvSpPr>
              <a:spLocks noChangeShapeType="1"/>
            </p:cNvSpPr>
            <p:nvPr/>
          </p:nvSpPr>
          <p:spPr bwMode="auto">
            <a:xfrm>
              <a:off x="1104" y="2112"/>
              <a:ext cx="37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66" name="Line 20"/>
            <p:cNvSpPr>
              <a:spLocks noChangeShapeType="1"/>
            </p:cNvSpPr>
            <p:nvPr/>
          </p:nvSpPr>
          <p:spPr bwMode="auto">
            <a:xfrm>
              <a:off x="2432" y="2160"/>
              <a:ext cx="0" cy="3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67" name="Oval 21"/>
            <p:cNvSpPr>
              <a:spLocks noChangeArrowheads="1"/>
            </p:cNvSpPr>
            <p:nvPr/>
          </p:nvSpPr>
          <p:spPr bwMode="auto">
            <a:xfrm>
              <a:off x="2384" y="2064"/>
              <a:ext cx="104" cy="10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sz="2400"/>
            </a:p>
          </p:txBody>
        </p:sp>
        <p:sp>
          <p:nvSpPr>
            <p:cNvPr id="59468" name="Oval 22"/>
            <p:cNvSpPr>
              <a:spLocks noChangeArrowheads="1"/>
            </p:cNvSpPr>
            <p:nvPr/>
          </p:nvSpPr>
          <p:spPr bwMode="auto">
            <a:xfrm>
              <a:off x="2384" y="2538"/>
              <a:ext cx="104" cy="10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sz="2400"/>
            </a:p>
          </p:txBody>
        </p:sp>
        <p:sp>
          <p:nvSpPr>
            <p:cNvPr id="59469" name="Line 23"/>
            <p:cNvSpPr>
              <a:spLocks noChangeShapeType="1"/>
            </p:cNvSpPr>
            <p:nvPr/>
          </p:nvSpPr>
          <p:spPr bwMode="auto">
            <a:xfrm>
              <a:off x="2920" y="2640"/>
              <a:ext cx="0" cy="3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70" name="Oval 24"/>
            <p:cNvSpPr>
              <a:spLocks noChangeArrowheads="1"/>
            </p:cNvSpPr>
            <p:nvPr/>
          </p:nvSpPr>
          <p:spPr bwMode="auto">
            <a:xfrm>
              <a:off x="2872" y="2544"/>
              <a:ext cx="104" cy="10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sz="2400"/>
            </a:p>
          </p:txBody>
        </p:sp>
        <p:sp>
          <p:nvSpPr>
            <p:cNvPr id="59471" name="Oval 25"/>
            <p:cNvSpPr>
              <a:spLocks noChangeArrowheads="1"/>
            </p:cNvSpPr>
            <p:nvPr/>
          </p:nvSpPr>
          <p:spPr bwMode="auto">
            <a:xfrm>
              <a:off x="2872" y="3018"/>
              <a:ext cx="104" cy="10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sz="2400"/>
            </a:p>
          </p:txBody>
        </p:sp>
        <p:sp>
          <p:nvSpPr>
            <p:cNvPr id="59472" name="Line 26"/>
            <p:cNvSpPr>
              <a:spLocks noChangeShapeType="1"/>
            </p:cNvSpPr>
            <p:nvPr/>
          </p:nvSpPr>
          <p:spPr bwMode="auto">
            <a:xfrm>
              <a:off x="3456" y="3072"/>
              <a:ext cx="0" cy="3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73" name="Oval 27"/>
            <p:cNvSpPr>
              <a:spLocks noChangeArrowheads="1"/>
            </p:cNvSpPr>
            <p:nvPr/>
          </p:nvSpPr>
          <p:spPr bwMode="auto">
            <a:xfrm>
              <a:off x="3408" y="3024"/>
              <a:ext cx="104" cy="10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sz="2400"/>
            </a:p>
          </p:txBody>
        </p:sp>
        <p:sp>
          <p:nvSpPr>
            <p:cNvPr id="59474" name="Oval 28"/>
            <p:cNvSpPr>
              <a:spLocks noChangeArrowheads="1"/>
            </p:cNvSpPr>
            <p:nvPr/>
          </p:nvSpPr>
          <p:spPr bwMode="auto">
            <a:xfrm>
              <a:off x="3408" y="3456"/>
              <a:ext cx="104" cy="10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sz="2400"/>
            </a:p>
          </p:txBody>
        </p:sp>
        <p:sp>
          <p:nvSpPr>
            <p:cNvPr id="59475" name="Line 29"/>
            <p:cNvSpPr>
              <a:spLocks noChangeShapeType="1"/>
            </p:cNvSpPr>
            <p:nvPr/>
          </p:nvSpPr>
          <p:spPr bwMode="auto">
            <a:xfrm>
              <a:off x="3456" y="2160"/>
              <a:ext cx="0" cy="3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76" name="Oval 30"/>
            <p:cNvSpPr>
              <a:spLocks noChangeArrowheads="1"/>
            </p:cNvSpPr>
            <p:nvPr/>
          </p:nvSpPr>
          <p:spPr bwMode="auto">
            <a:xfrm>
              <a:off x="3408" y="2064"/>
              <a:ext cx="104" cy="10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sz="2400"/>
            </a:p>
          </p:txBody>
        </p:sp>
        <p:sp>
          <p:nvSpPr>
            <p:cNvPr id="59477" name="Oval 31"/>
            <p:cNvSpPr>
              <a:spLocks noChangeArrowheads="1"/>
            </p:cNvSpPr>
            <p:nvPr/>
          </p:nvSpPr>
          <p:spPr bwMode="auto">
            <a:xfrm>
              <a:off x="3408" y="2538"/>
              <a:ext cx="104" cy="10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sz="2400"/>
            </a:p>
          </p:txBody>
        </p:sp>
        <p:sp>
          <p:nvSpPr>
            <p:cNvPr id="59478" name="Line 32"/>
            <p:cNvSpPr>
              <a:spLocks noChangeShapeType="1"/>
            </p:cNvSpPr>
            <p:nvPr/>
          </p:nvSpPr>
          <p:spPr bwMode="auto">
            <a:xfrm>
              <a:off x="3944" y="2640"/>
              <a:ext cx="0" cy="3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79" name="Oval 33"/>
            <p:cNvSpPr>
              <a:spLocks noChangeArrowheads="1"/>
            </p:cNvSpPr>
            <p:nvPr/>
          </p:nvSpPr>
          <p:spPr bwMode="auto">
            <a:xfrm>
              <a:off x="3896" y="2544"/>
              <a:ext cx="104" cy="10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sz="2400"/>
            </a:p>
          </p:txBody>
        </p:sp>
        <p:sp>
          <p:nvSpPr>
            <p:cNvPr id="59480" name="Oval 34"/>
            <p:cNvSpPr>
              <a:spLocks noChangeArrowheads="1"/>
            </p:cNvSpPr>
            <p:nvPr/>
          </p:nvSpPr>
          <p:spPr bwMode="auto">
            <a:xfrm>
              <a:off x="3896" y="3018"/>
              <a:ext cx="104" cy="10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sz="2400"/>
            </a:p>
          </p:txBody>
        </p:sp>
        <p:sp>
          <p:nvSpPr>
            <p:cNvPr id="59481" name="Line 35"/>
            <p:cNvSpPr>
              <a:spLocks noChangeShapeType="1"/>
            </p:cNvSpPr>
            <p:nvPr/>
          </p:nvSpPr>
          <p:spPr bwMode="auto">
            <a:xfrm>
              <a:off x="4376" y="2156"/>
              <a:ext cx="0" cy="3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82" name="Oval 36"/>
            <p:cNvSpPr>
              <a:spLocks noChangeArrowheads="1"/>
            </p:cNvSpPr>
            <p:nvPr/>
          </p:nvSpPr>
          <p:spPr bwMode="auto">
            <a:xfrm>
              <a:off x="4328" y="2538"/>
              <a:ext cx="104" cy="10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sz="2400"/>
            </a:p>
          </p:txBody>
        </p:sp>
        <p:sp>
          <p:nvSpPr>
            <p:cNvPr id="59483" name="Oval 37"/>
            <p:cNvSpPr>
              <a:spLocks noChangeArrowheads="1"/>
            </p:cNvSpPr>
            <p:nvPr/>
          </p:nvSpPr>
          <p:spPr bwMode="auto">
            <a:xfrm>
              <a:off x="4328" y="2064"/>
              <a:ext cx="96" cy="10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sz="2400"/>
            </a:p>
          </p:txBody>
        </p:sp>
      </p:grpSp>
      <p:grpSp>
        <p:nvGrpSpPr>
          <p:cNvPr id="3" name="Group 38"/>
          <p:cNvGrpSpPr>
            <a:grpSpLocks/>
          </p:cNvGrpSpPr>
          <p:nvPr/>
        </p:nvGrpSpPr>
        <p:grpSpPr bwMode="auto">
          <a:xfrm>
            <a:off x="2514600" y="2590800"/>
            <a:ext cx="466725" cy="3276600"/>
            <a:chOff x="1584" y="1824"/>
            <a:chExt cx="294" cy="2064"/>
          </a:xfrm>
        </p:grpSpPr>
        <p:sp>
          <p:nvSpPr>
            <p:cNvPr id="59444" name="Text Box 39"/>
            <p:cNvSpPr txBox="1">
              <a:spLocks noChangeArrowheads="1"/>
            </p:cNvSpPr>
            <p:nvPr/>
          </p:nvSpPr>
          <p:spPr bwMode="auto">
            <a:xfrm>
              <a:off x="1584" y="2304"/>
              <a:ext cx="29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chemeClr val="tx2"/>
                  </a:solidFill>
                  <a:latin typeface="Helvetica" panose="020B0604020202020204" pitchFamily="34" charset="0"/>
                </a:rPr>
                <a:t>16</a:t>
              </a:r>
            </a:p>
          </p:txBody>
        </p:sp>
        <p:sp>
          <p:nvSpPr>
            <p:cNvPr id="59445" name="Text Box 40"/>
            <p:cNvSpPr txBox="1">
              <a:spLocks noChangeArrowheads="1"/>
            </p:cNvSpPr>
            <p:nvPr/>
          </p:nvSpPr>
          <p:spPr bwMode="auto">
            <a:xfrm>
              <a:off x="1584" y="2774"/>
              <a:ext cx="2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chemeClr val="tx2"/>
                  </a:solidFill>
                  <a:latin typeface="Helvetica" panose="020B0604020202020204" pitchFamily="34" charset="0"/>
                </a:rPr>
                <a:t>0</a:t>
              </a:r>
            </a:p>
          </p:txBody>
        </p:sp>
        <p:sp>
          <p:nvSpPr>
            <p:cNvPr id="59446" name="Text Box 41"/>
            <p:cNvSpPr txBox="1">
              <a:spLocks noChangeArrowheads="1"/>
            </p:cNvSpPr>
            <p:nvPr/>
          </p:nvSpPr>
          <p:spPr bwMode="auto">
            <a:xfrm>
              <a:off x="1584" y="1824"/>
              <a:ext cx="29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chemeClr val="tx2"/>
                  </a:solidFill>
                  <a:latin typeface="Helvetica" panose="020B0604020202020204" pitchFamily="34" charset="0"/>
                </a:rPr>
                <a:t>16</a:t>
              </a:r>
            </a:p>
          </p:txBody>
        </p:sp>
        <p:sp>
          <p:nvSpPr>
            <p:cNvPr id="59447" name="Text Box 42"/>
            <p:cNvSpPr txBox="1">
              <a:spLocks noChangeArrowheads="1"/>
            </p:cNvSpPr>
            <p:nvPr/>
          </p:nvSpPr>
          <p:spPr bwMode="auto">
            <a:xfrm>
              <a:off x="1584" y="3206"/>
              <a:ext cx="2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chemeClr val="tx2"/>
                  </a:solidFill>
                  <a:latin typeface="Helvetica" panose="020B0604020202020204" pitchFamily="34" charset="0"/>
                </a:rPr>
                <a:t>0</a:t>
              </a:r>
            </a:p>
          </p:txBody>
        </p:sp>
        <p:sp>
          <p:nvSpPr>
            <p:cNvPr id="59448" name="Text Box 43"/>
            <p:cNvSpPr txBox="1">
              <a:spLocks noChangeArrowheads="1"/>
            </p:cNvSpPr>
            <p:nvPr/>
          </p:nvSpPr>
          <p:spPr bwMode="auto">
            <a:xfrm>
              <a:off x="1584" y="3638"/>
              <a:ext cx="2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chemeClr val="tx2"/>
                  </a:solidFill>
                  <a:latin typeface="Helvetica" panose="020B0604020202020204" pitchFamily="34" charset="0"/>
                </a:rPr>
                <a:t>0</a:t>
              </a:r>
            </a:p>
          </p:txBody>
        </p:sp>
      </p:grpSp>
      <p:grpSp>
        <p:nvGrpSpPr>
          <p:cNvPr id="4" name="Group 44"/>
          <p:cNvGrpSpPr>
            <a:grpSpLocks/>
          </p:cNvGrpSpPr>
          <p:nvPr/>
        </p:nvGrpSpPr>
        <p:grpSpPr bwMode="auto">
          <a:xfrm>
            <a:off x="1655763" y="2590800"/>
            <a:ext cx="466725" cy="3276600"/>
            <a:chOff x="1043" y="1824"/>
            <a:chExt cx="294" cy="2064"/>
          </a:xfrm>
        </p:grpSpPr>
        <p:sp>
          <p:nvSpPr>
            <p:cNvPr id="59439" name="Text Box 45"/>
            <p:cNvSpPr txBox="1">
              <a:spLocks noChangeArrowheads="1"/>
            </p:cNvSpPr>
            <p:nvPr/>
          </p:nvSpPr>
          <p:spPr bwMode="auto">
            <a:xfrm>
              <a:off x="1043" y="2304"/>
              <a:ext cx="2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chemeClr val="tx2"/>
                  </a:solidFill>
                  <a:latin typeface="Helvetica" panose="020B0604020202020204" pitchFamily="34" charset="0"/>
                </a:rPr>
                <a:t>0</a:t>
              </a:r>
            </a:p>
          </p:txBody>
        </p:sp>
        <p:sp>
          <p:nvSpPr>
            <p:cNvPr id="59440" name="Text Box 46"/>
            <p:cNvSpPr txBox="1">
              <a:spLocks noChangeArrowheads="1"/>
            </p:cNvSpPr>
            <p:nvPr/>
          </p:nvSpPr>
          <p:spPr bwMode="auto">
            <a:xfrm>
              <a:off x="1043" y="2774"/>
              <a:ext cx="2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chemeClr val="tx2"/>
                  </a:solidFill>
                  <a:latin typeface="Helvetica" panose="020B0604020202020204" pitchFamily="34" charset="0"/>
                </a:rPr>
                <a:t>0</a:t>
              </a:r>
            </a:p>
          </p:txBody>
        </p:sp>
        <p:sp>
          <p:nvSpPr>
            <p:cNvPr id="59441" name="Text Box 47"/>
            <p:cNvSpPr txBox="1">
              <a:spLocks noChangeArrowheads="1"/>
            </p:cNvSpPr>
            <p:nvPr/>
          </p:nvSpPr>
          <p:spPr bwMode="auto">
            <a:xfrm>
              <a:off x="1043" y="1824"/>
              <a:ext cx="29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chemeClr val="tx2"/>
                  </a:solidFill>
                  <a:latin typeface="Helvetica" panose="020B0604020202020204" pitchFamily="34" charset="0"/>
                </a:rPr>
                <a:t>32</a:t>
              </a:r>
            </a:p>
          </p:txBody>
        </p:sp>
        <p:sp>
          <p:nvSpPr>
            <p:cNvPr id="59442" name="Text Box 48"/>
            <p:cNvSpPr txBox="1">
              <a:spLocks noChangeArrowheads="1"/>
            </p:cNvSpPr>
            <p:nvPr/>
          </p:nvSpPr>
          <p:spPr bwMode="auto">
            <a:xfrm>
              <a:off x="1043" y="3206"/>
              <a:ext cx="2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chemeClr val="tx2"/>
                  </a:solidFill>
                  <a:latin typeface="Helvetica" panose="020B0604020202020204" pitchFamily="34" charset="0"/>
                </a:rPr>
                <a:t>0</a:t>
              </a:r>
            </a:p>
          </p:txBody>
        </p:sp>
        <p:sp>
          <p:nvSpPr>
            <p:cNvPr id="59443" name="Text Box 49"/>
            <p:cNvSpPr txBox="1">
              <a:spLocks noChangeArrowheads="1"/>
            </p:cNvSpPr>
            <p:nvPr/>
          </p:nvSpPr>
          <p:spPr bwMode="auto">
            <a:xfrm>
              <a:off x="1043" y="3638"/>
              <a:ext cx="2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chemeClr val="tx2"/>
                  </a:solidFill>
                  <a:latin typeface="Helvetica" panose="020B0604020202020204" pitchFamily="34" charset="0"/>
                </a:rPr>
                <a:t>0</a:t>
              </a:r>
            </a:p>
          </p:txBody>
        </p:sp>
      </p:grpSp>
      <p:grpSp>
        <p:nvGrpSpPr>
          <p:cNvPr id="5" name="Group 50"/>
          <p:cNvGrpSpPr>
            <a:grpSpLocks/>
          </p:cNvGrpSpPr>
          <p:nvPr/>
        </p:nvGrpSpPr>
        <p:grpSpPr bwMode="auto">
          <a:xfrm>
            <a:off x="3200400" y="2590800"/>
            <a:ext cx="466725" cy="3276600"/>
            <a:chOff x="2016" y="1824"/>
            <a:chExt cx="294" cy="2064"/>
          </a:xfrm>
        </p:grpSpPr>
        <p:sp>
          <p:nvSpPr>
            <p:cNvPr id="59434" name="Text Box 51"/>
            <p:cNvSpPr txBox="1">
              <a:spLocks noChangeArrowheads="1"/>
            </p:cNvSpPr>
            <p:nvPr/>
          </p:nvSpPr>
          <p:spPr bwMode="auto">
            <a:xfrm>
              <a:off x="2016" y="2304"/>
              <a:ext cx="2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chemeClr val="tx2"/>
                  </a:solidFill>
                  <a:latin typeface="Helvetica" panose="020B0604020202020204" pitchFamily="34" charset="0"/>
                </a:rPr>
                <a:t>8</a:t>
              </a:r>
            </a:p>
          </p:txBody>
        </p:sp>
        <p:sp>
          <p:nvSpPr>
            <p:cNvPr id="59435" name="Text Box 52"/>
            <p:cNvSpPr txBox="1">
              <a:spLocks noChangeArrowheads="1"/>
            </p:cNvSpPr>
            <p:nvPr/>
          </p:nvSpPr>
          <p:spPr bwMode="auto">
            <a:xfrm>
              <a:off x="2016" y="2774"/>
              <a:ext cx="2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chemeClr val="tx2"/>
                  </a:solidFill>
                  <a:latin typeface="Helvetica" panose="020B0604020202020204" pitchFamily="34" charset="0"/>
                </a:rPr>
                <a:t>8</a:t>
              </a:r>
            </a:p>
          </p:txBody>
        </p:sp>
        <p:sp>
          <p:nvSpPr>
            <p:cNvPr id="59436" name="Text Box 53"/>
            <p:cNvSpPr txBox="1">
              <a:spLocks noChangeArrowheads="1"/>
            </p:cNvSpPr>
            <p:nvPr/>
          </p:nvSpPr>
          <p:spPr bwMode="auto">
            <a:xfrm>
              <a:off x="2016" y="1824"/>
              <a:ext cx="29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chemeClr val="tx2"/>
                  </a:solidFill>
                  <a:latin typeface="Helvetica" panose="020B0604020202020204" pitchFamily="34" charset="0"/>
                </a:rPr>
                <a:t>16</a:t>
              </a:r>
            </a:p>
          </p:txBody>
        </p:sp>
        <p:sp>
          <p:nvSpPr>
            <p:cNvPr id="59437" name="Text Box 54"/>
            <p:cNvSpPr txBox="1">
              <a:spLocks noChangeArrowheads="1"/>
            </p:cNvSpPr>
            <p:nvPr/>
          </p:nvSpPr>
          <p:spPr bwMode="auto">
            <a:xfrm>
              <a:off x="2016" y="3206"/>
              <a:ext cx="2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chemeClr val="tx2"/>
                  </a:solidFill>
                  <a:latin typeface="Helvetica" panose="020B0604020202020204" pitchFamily="34" charset="0"/>
                </a:rPr>
                <a:t>0</a:t>
              </a:r>
            </a:p>
          </p:txBody>
        </p:sp>
        <p:sp>
          <p:nvSpPr>
            <p:cNvPr id="59438" name="Text Box 55"/>
            <p:cNvSpPr txBox="1">
              <a:spLocks noChangeArrowheads="1"/>
            </p:cNvSpPr>
            <p:nvPr/>
          </p:nvSpPr>
          <p:spPr bwMode="auto">
            <a:xfrm>
              <a:off x="2016" y="3638"/>
              <a:ext cx="2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chemeClr val="tx2"/>
                  </a:solidFill>
                  <a:latin typeface="Helvetica" panose="020B0604020202020204" pitchFamily="34" charset="0"/>
                </a:rPr>
                <a:t>0</a:t>
              </a:r>
            </a:p>
          </p:txBody>
        </p:sp>
      </p:grpSp>
      <p:grpSp>
        <p:nvGrpSpPr>
          <p:cNvPr id="6" name="Group 56"/>
          <p:cNvGrpSpPr>
            <a:grpSpLocks/>
          </p:cNvGrpSpPr>
          <p:nvPr/>
        </p:nvGrpSpPr>
        <p:grpSpPr bwMode="auto">
          <a:xfrm>
            <a:off x="4038600" y="2590800"/>
            <a:ext cx="466725" cy="3276600"/>
            <a:chOff x="2544" y="1824"/>
            <a:chExt cx="294" cy="2064"/>
          </a:xfrm>
        </p:grpSpPr>
        <p:sp>
          <p:nvSpPr>
            <p:cNvPr id="59429" name="Text Box 57"/>
            <p:cNvSpPr txBox="1">
              <a:spLocks noChangeArrowheads="1"/>
            </p:cNvSpPr>
            <p:nvPr/>
          </p:nvSpPr>
          <p:spPr bwMode="auto">
            <a:xfrm>
              <a:off x="2544" y="2304"/>
              <a:ext cx="29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chemeClr val="tx2"/>
                  </a:solidFill>
                  <a:latin typeface="Helvetica" panose="020B0604020202020204" pitchFamily="34" charset="0"/>
                </a:rPr>
                <a:t>12</a:t>
              </a:r>
            </a:p>
          </p:txBody>
        </p:sp>
        <p:sp>
          <p:nvSpPr>
            <p:cNvPr id="59430" name="Text Box 58"/>
            <p:cNvSpPr txBox="1">
              <a:spLocks noChangeArrowheads="1"/>
            </p:cNvSpPr>
            <p:nvPr/>
          </p:nvSpPr>
          <p:spPr bwMode="auto">
            <a:xfrm>
              <a:off x="2544" y="2774"/>
              <a:ext cx="2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chemeClr val="tx2"/>
                  </a:solidFill>
                  <a:latin typeface="Helvetica" panose="020B0604020202020204" pitchFamily="34" charset="0"/>
                </a:rPr>
                <a:t>4</a:t>
              </a:r>
            </a:p>
          </p:txBody>
        </p:sp>
        <p:sp>
          <p:nvSpPr>
            <p:cNvPr id="59431" name="Text Box 59"/>
            <p:cNvSpPr txBox="1">
              <a:spLocks noChangeArrowheads="1"/>
            </p:cNvSpPr>
            <p:nvPr/>
          </p:nvSpPr>
          <p:spPr bwMode="auto">
            <a:xfrm>
              <a:off x="2544" y="1824"/>
              <a:ext cx="29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chemeClr val="tx2"/>
                  </a:solidFill>
                  <a:latin typeface="Helvetica" panose="020B0604020202020204" pitchFamily="34" charset="0"/>
                </a:rPr>
                <a:t>12</a:t>
              </a:r>
            </a:p>
          </p:txBody>
        </p:sp>
        <p:sp>
          <p:nvSpPr>
            <p:cNvPr id="59432" name="Text Box 60"/>
            <p:cNvSpPr txBox="1">
              <a:spLocks noChangeArrowheads="1"/>
            </p:cNvSpPr>
            <p:nvPr/>
          </p:nvSpPr>
          <p:spPr bwMode="auto">
            <a:xfrm>
              <a:off x="2544" y="3206"/>
              <a:ext cx="2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chemeClr val="tx2"/>
                  </a:solidFill>
                  <a:latin typeface="Helvetica" panose="020B0604020202020204" pitchFamily="34" charset="0"/>
                </a:rPr>
                <a:t>4</a:t>
              </a:r>
            </a:p>
          </p:txBody>
        </p:sp>
        <p:sp>
          <p:nvSpPr>
            <p:cNvPr id="59433" name="Text Box 61"/>
            <p:cNvSpPr txBox="1">
              <a:spLocks noChangeArrowheads="1"/>
            </p:cNvSpPr>
            <p:nvPr/>
          </p:nvSpPr>
          <p:spPr bwMode="auto">
            <a:xfrm>
              <a:off x="2544" y="3638"/>
              <a:ext cx="2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chemeClr val="tx2"/>
                  </a:solidFill>
                  <a:latin typeface="Helvetica" panose="020B0604020202020204" pitchFamily="34" charset="0"/>
                </a:rPr>
                <a:t>0</a:t>
              </a:r>
            </a:p>
          </p:txBody>
        </p:sp>
      </p:grpSp>
      <p:grpSp>
        <p:nvGrpSpPr>
          <p:cNvPr id="7" name="Group 62"/>
          <p:cNvGrpSpPr>
            <a:grpSpLocks/>
          </p:cNvGrpSpPr>
          <p:nvPr/>
        </p:nvGrpSpPr>
        <p:grpSpPr bwMode="auto">
          <a:xfrm>
            <a:off x="4779963" y="2590800"/>
            <a:ext cx="466725" cy="3276600"/>
            <a:chOff x="3011" y="1824"/>
            <a:chExt cx="294" cy="2064"/>
          </a:xfrm>
        </p:grpSpPr>
        <p:sp>
          <p:nvSpPr>
            <p:cNvPr id="59424" name="Text Box 63"/>
            <p:cNvSpPr txBox="1">
              <a:spLocks noChangeArrowheads="1"/>
            </p:cNvSpPr>
            <p:nvPr/>
          </p:nvSpPr>
          <p:spPr bwMode="auto">
            <a:xfrm>
              <a:off x="3011" y="2304"/>
              <a:ext cx="2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chemeClr val="tx2"/>
                  </a:solidFill>
                  <a:latin typeface="Helvetica" panose="020B0604020202020204" pitchFamily="34" charset="0"/>
                </a:rPr>
                <a:t>8</a:t>
              </a:r>
            </a:p>
          </p:txBody>
        </p:sp>
        <p:sp>
          <p:nvSpPr>
            <p:cNvPr id="59425" name="Text Box 64"/>
            <p:cNvSpPr txBox="1">
              <a:spLocks noChangeArrowheads="1"/>
            </p:cNvSpPr>
            <p:nvPr/>
          </p:nvSpPr>
          <p:spPr bwMode="auto">
            <a:xfrm>
              <a:off x="3011" y="2774"/>
              <a:ext cx="2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chemeClr val="tx2"/>
                  </a:solidFill>
                  <a:latin typeface="Helvetica" panose="020B0604020202020204" pitchFamily="34" charset="0"/>
                </a:rPr>
                <a:t>8</a:t>
              </a:r>
            </a:p>
          </p:txBody>
        </p:sp>
        <p:sp>
          <p:nvSpPr>
            <p:cNvPr id="59426" name="Text Box 65"/>
            <p:cNvSpPr txBox="1">
              <a:spLocks noChangeArrowheads="1"/>
            </p:cNvSpPr>
            <p:nvPr/>
          </p:nvSpPr>
          <p:spPr bwMode="auto">
            <a:xfrm>
              <a:off x="3011" y="1824"/>
              <a:ext cx="29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chemeClr val="tx2"/>
                  </a:solidFill>
                  <a:latin typeface="Helvetica" panose="020B0604020202020204" pitchFamily="34" charset="0"/>
                </a:rPr>
                <a:t>12</a:t>
              </a:r>
            </a:p>
          </p:txBody>
        </p:sp>
        <p:sp>
          <p:nvSpPr>
            <p:cNvPr id="59427" name="Text Box 66"/>
            <p:cNvSpPr txBox="1">
              <a:spLocks noChangeArrowheads="1"/>
            </p:cNvSpPr>
            <p:nvPr/>
          </p:nvSpPr>
          <p:spPr bwMode="auto">
            <a:xfrm>
              <a:off x="3011" y="3206"/>
              <a:ext cx="2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chemeClr val="tx2"/>
                  </a:solidFill>
                  <a:latin typeface="Helvetica" panose="020B0604020202020204" pitchFamily="34" charset="0"/>
                </a:rPr>
                <a:t>2</a:t>
              </a:r>
            </a:p>
          </p:txBody>
        </p:sp>
        <p:sp>
          <p:nvSpPr>
            <p:cNvPr id="59428" name="Text Box 67"/>
            <p:cNvSpPr txBox="1">
              <a:spLocks noChangeArrowheads="1"/>
            </p:cNvSpPr>
            <p:nvPr/>
          </p:nvSpPr>
          <p:spPr bwMode="auto">
            <a:xfrm>
              <a:off x="3011" y="3638"/>
              <a:ext cx="2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chemeClr val="tx2"/>
                  </a:solidFill>
                  <a:latin typeface="Helvetica" panose="020B0604020202020204" pitchFamily="34" charset="0"/>
                </a:rPr>
                <a:t>2</a:t>
              </a:r>
            </a:p>
          </p:txBody>
        </p:sp>
      </p:grpSp>
      <p:grpSp>
        <p:nvGrpSpPr>
          <p:cNvPr id="8" name="Group 68"/>
          <p:cNvGrpSpPr>
            <a:grpSpLocks/>
          </p:cNvGrpSpPr>
          <p:nvPr/>
        </p:nvGrpSpPr>
        <p:grpSpPr bwMode="auto">
          <a:xfrm>
            <a:off x="5638800" y="2590800"/>
            <a:ext cx="466725" cy="3276600"/>
            <a:chOff x="3552" y="1824"/>
            <a:chExt cx="294" cy="2064"/>
          </a:xfrm>
        </p:grpSpPr>
        <p:sp>
          <p:nvSpPr>
            <p:cNvPr id="59419" name="Text Box 69"/>
            <p:cNvSpPr txBox="1">
              <a:spLocks noChangeArrowheads="1"/>
            </p:cNvSpPr>
            <p:nvPr/>
          </p:nvSpPr>
          <p:spPr bwMode="auto">
            <a:xfrm>
              <a:off x="3552" y="2304"/>
              <a:ext cx="29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chemeClr val="tx2"/>
                  </a:solidFill>
                  <a:latin typeface="Helvetica" panose="020B0604020202020204" pitchFamily="34" charset="0"/>
                </a:rPr>
                <a:t>10</a:t>
              </a:r>
            </a:p>
          </p:txBody>
        </p:sp>
        <p:sp>
          <p:nvSpPr>
            <p:cNvPr id="59420" name="Text Box 70"/>
            <p:cNvSpPr txBox="1">
              <a:spLocks noChangeArrowheads="1"/>
            </p:cNvSpPr>
            <p:nvPr/>
          </p:nvSpPr>
          <p:spPr bwMode="auto">
            <a:xfrm>
              <a:off x="3552" y="2774"/>
              <a:ext cx="2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chemeClr val="tx2"/>
                  </a:solidFill>
                  <a:latin typeface="Helvetica" panose="020B0604020202020204" pitchFamily="34" charset="0"/>
                </a:rPr>
                <a:t>5</a:t>
              </a:r>
            </a:p>
          </p:txBody>
        </p:sp>
        <p:sp>
          <p:nvSpPr>
            <p:cNvPr id="59421" name="Text Box 71"/>
            <p:cNvSpPr txBox="1">
              <a:spLocks noChangeArrowheads="1"/>
            </p:cNvSpPr>
            <p:nvPr/>
          </p:nvSpPr>
          <p:spPr bwMode="auto">
            <a:xfrm>
              <a:off x="3552" y="1824"/>
              <a:ext cx="29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chemeClr val="tx2"/>
                  </a:solidFill>
                  <a:latin typeface="Helvetica" panose="020B0604020202020204" pitchFamily="34" charset="0"/>
                </a:rPr>
                <a:t>10</a:t>
              </a:r>
            </a:p>
          </p:txBody>
        </p:sp>
        <p:sp>
          <p:nvSpPr>
            <p:cNvPr id="59422" name="Text Box 72"/>
            <p:cNvSpPr txBox="1">
              <a:spLocks noChangeArrowheads="1"/>
            </p:cNvSpPr>
            <p:nvPr/>
          </p:nvSpPr>
          <p:spPr bwMode="auto">
            <a:xfrm>
              <a:off x="3552" y="3206"/>
              <a:ext cx="2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chemeClr val="tx2"/>
                  </a:solidFill>
                  <a:latin typeface="Helvetica" panose="020B0604020202020204" pitchFamily="34" charset="0"/>
                </a:rPr>
                <a:t>5</a:t>
              </a:r>
            </a:p>
          </p:txBody>
        </p:sp>
        <p:sp>
          <p:nvSpPr>
            <p:cNvPr id="59423" name="Text Box 73"/>
            <p:cNvSpPr txBox="1">
              <a:spLocks noChangeArrowheads="1"/>
            </p:cNvSpPr>
            <p:nvPr/>
          </p:nvSpPr>
          <p:spPr bwMode="auto">
            <a:xfrm>
              <a:off x="3552" y="3638"/>
              <a:ext cx="2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chemeClr val="tx2"/>
                  </a:solidFill>
                  <a:latin typeface="Helvetica" panose="020B0604020202020204" pitchFamily="34" charset="0"/>
                </a:rPr>
                <a:t>2</a:t>
              </a:r>
            </a:p>
          </p:txBody>
        </p:sp>
      </p:grpSp>
      <p:grpSp>
        <p:nvGrpSpPr>
          <p:cNvPr id="9" name="Group 74"/>
          <p:cNvGrpSpPr>
            <a:grpSpLocks/>
          </p:cNvGrpSpPr>
          <p:nvPr/>
        </p:nvGrpSpPr>
        <p:grpSpPr bwMode="auto">
          <a:xfrm>
            <a:off x="6380163" y="2590800"/>
            <a:ext cx="466725" cy="3276600"/>
            <a:chOff x="4019" y="1824"/>
            <a:chExt cx="294" cy="2064"/>
          </a:xfrm>
        </p:grpSpPr>
        <p:sp>
          <p:nvSpPr>
            <p:cNvPr id="59414" name="Text Box 75"/>
            <p:cNvSpPr txBox="1">
              <a:spLocks noChangeArrowheads="1"/>
            </p:cNvSpPr>
            <p:nvPr/>
          </p:nvSpPr>
          <p:spPr bwMode="auto">
            <a:xfrm>
              <a:off x="4019" y="2304"/>
              <a:ext cx="2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chemeClr val="tx2"/>
                  </a:solidFill>
                  <a:latin typeface="Helvetica" panose="020B0604020202020204" pitchFamily="34" charset="0"/>
                </a:rPr>
                <a:t>7</a:t>
              </a:r>
            </a:p>
          </p:txBody>
        </p:sp>
        <p:sp>
          <p:nvSpPr>
            <p:cNvPr id="59415" name="Text Box 76"/>
            <p:cNvSpPr txBox="1">
              <a:spLocks noChangeArrowheads="1"/>
            </p:cNvSpPr>
            <p:nvPr/>
          </p:nvSpPr>
          <p:spPr bwMode="auto">
            <a:xfrm>
              <a:off x="4019" y="2774"/>
              <a:ext cx="2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chemeClr val="tx2"/>
                  </a:solidFill>
                  <a:latin typeface="Helvetica" panose="020B0604020202020204" pitchFamily="34" charset="0"/>
                </a:rPr>
                <a:t>8</a:t>
              </a:r>
            </a:p>
          </p:txBody>
        </p:sp>
        <p:sp>
          <p:nvSpPr>
            <p:cNvPr id="59416" name="Text Box 77"/>
            <p:cNvSpPr txBox="1">
              <a:spLocks noChangeArrowheads="1"/>
            </p:cNvSpPr>
            <p:nvPr/>
          </p:nvSpPr>
          <p:spPr bwMode="auto">
            <a:xfrm>
              <a:off x="4019" y="1824"/>
              <a:ext cx="29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chemeClr val="tx2"/>
                  </a:solidFill>
                  <a:latin typeface="Helvetica" panose="020B0604020202020204" pitchFamily="34" charset="0"/>
                </a:rPr>
                <a:t>10</a:t>
              </a:r>
            </a:p>
          </p:txBody>
        </p:sp>
        <p:sp>
          <p:nvSpPr>
            <p:cNvPr id="59417" name="Text Box 78"/>
            <p:cNvSpPr txBox="1">
              <a:spLocks noChangeArrowheads="1"/>
            </p:cNvSpPr>
            <p:nvPr/>
          </p:nvSpPr>
          <p:spPr bwMode="auto">
            <a:xfrm>
              <a:off x="4019" y="3206"/>
              <a:ext cx="2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chemeClr val="tx2"/>
                  </a:solidFill>
                  <a:latin typeface="Helvetica" panose="020B0604020202020204" pitchFamily="34" charset="0"/>
                </a:rPr>
                <a:t>5</a:t>
              </a:r>
            </a:p>
          </p:txBody>
        </p:sp>
        <p:sp>
          <p:nvSpPr>
            <p:cNvPr id="59418" name="Text Box 79"/>
            <p:cNvSpPr txBox="1">
              <a:spLocks noChangeArrowheads="1"/>
            </p:cNvSpPr>
            <p:nvPr/>
          </p:nvSpPr>
          <p:spPr bwMode="auto">
            <a:xfrm>
              <a:off x="4019" y="3638"/>
              <a:ext cx="2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chemeClr val="tx2"/>
                  </a:solidFill>
                  <a:latin typeface="Helvetica" panose="020B0604020202020204" pitchFamily="34" charset="0"/>
                </a:rPr>
                <a:t>2</a:t>
              </a:r>
            </a:p>
          </p:txBody>
        </p:sp>
      </p:grpSp>
      <p:grpSp>
        <p:nvGrpSpPr>
          <p:cNvPr id="10" name="Group 80"/>
          <p:cNvGrpSpPr>
            <a:grpSpLocks/>
          </p:cNvGrpSpPr>
          <p:nvPr/>
        </p:nvGrpSpPr>
        <p:grpSpPr bwMode="auto">
          <a:xfrm>
            <a:off x="7065963" y="2590800"/>
            <a:ext cx="325437" cy="3276600"/>
            <a:chOff x="4451" y="1824"/>
            <a:chExt cx="205" cy="2064"/>
          </a:xfrm>
        </p:grpSpPr>
        <p:sp>
          <p:nvSpPr>
            <p:cNvPr id="59409" name="Text Box 81"/>
            <p:cNvSpPr txBox="1">
              <a:spLocks noChangeArrowheads="1"/>
            </p:cNvSpPr>
            <p:nvPr/>
          </p:nvSpPr>
          <p:spPr bwMode="auto">
            <a:xfrm>
              <a:off x="4451" y="2304"/>
              <a:ext cx="2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chemeClr val="tx2"/>
                  </a:solidFill>
                  <a:latin typeface="Helvetica" panose="020B0604020202020204" pitchFamily="34" charset="0"/>
                </a:rPr>
                <a:t>9</a:t>
              </a:r>
            </a:p>
          </p:txBody>
        </p:sp>
        <p:sp>
          <p:nvSpPr>
            <p:cNvPr id="59410" name="Text Box 82"/>
            <p:cNvSpPr txBox="1">
              <a:spLocks noChangeArrowheads="1"/>
            </p:cNvSpPr>
            <p:nvPr/>
          </p:nvSpPr>
          <p:spPr bwMode="auto">
            <a:xfrm>
              <a:off x="4451" y="2774"/>
              <a:ext cx="2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chemeClr val="tx2"/>
                  </a:solidFill>
                  <a:latin typeface="Helvetica" panose="020B0604020202020204" pitchFamily="34" charset="0"/>
                </a:rPr>
                <a:t>8</a:t>
              </a:r>
            </a:p>
          </p:txBody>
        </p:sp>
        <p:sp>
          <p:nvSpPr>
            <p:cNvPr id="59411" name="Text Box 83"/>
            <p:cNvSpPr txBox="1">
              <a:spLocks noChangeArrowheads="1"/>
            </p:cNvSpPr>
            <p:nvPr/>
          </p:nvSpPr>
          <p:spPr bwMode="auto">
            <a:xfrm>
              <a:off x="4451" y="1824"/>
              <a:ext cx="2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chemeClr val="tx2"/>
                  </a:solidFill>
                  <a:latin typeface="Helvetica" panose="020B0604020202020204" pitchFamily="34" charset="0"/>
                </a:rPr>
                <a:t>8</a:t>
              </a:r>
            </a:p>
          </p:txBody>
        </p:sp>
        <p:sp>
          <p:nvSpPr>
            <p:cNvPr id="59412" name="Text Box 84"/>
            <p:cNvSpPr txBox="1">
              <a:spLocks noChangeArrowheads="1"/>
            </p:cNvSpPr>
            <p:nvPr/>
          </p:nvSpPr>
          <p:spPr bwMode="auto">
            <a:xfrm>
              <a:off x="4451" y="3206"/>
              <a:ext cx="2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chemeClr val="tx2"/>
                  </a:solidFill>
                  <a:latin typeface="Helvetica" panose="020B0604020202020204" pitchFamily="34" charset="0"/>
                </a:rPr>
                <a:t>5</a:t>
              </a:r>
            </a:p>
          </p:txBody>
        </p:sp>
        <p:sp>
          <p:nvSpPr>
            <p:cNvPr id="59413" name="Text Box 85"/>
            <p:cNvSpPr txBox="1">
              <a:spLocks noChangeArrowheads="1"/>
            </p:cNvSpPr>
            <p:nvPr/>
          </p:nvSpPr>
          <p:spPr bwMode="auto">
            <a:xfrm>
              <a:off x="4451" y="3638"/>
              <a:ext cx="2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chemeClr val="tx2"/>
                  </a:solidFill>
                  <a:latin typeface="Helvetica" panose="020B0604020202020204" pitchFamily="34" charset="0"/>
                </a:rPr>
                <a:t>2</a:t>
              </a:r>
            </a:p>
          </p:txBody>
        </p:sp>
      </p:grpSp>
      <p:sp>
        <p:nvSpPr>
          <p:cNvPr id="115798" name="Text Box 86"/>
          <p:cNvSpPr txBox="1">
            <a:spLocks noChangeArrowheads="1"/>
          </p:cNvSpPr>
          <p:nvPr/>
        </p:nvSpPr>
        <p:spPr bwMode="auto">
          <a:xfrm>
            <a:off x="2590800" y="1714500"/>
            <a:ext cx="811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400">
                <a:solidFill>
                  <a:schemeClr val="tx2"/>
                </a:solidFill>
              </a:rPr>
              <a:t>Sorts</a:t>
            </a:r>
          </a:p>
        </p:txBody>
      </p:sp>
      <p:sp>
        <p:nvSpPr>
          <p:cNvPr id="115799" name="Text Box 87"/>
          <p:cNvSpPr txBox="1">
            <a:spLocks noChangeArrowheads="1"/>
          </p:cNvSpPr>
          <p:nvPr/>
        </p:nvSpPr>
        <p:spPr bwMode="auto">
          <a:xfrm>
            <a:off x="5410200" y="1714500"/>
            <a:ext cx="1047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400">
                <a:solidFill>
                  <a:schemeClr val="tx2"/>
                </a:solidFill>
              </a:rPr>
              <a:t>Counts</a:t>
            </a:r>
          </a:p>
        </p:txBody>
      </p:sp>
      <p:grpSp>
        <p:nvGrpSpPr>
          <p:cNvPr id="11" name="Group 88"/>
          <p:cNvGrpSpPr>
            <a:grpSpLocks/>
          </p:cNvGrpSpPr>
          <p:nvPr/>
        </p:nvGrpSpPr>
        <p:grpSpPr bwMode="auto">
          <a:xfrm>
            <a:off x="4114800" y="1730375"/>
            <a:ext cx="603250" cy="479425"/>
            <a:chOff x="2592" y="1090"/>
            <a:chExt cx="380" cy="302"/>
          </a:xfrm>
        </p:grpSpPr>
        <p:graphicFrame>
          <p:nvGraphicFramePr>
            <p:cNvPr id="59407" name="Object 2"/>
            <p:cNvGraphicFramePr>
              <a:graphicFrameLocks noChangeAspect="1"/>
            </p:cNvGraphicFramePr>
            <p:nvPr/>
          </p:nvGraphicFramePr>
          <p:xfrm>
            <a:off x="2592" y="1090"/>
            <a:ext cx="380" cy="30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9485" name="Equation" r:id="rId4" imgW="190417" imgH="152334" progId="Equation.3">
                    <p:embed/>
                  </p:oleObj>
                </mc:Choice>
                <mc:Fallback>
                  <p:oleObj name="Equation" r:id="rId4" imgW="190417" imgH="152334" progId="Equation.3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92" y="1090"/>
                          <a:ext cx="380" cy="30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9408" name="Line 90"/>
            <p:cNvSpPr>
              <a:spLocks noChangeShapeType="1"/>
            </p:cNvSpPr>
            <p:nvPr/>
          </p:nvSpPr>
          <p:spPr bwMode="auto">
            <a:xfrm>
              <a:off x="2640" y="1104"/>
              <a:ext cx="192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9406" name="Rectangle 91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  <a:noFill/>
        </p:spPr>
        <p:txBody>
          <a:bodyPr/>
          <a:lstStyle/>
          <a:p>
            <a:r>
              <a:rPr lang="en-US" smtClean="0">
                <a:ea typeface="ＭＳ Ｐゴシック" panose="020B0600070205080204" pitchFamily="34" charset="-128"/>
              </a:rPr>
              <a:t>Sorting vs. Counting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57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57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57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57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5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5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6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98" grpId="0" autoUpdateAnimBg="0"/>
      <p:bldP spid="115799" grpId="0" autoUpdateAnimBg="0"/>
    </p:bldLst>
  </p:timing>
</p:sld>
</file>

<file path=ppt/theme/theme1.xml><?xml version="1.0" encoding="utf-8"?>
<a:theme xmlns:a="http://schemas.openxmlformats.org/drawingml/2006/main" name="Blank Presentation">
  <a:themeElements>
    <a:clrScheme name="">
      <a:dk1>
        <a:srgbClr val="000000"/>
      </a:dk1>
      <a:lt1>
        <a:srgbClr val="FFFFFF"/>
      </a:lt1>
      <a:dk2>
        <a:srgbClr val="FF0000"/>
      </a:dk2>
      <a:lt2>
        <a:srgbClr val="808080"/>
      </a:lt2>
      <a:accent1>
        <a:srgbClr val="339933"/>
      </a:accent1>
      <a:accent2>
        <a:srgbClr val="3333CC"/>
      </a:accent2>
      <a:accent3>
        <a:srgbClr val="FFFFFF"/>
      </a:accent3>
      <a:accent4>
        <a:srgbClr val="000000"/>
      </a:accent4>
      <a:accent5>
        <a:srgbClr val="ADCAAD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Design">
  <a:themeElements>
    <a:clrScheme name="Default Design 4">
      <a:dk1>
        <a:srgbClr val="000000"/>
      </a:dk1>
      <a:lt1>
        <a:srgbClr val="FFFFCC"/>
      </a:lt1>
      <a:dk2>
        <a:srgbClr val="808000"/>
      </a:dk2>
      <a:lt2>
        <a:srgbClr val="666633"/>
      </a:lt2>
      <a:accent1>
        <a:srgbClr val="339933"/>
      </a:accent1>
      <a:accent2>
        <a:srgbClr val="800000"/>
      </a:accent2>
      <a:accent3>
        <a:srgbClr val="FFFFE2"/>
      </a:accent3>
      <a:accent4>
        <a:srgbClr val="000000"/>
      </a:accent4>
      <a:accent5>
        <a:srgbClr val="ADCAAD"/>
      </a:accent5>
      <a:accent6>
        <a:srgbClr val="730000"/>
      </a:accent6>
      <a:hlink>
        <a:srgbClr val="0033CC"/>
      </a:hlink>
      <a:folHlink>
        <a:srgbClr val="FFCC66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200" b="1" i="1" u="sng" strike="noStrike" cap="none" normalizeH="0" baseline="-2500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200" b="1" i="1" u="sng" strike="noStrike" cap="none" normalizeH="0" baseline="-2500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Blank Presentation">
  <a:themeElements>
    <a:clrScheme name="">
      <a:dk1>
        <a:srgbClr val="000000"/>
      </a:dk1>
      <a:lt1>
        <a:srgbClr val="FFFFFF"/>
      </a:lt1>
      <a:dk2>
        <a:srgbClr val="FF0000"/>
      </a:dk2>
      <a:lt2>
        <a:srgbClr val="808080"/>
      </a:lt2>
      <a:accent1>
        <a:srgbClr val="339933"/>
      </a:accent1>
      <a:accent2>
        <a:srgbClr val="3333CC"/>
      </a:accent2>
      <a:accent3>
        <a:srgbClr val="FFFFFF"/>
      </a:accent3>
      <a:accent4>
        <a:srgbClr val="000000"/>
      </a:accent4>
      <a:accent5>
        <a:srgbClr val="ADCAAD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9086</TotalTime>
  <Words>2692</Words>
  <Application>Microsoft Office PowerPoint</Application>
  <PresentationFormat>On-screen Show (4:3)</PresentationFormat>
  <Paragraphs>1524</Paragraphs>
  <Slides>115</Slides>
  <Notes>11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115</vt:i4>
      </vt:variant>
    </vt:vector>
  </HeadingPairs>
  <TitlesOfParts>
    <vt:vector size="125" baseType="lpstr">
      <vt:lpstr>Times New Roman</vt:lpstr>
      <vt:lpstr>ＭＳ Ｐゴシック</vt:lpstr>
      <vt:lpstr>Arial</vt:lpstr>
      <vt:lpstr>Helvetica</vt:lpstr>
      <vt:lpstr>Courier New</vt:lpstr>
      <vt:lpstr>Symbol</vt:lpstr>
      <vt:lpstr>Blank Presentation</vt:lpstr>
      <vt:lpstr>Default Design</vt:lpstr>
      <vt:lpstr>1_Blank Presentation</vt:lpstr>
      <vt:lpstr>Microsoft Equation 3.0</vt:lpstr>
      <vt:lpstr>Comparison Networks</vt:lpstr>
      <vt:lpstr>Sorting Algorithms</vt:lpstr>
      <vt:lpstr>Sorting Networks</vt:lpstr>
      <vt:lpstr>Sorting Networks (binary values)</vt:lpstr>
      <vt:lpstr>Comparator (2-sorter)</vt:lpstr>
      <vt:lpstr>Comparator (2-sorter)</vt:lpstr>
      <vt:lpstr>Comparison Network</vt:lpstr>
      <vt:lpstr>Comparison Network</vt:lpstr>
      <vt:lpstr>Sorting Network</vt:lpstr>
      <vt:lpstr>Sorting Network</vt:lpstr>
      <vt:lpstr>Insertion Sort Network</vt:lpstr>
      <vt:lpstr>Batcher Sorting Network</vt:lpstr>
      <vt:lpstr>Sorting Arbitrary Numbers</vt:lpstr>
      <vt:lpstr>Integer Comparator</vt:lpstr>
      <vt:lpstr>Sorting Arbitrary Numbers</vt:lpstr>
      <vt:lpstr>Sorting Arbitrary Numbers</vt:lpstr>
      <vt:lpstr>Sorting Arbitrary Numbers</vt:lpstr>
      <vt:lpstr>Sorting Arbitrary Numbers</vt:lpstr>
      <vt:lpstr>Sorting Arbitrary Numbers</vt:lpstr>
      <vt:lpstr>Sorting Arbitrary Numbers</vt:lpstr>
      <vt:lpstr>Sorting Arbitrary Numbers</vt:lpstr>
      <vt:lpstr>Sorting Arbitrary Numbers</vt:lpstr>
      <vt:lpstr>Sorting Arbitrary Numbers</vt:lpstr>
      <vt:lpstr>Sorting Arbitrary Numbers</vt:lpstr>
      <vt:lpstr>Sorting Arbitrary Numbers</vt:lpstr>
      <vt:lpstr>Sorting Arbitrary Numbers</vt:lpstr>
      <vt:lpstr>Sorting Arbitrary Numbers</vt:lpstr>
      <vt:lpstr>Sorting Arbitrary Numbers</vt:lpstr>
      <vt:lpstr>Sorting Arbitrary Numbers</vt:lpstr>
      <vt:lpstr>Sorting Arbitrary Numbers</vt:lpstr>
      <vt:lpstr>Sorting Arbitrary Numbers</vt:lpstr>
      <vt:lpstr>Sorting Arbitrary Numbers</vt:lpstr>
      <vt:lpstr>Sorting Arbitrary Numbers</vt:lpstr>
      <vt:lpstr>Sorting Arbitrary Numbers</vt:lpstr>
      <vt:lpstr>Sorting Arbitrary Numbers</vt:lpstr>
      <vt:lpstr>Sorting Arbitrary Numbers</vt:lpstr>
      <vt:lpstr>Sorting Arbitrary Numbers</vt:lpstr>
      <vt:lpstr>Zero-One Principle</vt:lpstr>
      <vt:lpstr>Lemma</vt:lpstr>
      <vt:lpstr>Lemma</vt:lpstr>
      <vt:lpstr>Proof: Lemma</vt:lpstr>
      <vt:lpstr>Proof: Lemma</vt:lpstr>
      <vt:lpstr>Proof: Lemma</vt:lpstr>
      <vt:lpstr>Proof: Lemma</vt:lpstr>
      <vt:lpstr>Proof: Lemma</vt:lpstr>
      <vt:lpstr>Generalization</vt:lpstr>
      <vt:lpstr>Generalization</vt:lpstr>
      <vt:lpstr>Proof: Zero-One Principle</vt:lpstr>
      <vt:lpstr>Proof: Zero-One Principle</vt:lpstr>
      <vt:lpstr>Proof: Zero-One Principle</vt:lpstr>
      <vt:lpstr>Proof: Zero-One Principle</vt:lpstr>
      <vt:lpstr>PowerPoint Presentation</vt:lpstr>
      <vt:lpstr>PowerPoint Presentation</vt:lpstr>
      <vt:lpstr>Lemma 1</vt:lpstr>
      <vt:lpstr>Lemma 2</vt:lpstr>
      <vt:lpstr>PowerPoint Presentation</vt:lpstr>
      <vt:lpstr>Lemma 3</vt:lpstr>
      <vt:lpstr>Lemma 3</vt:lpstr>
      <vt:lpstr>Merge Network</vt:lpstr>
      <vt:lpstr>Merge Network (pf.)</vt:lpstr>
      <vt:lpstr>Merge Network (pf.)</vt:lpstr>
      <vt:lpstr>Merge Network (pf.)</vt:lpstr>
      <vt:lpstr>Merge Network (pf.)</vt:lpstr>
      <vt:lpstr>Batcher Sorting Network</vt:lpstr>
      <vt:lpstr>PowerPoint Presentation</vt:lpstr>
      <vt:lpstr>PowerPoint Presentation</vt:lpstr>
      <vt:lpstr>Sorting Networks</vt:lpstr>
      <vt:lpstr>Balancer</vt:lpstr>
      <vt:lpstr>Balancer</vt:lpstr>
      <vt:lpstr>Balancer</vt:lpstr>
      <vt:lpstr>Balancer</vt:lpstr>
      <vt:lpstr>Balancer</vt:lpstr>
      <vt:lpstr>Balancer</vt:lpstr>
      <vt:lpstr>Balancer</vt:lpstr>
      <vt:lpstr>Balancer</vt:lpstr>
      <vt:lpstr>Balancer</vt:lpstr>
      <vt:lpstr>Balancer</vt:lpstr>
      <vt:lpstr>Balancer</vt:lpstr>
      <vt:lpstr>Balancer</vt:lpstr>
      <vt:lpstr>Counting Network</vt:lpstr>
      <vt:lpstr>PowerPoint Presentation</vt:lpstr>
      <vt:lpstr>Counting Network</vt:lpstr>
      <vt:lpstr>Comparator</vt:lpstr>
      <vt:lpstr>Balancer</vt:lpstr>
      <vt:lpstr>Balancer</vt:lpstr>
      <vt:lpstr>Balancing Network</vt:lpstr>
      <vt:lpstr>Smooth Sequences</vt:lpstr>
      <vt:lpstr>Smooth Sequences</vt:lpstr>
      <vt:lpstr>Step Sequences</vt:lpstr>
      <vt:lpstr>Step Sequences</vt:lpstr>
      <vt:lpstr>Counting Network</vt:lpstr>
      <vt:lpstr>Sorting vs. Counting</vt:lpstr>
      <vt:lpstr>Sorting vs. Counting</vt:lpstr>
      <vt:lpstr>Sorting vs. Counting</vt:lpstr>
      <vt:lpstr>Sorting vs. Counting</vt:lpstr>
      <vt:lpstr>Sorting vs. Counting</vt:lpstr>
      <vt:lpstr>Sorting vs. Counting</vt:lpstr>
      <vt:lpstr>Sorting vs. Counting</vt:lpstr>
      <vt:lpstr>Sorting vs. Counting</vt:lpstr>
      <vt:lpstr>Counting Network</vt:lpstr>
      <vt:lpstr>PowerPoint Presentation</vt:lpstr>
      <vt:lpstr>Counting Network</vt:lpstr>
      <vt:lpstr>Batcher Counting Network</vt:lpstr>
      <vt:lpstr>Lemma 1</vt:lpstr>
      <vt:lpstr>Lemma 2</vt:lpstr>
      <vt:lpstr>Lemma 3</vt:lpstr>
      <vt:lpstr>Lemma 3</vt:lpstr>
      <vt:lpstr>Merge Network</vt:lpstr>
      <vt:lpstr>Merge Network (pf.)</vt:lpstr>
      <vt:lpstr>Merge Network (pf.)</vt:lpstr>
      <vt:lpstr>Merge Network (pf.)</vt:lpstr>
      <vt:lpstr>Merge Network (pf.)</vt:lpstr>
      <vt:lpstr>Merge Network (pf.)</vt:lpstr>
      <vt:lpstr>Batcher Counting Network</vt:lpstr>
      <vt:lpstr>Verifying that a Network Counts</vt:lpstr>
    </vt:vector>
  </TitlesOfParts>
  <Company>CALTECH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Sorting Networks</dc:title>
  <dc:creator>Jehosua Bruck</dc:creator>
  <cp:lastModifiedBy>Marc Riedel</cp:lastModifiedBy>
  <cp:revision>41</cp:revision>
  <dcterms:created xsi:type="dcterms:W3CDTF">1999-02-16T04:08:34Z</dcterms:created>
  <dcterms:modified xsi:type="dcterms:W3CDTF">2013-11-29T07:38:26Z</dcterms:modified>
</cp:coreProperties>
</file>