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2"/>
  </p:notesMasterIdLst>
  <p:sldIdLst>
    <p:sldId id="572" r:id="rId2"/>
    <p:sldId id="601" r:id="rId3"/>
    <p:sldId id="541" r:id="rId4"/>
    <p:sldId id="542" r:id="rId5"/>
    <p:sldId id="543" r:id="rId6"/>
    <p:sldId id="573" r:id="rId7"/>
    <p:sldId id="602" r:id="rId8"/>
    <p:sldId id="547" r:id="rId9"/>
    <p:sldId id="585" r:id="rId10"/>
    <p:sldId id="586" r:id="rId11"/>
    <p:sldId id="587" r:id="rId12"/>
    <p:sldId id="588" r:id="rId13"/>
    <p:sldId id="575" r:id="rId14"/>
    <p:sldId id="576" r:id="rId15"/>
    <p:sldId id="578" r:id="rId16"/>
    <p:sldId id="589" r:id="rId17"/>
    <p:sldId id="590" r:id="rId18"/>
    <p:sldId id="591" r:id="rId19"/>
    <p:sldId id="592" r:id="rId20"/>
    <p:sldId id="593" r:id="rId21"/>
    <p:sldId id="596" r:id="rId22"/>
    <p:sldId id="594" r:id="rId23"/>
    <p:sldId id="595" r:id="rId24"/>
    <p:sldId id="597" r:id="rId25"/>
    <p:sldId id="560" r:id="rId26"/>
    <p:sldId id="598" r:id="rId27"/>
    <p:sldId id="599" r:id="rId28"/>
    <p:sldId id="600" r:id="rId29"/>
    <p:sldId id="569" r:id="rId30"/>
    <p:sldId id="57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0976" autoAdjust="0"/>
  </p:normalViewPr>
  <p:slideViewPr>
    <p:cSldViewPr>
      <p:cViewPr>
        <p:scale>
          <a:sx n="66" d="100"/>
          <a:sy n="66" d="100"/>
        </p:scale>
        <p:origin x="-151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0F0D9-1322-45A3-941B-DEDE273001E0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9FB2-F27D-47D7-A6F0-10CDB5B7BB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8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9FB2-F27D-47D7-A6F0-10CDB5B7BBD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8835-B88A-43CE-AA60-BC3B28BBE55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962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8835-B88A-43CE-AA60-BC3B28BBE55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962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8835-B88A-43CE-AA60-BC3B28BBE55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962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B8835-B88A-43CE-AA60-BC3B28BBE55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42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b="0" i="0" smtClean="0">
                    <a:latin typeface="Cambria Math"/>
                  </a:rPr>
                  <a:t>𝑋</a:t>
                </a:r>
                <a:r>
                  <a:rPr lang="en-US" altLang="zh-CN" dirty="0" smtClean="0"/>
                  <a:t>:</a:t>
                </a:r>
                <a:r>
                  <a:rPr lang="en-US" altLang="zh-CN" baseline="0" dirty="0" smtClean="0"/>
                  <a:t> stochastic bit stream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6E10-B4F9-4AC4-B91B-81EE1BC4C94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10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b="0" i="0" smtClean="0">
                    <a:latin typeface="Cambria Math"/>
                  </a:rPr>
                  <a:t>𝑋</a:t>
                </a:r>
                <a:r>
                  <a:rPr lang="en-US" altLang="zh-CN" dirty="0" smtClean="0"/>
                  <a:t>:</a:t>
                </a:r>
                <a:r>
                  <a:rPr lang="en-US" altLang="zh-CN" baseline="0" dirty="0" smtClean="0"/>
                  <a:t> stochastic bit stream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6E10-B4F9-4AC4-B91B-81EE1BC4C94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10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b="0" i="0" smtClean="0">
                    <a:latin typeface="Cambria Math"/>
                  </a:rPr>
                  <a:t>𝑋</a:t>
                </a:r>
                <a:r>
                  <a:rPr lang="en-US" altLang="zh-CN" dirty="0" smtClean="0"/>
                  <a:t>:</a:t>
                </a:r>
                <a:r>
                  <a:rPr lang="en-US" altLang="zh-CN" baseline="0" dirty="0" smtClean="0"/>
                  <a:t> stochastic bit stream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6E10-B4F9-4AC4-B91B-81EE1BC4C94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10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b="0" i="0" smtClean="0">
                    <a:latin typeface="Cambria Math"/>
                  </a:rPr>
                  <a:t>𝑋</a:t>
                </a:r>
                <a:r>
                  <a:rPr lang="en-US" altLang="zh-CN" dirty="0" smtClean="0"/>
                  <a:t>:</a:t>
                </a:r>
                <a:r>
                  <a:rPr lang="en-US" altLang="zh-CN" baseline="0" dirty="0" smtClean="0"/>
                  <a:t> stochastic bit stream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6E10-B4F9-4AC4-B91B-81EE1BC4C94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100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b="0" i="0" smtClean="0">
                    <a:latin typeface="Cambria Math"/>
                  </a:rPr>
                  <a:t>𝑋</a:t>
                </a:r>
                <a:r>
                  <a:rPr lang="en-US" altLang="zh-CN" dirty="0" smtClean="0"/>
                  <a:t>:</a:t>
                </a:r>
                <a:r>
                  <a:rPr lang="en-US" altLang="zh-CN" baseline="0" dirty="0" smtClean="0"/>
                  <a:t> stochastic bit stream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6E10-B4F9-4AC4-B91B-81EE1BC4C94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100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b="0" i="0" smtClean="0">
                    <a:latin typeface="Cambria Math"/>
                  </a:rPr>
                  <a:t>𝑋</a:t>
                </a:r>
                <a:r>
                  <a:rPr lang="en-US" altLang="zh-CN" dirty="0" smtClean="0"/>
                  <a:t>:</a:t>
                </a:r>
                <a:r>
                  <a:rPr lang="en-US" altLang="zh-CN" baseline="0" dirty="0" smtClean="0"/>
                  <a:t> stochastic bit stream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6E10-B4F9-4AC4-B91B-81EE1BC4C94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100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b="0" i="0" smtClean="0">
                    <a:latin typeface="Cambria Math"/>
                  </a:rPr>
                  <a:t>𝑋</a:t>
                </a:r>
                <a:r>
                  <a:rPr lang="en-US" altLang="zh-CN" dirty="0" smtClean="0"/>
                  <a:t>:</a:t>
                </a:r>
                <a:r>
                  <a:rPr lang="en-US" altLang="zh-CN" baseline="0" dirty="0" smtClean="0"/>
                  <a:t> stochastic bit stream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6E10-B4F9-4AC4-B91B-81EE1BC4C94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100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b="0" i="0" smtClean="0">
                    <a:latin typeface="Cambria Math"/>
                  </a:rPr>
                  <a:t>𝑋</a:t>
                </a:r>
                <a:r>
                  <a:rPr lang="en-US" altLang="zh-CN" dirty="0" smtClean="0"/>
                  <a:t>:</a:t>
                </a:r>
                <a:r>
                  <a:rPr lang="en-US" altLang="zh-CN" baseline="0" dirty="0" smtClean="0"/>
                  <a:t> stochastic bit stream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6E10-B4F9-4AC4-B91B-81EE1BC4C94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10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7173" name="Picture 5" descr="D2D-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77"/>
            <a:ext cx="9145588" cy="682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53640926-AAD7-44D8-BBD7-CCE9431645EC}">
              <a14:shadowObscured xmlns:a14="http://schemas.microsoft.com/office/drawing/2010/main" val="1"/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7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8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3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38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4953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4953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91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2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8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72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5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485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53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02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35" name="Picture 11" descr="D2D-3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5588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53640926-AAD7-44D8-BBD7-CCE9431645EC}">
              <a14:shadowObscured xmlns:a14="http://schemas.microsoft.com/office/drawing/2010/main" val="1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8C191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charset="0"/>
          <a:ea typeface="ＭＳ Ｐゴシック" pitchFamily="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charset="0"/>
          <a:ea typeface="ＭＳ Ｐゴシック" pitchFamily="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charset="0"/>
          <a:ea typeface="ＭＳ Ｐゴシック" pitchFamily="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charset="0"/>
          <a:ea typeface="ＭＳ Ｐゴシック" pitchFamily="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charset="0"/>
          <a:ea typeface="ＭＳ Ｐゴシック" pitchFamily="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charset="0"/>
          <a:ea typeface="ＭＳ Ｐゴシック" pitchFamily="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charset="0"/>
          <a:ea typeface="ＭＳ Ｐゴシック" pitchFamily="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C1919"/>
          </a:solidFill>
          <a:latin typeface="Arial" charset="0"/>
          <a:ea typeface="ＭＳ Ｐゴシック" pitchFamily="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67" y="1052736"/>
            <a:ext cx="8460432" cy="1066800"/>
          </a:xfrm>
        </p:spPr>
        <p:txBody>
          <a:bodyPr>
            <a:no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FZShuTi" panose="02010601030101010101" pitchFamily="2" charset="-122"/>
                <a:cs typeface="Times New Roman" panose="02020603050405020304" pitchFamily="18" charset="0"/>
              </a:rPr>
              <a:t>Synthesis of Correlated Bit Streams </a:t>
            </a:r>
            <a:r>
              <a:rPr lang="en-US" altLang="zh-CN" b="1" dirty="0" smtClean="0">
                <a:latin typeface="Times New Roman" panose="02020603050405020304" pitchFamily="18" charset="0"/>
                <a:ea typeface="FZShuTi" panose="02010601030101010101" pitchFamily="2" charset="-122"/>
                <a:cs typeface="Times New Roman" panose="02020603050405020304" pitchFamily="18" charset="0"/>
              </a:rPr>
              <a:t>for Stochastic Computing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4314" y="443711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Department of Electrical and Computer Engineering</a:t>
            </a:r>
          </a:p>
          <a:p>
            <a:pPr algn="ctr"/>
            <a:r>
              <a:rPr lang="en-US" dirty="0" smtClean="0"/>
              <a:t>University of Minnesota, Minneapolis MN, USA</a:t>
            </a:r>
          </a:p>
          <a:p>
            <a:pPr algn="ctr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43608" y="3333859"/>
            <a:ext cx="7163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Yin </a:t>
            </a:r>
            <a:r>
              <a:rPr lang="en-US" sz="2800" b="1" i="1" dirty="0"/>
              <a:t>Liu</a:t>
            </a:r>
            <a:r>
              <a:rPr lang="en-US" sz="2800" i="1" dirty="0"/>
              <a:t>, </a:t>
            </a:r>
            <a:r>
              <a:rPr lang="en-US" sz="2800" i="1" dirty="0" err="1"/>
              <a:t>Megha</a:t>
            </a:r>
            <a:r>
              <a:rPr lang="en-US" sz="2800" i="1" dirty="0"/>
              <a:t> </a:t>
            </a:r>
            <a:r>
              <a:rPr lang="en-US" sz="2800" i="1" dirty="0" err="1"/>
              <a:t>Parhi</a:t>
            </a:r>
            <a:r>
              <a:rPr lang="en-US" sz="2800" i="1"/>
              <a:t>, Marc </a:t>
            </a:r>
            <a:r>
              <a:rPr lang="en-US" sz="2800" i="1" dirty="0"/>
              <a:t>D. Riedel and </a:t>
            </a:r>
            <a:r>
              <a:rPr lang="en-US" sz="2800" i="1" dirty="0" err="1"/>
              <a:t>Keshab</a:t>
            </a:r>
            <a:r>
              <a:rPr lang="en-US" sz="2800" i="1" dirty="0"/>
              <a:t> K. </a:t>
            </a:r>
            <a:r>
              <a:rPr lang="en-US" sz="2800" i="1" dirty="0" err="1"/>
              <a:t>Parhi</a:t>
            </a: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21379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084" y="152400"/>
            <a:ext cx="8686800" cy="914400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combinational logic with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correlated input sequences</a:t>
            </a:r>
            <a:endParaRPr lang="zh-CN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216" y="1415436"/>
            <a:ext cx="8686800" cy="4594448"/>
          </a:xfrm>
        </p:spPr>
        <p:txBody>
          <a:bodyPr/>
          <a:lstStyle/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2-input stochastic logic gates</a:t>
            </a: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4277430" cy="68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92057"/>
            <a:ext cx="3692252" cy="7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4" y="3870176"/>
            <a:ext cx="845661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084" y="152400"/>
            <a:ext cx="8686800" cy="914400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combinational logic with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correlated input sequences</a:t>
            </a:r>
            <a:endParaRPr lang="zh-CN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4216" y="1415436"/>
                <a:ext cx="8686800" cy="4605852"/>
              </a:xfrm>
            </p:spPr>
            <p:txBody>
              <a:bodyPr/>
              <a:lstStyle/>
              <a:p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the unipolar stochastic multiplication with 3 inputs</a:t>
                </a:r>
                <a:endPara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2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2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orrelations of three inputs are described using pairwise correlations and one cubic correlation </a:t>
                </a:r>
              </a:p>
              <a:p>
                <a:pPr lvl="1"/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zh-C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216" y="1415436"/>
                <a:ext cx="8686800" cy="4605852"/>
              </a:xfrm>
              <a:blipFill rotWithShape="1">
                <a:blip r:embed="rId3"/>
                <a:stretch>
                  <a:fillRect l="-1123" t="-1190" r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24" y="3305614"/>
            <a:ext cx="37814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33" y="3284984"/>
            <a:ext cx="43815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7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084" y="152400"/>
            <a:ext cx="8686800" cy="914400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combinational logic with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correlated input sequences</a:t>
            </a:r>
            <a:endParaRPr lang="zh-CN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216" y="1415436"/>
            <a:ext cx="8686800" cy="4594448"/>
          </a:xfrm>
        </p:spPr>
        <p:txBody>
          <a:bodyPr/>
          <a:lstStyle/>
          <a:p>
            <a:pPr lvl="1"/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output probability:</a:t>
            </a:r>
          </a:p>
          <a:p>
            <a:pPr lvl="1"/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computational error: </a:t>
            </a:r>
          </a:p>
          <a:p>
            <a:pPr lvl="1"/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87009"/>
            <a:ext cx="5652120" cy="37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90" y="4365103"/>
            <a:ext cx="5076564" cy="3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80789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CN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stochastic logic with correlated inputs</a:t>
            </a:r>
          </a:p>
          <a:p>
            <a:r>
              <a:rPr lang="en-US" altLang="zh-CN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two correlated stochastic bit streams</a:t>
            </a:r>
          </a:p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three correlated stochastic bit streams</a:t>
            </a:r>
          </a:p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</a:t>
            </a:r>
          </a:p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7006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68115" y="1268760"/>
                <a:ext cx="7772400" cy="4821811"/>
              </a:xfrm>
            </p:spPr>
            <p:txBody>
              <a:bodyPr/>
              <a:lstStyle/>
              <a:p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respectively, represent the given </a:t>
                </a:r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probabilities of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ones in the stochastic sequences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their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correlation coefficient. </a:t>
                </a:r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objective is to </a:t>
                </a:r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synthesize two stochastic sequences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600" b="0" i="1" dirty="0" smtClean="0">
                        <a:latin typeface="Cambria Math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joint probability mass function (</a:t>
                </a:r>
                <a:r>
                  <a:rPr lang="en-US" altLang="zh-CN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pmf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described as follows: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68115" y="1268760"/>
                <a:ext cx="7772400" cy="4821811"/>
              </a:xfrm>
              <a:blipFill rotWithShape="1">
                <a:blip r:embed="rId2"/>
                <a:stretch>
                  <a:fillRect l="-1255" t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737" y="4437113"/>
            <a:ext cx="4330058" cy="146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64016" cy="914400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two correlated stochastic bit streams</a:t>
            </a:r>
          </a:p>
        </p:txBody>
      </p:sp>
    </p:spTree>
    <p:extLst>
      <p:ext uri="{BB962C8B-B14F-4D97-AF65-F5344CB8AC3E}">
        <p14:creationId xmlns:p14="http://schemas.microsoft.com/office/powerpoint/2010/main" val="8135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64016" cy="914400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two correlated stochastic bit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streams (continued)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68115" y="1268760"/>
                <a:ext cx="7772400" cy="4821811"/>
              </a:xfrm>
            </p:spPr>
            <p:txBody>
              <a:bodyPr/>
              <a:lstStyle/>
              <a:p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Constraints for non-negative probabilities:</a:t>
                </a:r>
                <a:endPara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definition of the bit-level </a:t>
                </a:r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correlation:</a:t>
                </a:r>
              </a:p>
              <a:p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zh-CN" sz="2200" dirty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200" dirty="0">
                        <a:latin typeface="Cambria Math"/>
                        <a:cs typeface="Times New Roman" panose="020206030504050203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CN" sz="2200" i="0" dirty="0">
                        <a:latin typeface="Cambria Math"/>
                        <a:cs typeface="Times New Roman" panose="02020603050405020304" pitchFamily="18" charset="0"/>
                      </a:rPr>
                      <m:t>max</m:t>
                    </m:r>
                    <m:r>
                      <a:rPr lang="en-US" altLang="zh-CN" sz="2200" dirty="0">
                        <a:latin typeface="Cambria Math"/>
                        <a:cs typeface="Times New Roman" panose="02020603050405020304" pitchFamily="18" charset="0"/>
                      </a:rPr>
                      <m:t>(0, </m:t>
                    </m:r>
                    <m:sSub>
                      <m:sSubPr>
                        <m:ctrlPr>
                          <a:rPr lang="en-US" altLang="zh-CN" sz="2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dirty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200" dirty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200" dirty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dirty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200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b="0" i="0" dirty="0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200" dirty="0">
                        <a:latin typeface="Cambria Math"/>
                        <a:cs typeface="Times New Roman" panose="02020603050405020304" pitchFamily="18" charset="0"/>
                      </a:rPr>
                      <m:t>1)</m:t>
                    </m:r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200" b="0" i="1" dirty="0" smtClean="0">
                        <a:latin typeface="Cambria Math"/>
                        <a:cs typeface="Times New Roman" panose="02020603050405020304" pitchFamily="18" charset="0"/>
                      </a:rPr>
                      <m:t>≤</m:t>
                    </m:r>
                    <m:func>
                      <m:funcPr>
                        <m:ctrlPr>
                          <a:rPr lang="en-US" altLang="zh-CN" sz="22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200" i="0" dirty="0">
                            <a:latin typeface="Cambria Math"/>
                            <a:cs typeface="Times New Roman" panose="020206030504050203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sz="22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2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2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2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2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2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feasible range of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given by</a:t>
                </a:r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68115" y="1268760"/>
                <a:ext cx="7772400" cy="4821811"/>
              </a:xfrm>
              <a:blipFill rotWithShape="1">
                <a:blip r:embed="rId2"/>
                <a:stretch>
                  <a:fillRect l="-1255" t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30" y="1844824"/>
            <a:ext cx="2160240" cy="119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1728192" cy="6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4680520" cy="7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102" y="5157192"/>
            <a:ext cx="5588496" cy="105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5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67544" y="188640"/>
                <a:ext cx="8164016" cy="914400"/>
              </a:xfrm>
            </p:spPr>
            <p:txBody>
              <a:bodyPr/>
              <a:lstStyle/>
              <a:p>
                <a:r>
                  <a:rPr lang="en-US" altLang="zh-C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feasible range of 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latin typeface="Cambria Math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endPara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88640"/>
                <a:ext cx="8164016" cy="914400"/>
              </a:xfrm>
              <a:blipFill rotWithShape="1">
                <a:blip r:embed="rId2"/>
                <a:stretch>
                  <a:fillRect t="-66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68115" y="1268760"/>
                <a:ext cx="7772400" cy="4821811"/>
              </a:xfrm>
            </p:spPr>
            <p:txBody>
              <a:bodyPr/>
              <a:lstStyle/>
              <a:p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600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600" i="1" dirty="0" smtClean="0">
                        <a:latin typeface="Cambria Math"/>
                        <a:cs typeface="Times New Roman" panose="02020603050405020304" pitchFamily="18" charset="0"/>
                      </a:rPr>
                      <m:t>0.3</m:t>
                    </m:r>
                  </m:oMath>
                </a14:m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600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600" i="1" dirty="0" smtClean="0">
                        <a:latin typeface="Cambria Math"/>
                        <a:cs typeface="Times New Roman" panose="02020603050405020304" pitchFamily="18" charset="0"/>
                      </a:rPr>
                      <m:t>0.8</m:t>
                    </m:r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range of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constrained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the range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/>
                        <a:cs typeface="Times New Roman" panose="02020603050405020304" pitchFamily="18" charset="0"/>
                      </a:rPr>
                      <m:t>[0.1, 0.3</m:t>
                    </m:r>
                    <m:r>
                      <a:rPr lang="en-US" altLang="zh-CN" sz="2600" i="1" dirty="0">
                        <a:latin typeface="Cambria Math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This limits the range </a:t>
                </a:r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2600" b="0" i="1" dirty="0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600" i="1" dirty="0">
                        <a:latin typeface="Cambria Math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2600" b="0" i="1" dirty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600" i="1" dirty="0">
                        <a:latin typeface="Cambria Math"/>
                        <a:cs typeface="Times New Roman" panose="02020603050405020304" pitchFamily="18" charset="0"/>
                      </a:rPr>
                      <m:t>7638</m:t>
                    </m:r>
                    <m:r>
                      <a:rPr lang="en-US" altLang="zh-CN" sz="2600" b="0" i="1" dirty="0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600" i="1" dirty="0">
                        <a:latin typeface="Cambria Math"/>
                        <a:cs typeface="Times New Roman" panose="02020603050405020304" pitchFamily="18" charset="0"/>
                      </a:rPr>
                      <m:t> 0</m:t>
                    </m:r>
                    <m:r>
                      <a:rPr lang="en-US" altLang="zh-CN" sz="2600" b="0" i="1" dirty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600" i="1" dirty="0">
                        <a:latin typeface="Cambria Math"/>
                        <a:cs typeface="Times New Roman" panose="02020603050405020304" pitchFamily="18" charset="0"/>
                      </a:rPr>
                      <m:t>3273]</m:t>
                    </m:r>
                  </m:oMath>
                </a14:m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minimum </a:t>
                </a:r>
                <a14:m>
                  <m:oMath xmlns:m="http://schemas.openxmlformats.org/officeDocument/2006/math">
                    <m:r>
                      <a:rPr lang="en-US" altLang="zh-CN" sz="2600" b="0" i="1" dirty="0" smtClean="0">
                        <a:latin typeface="Cambria Math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maximum </a:t>
                </a:r>
                <a14:m>
                  <m:oMath xmlns:m="http://schemas.openxmlformats.org/officeDocument/2006/math">
                    <m:r>
                      <a:rPr lang="en-US" altLang="zh-CN" sz="2600" b="0" i="1" dirty="0" smtClean="0">
                        <a:latin typeface="Cambria Math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all possible </a:t>
                </a:r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68115" y="1268760"/>
                <a:ext cx="7772400" cy="4821811"/>
              </a:xfrm>
              <a:blipFill rotWithShape="1">
                <a:blip r:embed="rId3"/>
                <a:stretch>
                  <a:fillRect l="-1255" t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2"/>
            <a:ext cx="3240360" cy="243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76" y="3459502"/>
            <a:ext cx="3680085" cy="260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1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64016" cy="914400"/>
          </a:xfrm>
        </p:spPr>
        <p:txBody>
          <a:bodyPr/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decision tree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68115" y="1268760"/>
                <a:ext cx="7772400" cy="4821811"/>
              </a:xfrm>
            </p:spPr>
            <p:txBody>
              <a:bodyPr/>
              <a:lstStyle/>
              <a:p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two correlated stochastic bit streams,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synthesized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two uncorrelated bit </a:t>
                </a:r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streams,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each bit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60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</a:t>
                </a:r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uniform random variable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 0 and </a:t>
                </a:r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68115" y="1268760"/>
                <a:ext cx="7772400" cy="4821811"/>
              </a:xfrm>
              <a:blipFill rotWithShape="1">
                <a:blip r:embed="rId2"/>
                <a:stretch>
                  <a:fillRect l="-1255" t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40" y="3126702"/>
            <a:ext cx="43338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64016" cy="914400"/>
          </a:xfrm>
        </p:spPr>
        <p:txBody>
          <a:bodyPr/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circuit for synthesis two correlated bit streams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11" y="1556792"/>
            <a:ext cx="4676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5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80789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CN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stochastic logic with correlated inputs</a:t>
            </a:r>
          </a:p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two correlated stochastic bit streams</a:t>
            </a:r>
          </a:p>
          <a:p>
            <a:r>
              <a:rPr lang="en-US" altLang="zh-CN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three correlated stochastic bit streams</a:t>
            </a:r>
          </a:p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</a:t>
            </a:r>
          </a:p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061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80789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altLang="zh-CN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stochastic logic with correlated inputs</a:t>
            </a:r>
          </a:p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two correlated stochastic bit streams</a:t>
            </a:r>
          </a:p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three correlated stochastic bit streams</a:t>
            </a:r>
          </a:p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</a:t>
            </a:r>
          </a:p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702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68115" y="1268760"/>
                <a:ext cx="7772400" cy="4821811"/>
              </a:xfrm>
            </p:spPr>
            <p:txBody>
              <a:bodyPr/>
              <a:lstStyle/>
              <a:p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Inputs include probabilities and correlations</a:t>
                </a:r>
              </a:p>
              <a:p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joint probability mass function (</a:t>
                </a:r>
                <a:r>
                  <a:rPr lang="en-US" altLang="zh-CN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pmf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described as follows: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68115" y="1268760"/>
                <a:ext cx="7772400" cy="4821811"/>
              </a:xfrm>
              <a:blipFill rotWithShape="1">
                <a:blip r:embed="rId2"/>
                <a:stretch>
                  <a:fillRect l="-1255" t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64016" cy="914400"/>
          </a:xfrm>
        </p:spPr>
        <p:txBody>
          <a:bodyPr/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Inputs for synthesis of three correlated bit streams 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680520" cy="150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71" y="4293096"/>
            <a:ext cx="7446821" cy="166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7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3568" y="1412776"/>
                <a:ext cx="7772400" cy="4821811"/>
              </a:xfrm>
            </p:spPr>
            <p:txBody>
              <a:bodyPr/>
              <a:lstStyle/>
              <a:p>
                <a:pPr lvl="1"/>
                <a:endPara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Parameters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described as follows:</a:t>
                </a:r>
              </a:p>
              <a:p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3568" y="1412776"/>
                <a:ext cx="7772400" cy="4821811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64016" cy="914400"/>
          </a:xfrm>
        </p:spPr>
        <p:txBody>
          <a:bodyPr/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Inputs for synthesis of three correlated bit streams (Continued)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58" y="2996952"/>
            <a:ext cx="4589276" cy="149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5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64016" cy="914400"/>
          </a:xfrm>
        </p:spPr>
        <p:txBody>
          <a:bodyPr/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decision tree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68115" y="1268760"/>
                <a:ext cx="7772400" cy="4821811"/>
              </a:xfrm>
            </p:spPr>
            <p:txBody>
              <a:bodyPr/>
              <a:lstStyle/>
              <a:p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three correlated stochastic bit streams,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synthesized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uncorrelated bit </a:t>
                </a:r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streams,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6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68115" y="1268760"/>
                <a:ext cx="7772400" cy="4821811"/>
              </a:xfrm>
              <a:blipFill rotWithShape="1">
                <a:blip r:embed="rId2"/>
                <a:stretch>
                  <a:fillRect l="-1255" t="-1138" r="-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24" y="2661118"/>
            <a:ext cx="736585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1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64016" cy="914400"/>
          </a:xfrm>
        </p:spPr>
        <p:txBody>
          <a:bodyPr/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circuit for synthesis three correlated bit streams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1268760"/>
            <a:ext cx="3625378" cy="502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3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80789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CN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stochastic logic with correlated inputs</a:t>
            </a:r>
          </a:p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two correlated stochastic bit streams</a:t>
            </a:r>
          </a:p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three correlated stochastic bit streams</a:t>
            </a:r>
          </a:p>
          <a:p>
            <a:r>
              <a:rPr lang="en-US" altLang="zh-CN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</a:t>
            </a:r>
          </a:p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0093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for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circuits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correlated stochastic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 streams</a:t>
            </a:r>
            <a:endParaRPr lang="zh-CN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536" y="1268760"/>
                <a:ext cx="8460432" cy="5029200"/>
              </a:xfrm>
            </p:spPr>
            <p:txBody>
              <a:bodyPr/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performed 1000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Monte Carlo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runs using the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proposed architecture</a:t>
                </a:r>
              </a:p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length of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stochastic bit streams is 1024. </a:t>
                </a: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12-bit LFSR is used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the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pseudo random source with the uniform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</m:sSup>
                    <m:r>
                      <a:rPr lang="en-US" altLang="zh-CN" i="1" dirty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11</m:t>
                        </m:r>
                      </m:sup>
                    </m:sSup>
                    <m:r>
                      <a:rPr lang="en-US" altLang="zh-CN" i="1" dirty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  <m:r>
                      <a:rPr lang="en-US" altLang="zh-CN" i="1" dirty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i="1" dirty="0" smtClean="0">
                        <a:latin typeface="Cambria Math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536" y="1268760"/>
                <a:ext cx="8460432" cy="5029200"/>
              </a:xfrm>
              <a:blipFill rotWithShape="1">
                <a:blip r:embed="rId3"/>
                <a:stretch>
                  <a:fillRect l="-1009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429000"/>
            <a:ext cx="7181429" cy="269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2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 of stochastic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logic with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correlated inputs</a:t>
            </a:r>
            <a:endParaRPr lang="zh-CN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536" y="1340768"/>
                <a:ext cx="8460432" cy="5029200"/>
              </a:xfrm>
            </p:spPr>
            <p:txBody>
              <a:bodyPr/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 Monte Carlo runs were performed for each 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length of stochastic bit streams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1024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correlated input stochastic bit streams are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generated by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proposed synthesis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circuits</a:t>
                </a: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536" y="1340768"/>
                <a:ext cx="8460432" cy="5029200"/>
              </a:xfrm>
              <a:blipFill rotWithShape="1">
                <a:blip r:embed="rId3"/>
                <a:stretch>
                  <a:fillRect l="-1009" t="-970" r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1" y="3573016"/>
            <a:ext cx="7632848" cy="231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1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proposed circuits</a:t>
            </a:r>
            <a:endParaRPr lang="zh-CN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460432" cy="502920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architectures are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using 65nm libraries and synthesized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Synopsys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Compiler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implementation, the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stochastic sequence is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1024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table presents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hardware complexity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terms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equivalent 2-NAND gates and power consumption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circuits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two stochastic bit streams (corr2) and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stochastic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 streams (corr3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20786"/>
            <a:ext cx="7344816" cy="154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0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80789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CN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stochastic logic with correlated inputs</a:t>
            </a:r>
          </a:p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two correlated stochastic bit streams</a:t>
            </a:r>
          </a:p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three correlated stochastic bit streams</a:t>
            </a:r>
          </a:p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</a:t>
            </a:r>
          </a:p>
          <a:p>
            <a:r>
              <a:rPr lang="en-US" altLang="zh-CN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702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8280920" cy="5029200"/>
          </a:xfrm>
        </p:spPr>
        <p:txBody>
          <a:bodyPr/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present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analysis of stochastic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logic gates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correlated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inputs 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</a:t>
            </a: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generating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correlated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 streams has been proposed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 using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synthesized correlated bit streams validate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expressions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for the output mean and variance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synthesis results of the proposed architecture have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been presented 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will be directed towards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achieving full correlation from -1 to 1.</a:t>
            </a: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Computing</a:t>
            </a:r>
            <a:endParaRPr lang="zh-CN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371600"/>
                <a:ext cx="8686800" cy="4518248"/>
              </a:xfrm>
            </p:spPr>
            <p:txBody>
              <a:bodyPr/>
              <a:lstStyle/>
              <a:p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Stochastic number can be represented in two formats, where each bit has the same weight.</a:t>
                </a:r>
              </a:p>
              <a:p>
                <a:pPr lvl="1"/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Unipolar: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  <m:r>
                      <a:rPr lang="en-US" altLang="zh-CN" sz="2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</a:t>
                </a:r>
                <a:r>
                  <a:rPr lang="en-US" altLang="zh-CN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∈[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,1]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/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Bipolar: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zh-CN" sz="2400" b="0" i="1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d>
                    <m:r>
                      <a:rPr lang="en-US" altLang="zh-CN" sz="2400" b="0" i="1" smtClean="0">
                        <a:latin typeface="Cambria Math"/>
                        <a:cs typeface="Times New Roman" panose="02020603050405020304" pitchFamily="18" charset="0"/>
                      </a:rPr>
                      <m:t>−1=2</m:t>
                    </m:r>
                    <m:r>
                      <a:rPr lang="en-US" altLang="zh-CN" sz="2400" b="0" i="1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2400" b="0" i="1" smtClean="0">
                        <a:latin typeface="Cambria Math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∈[−1,1]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/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371600"/>
                <a:ext cx="8686800" cy="4518248"/>
              </a:xfrm>
              <a:blipFill rotWithShape="1">
                <a:blip r:embed="rId3"/>
                <a:stretch>
                  <a:fillRect l="-1123" t="-1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647" y="2667000"/>
            <a:ext cx="2036082" cy="124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4572000"/>
            <a:ext cx="1981200" cy="121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1075" y="5784376"/>
            <a:ext cx="761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Gaines, “Stochastic computing systems,” in Advances </a:t>
            </a:r>
            <a:r>
              <a:rPr lang="en-US" altLang="zh-CN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1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systems 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science, pp. 37–172, Springer, 1969.</a:t>
            </a:r>
            <a:endParaRPr lang="zh-CN" alt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048000"/>
            <a:ext cx="3733800" cy="914400"/>
          </a:xfrm>
        </p:spPr>
        <p:txBody>
          <a:bodyPr/>
          <a:lstStyle/>
          <a:p>
            <a:pPr algn="ctr"/>
            <a:r>
              <a:rPr lang="en-US" altLang="zh-CN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zh-C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084" y="152400"/>
            <a:ext cx="8686800" cy="914400"/>
          </a:xfrm>
        </p:spPr>
        <p:txBody>
          <a:bodyPr/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Logic</a:t>
            </a:r>
            <a:endParaRPr lang="zh-CN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845" y="1524000"/>
            <a:ext cx="8686800" cy="4594448"/>
          </a:xfrm>
        </p:spPr>
        <p:txBody>
          <a:bodyPr/>
          <a:lstStyle/>
          <a:p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stochastic number generator (SNG) is implemented using a linear feedback shift register (LFSR) and a comparator. </a:t>
            </a:r>
          </a:p>
          <a:p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53985"/>
            <a:ext cx="3528392" cy="26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8998"/>
            <a:ext cx="1368152" cy="175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8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Logic (continued)</a:t>
            </a:r>
            <a:endParaRPr lang="zh-CN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1520" y="1268760"/>
                <a:ext cx="8686800" cy="4933528"/>
              </a:xfrm>
            </p:spPr>
            <p:txBody>
              <a:bodyPr/>
              <a:lstStyle/>
              <a:p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Stochastic arithmetic implemented with combinational logic:</a:t>
                </a:r>
              </a:p>
              <a:p>
                <a:endPara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Multiplication: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2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2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2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2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2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2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Scaled addition: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altLang="zh-CN" sz="22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200" i="1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sz="2200" i="1">
                        <a:latin typeface="Cambria Math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altLang="zh-CN" sz="2200" i="1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⋅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200" b="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altLang="zh-CN" sz="2200" b="0" dirty="0" smtClean="0">
                    <a:cs typeface="Times New Roman" panose="020206030504050203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×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sz="2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520" y="1268760"/>
                <a:ext cx="8686800" cy="4933528"/>
              </a:xfrm>
              <a:blipFill rotWithShape="1">
                <a:blip r:embed="rId3"/>
                <a:stretch>
                  <a:fillRect l="-1053" t="-1112" r="-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39653" y="4084044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Multiplication in unipolar format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7475" y="409394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Scaled addition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4533"/>
            <a:ext cx="3670526" cy="204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70461"/>
            <a:ext cx="3051950" cy="231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5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084" y="152400"/>
            <a:ext cx="8686800" cy="914400"/>
          </a:xfrm>
        </p:spPr>
        <p:txBody>
          <a:bodyPr/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and Objective</a:t>
            </a:r>
            <a:endParaRPr lang="zh-CN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216" y="1415436"/>
            <a:ext cx="8686800" cy="4594448"/>
          </a:xfrm>
        </p:spPr>
        <p:txBody>
          <a:bodyPr/>
          <a:lstStyle/>
          <a:p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stochastic logic the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deviation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exact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increases as the correlation among inputs increases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correctness of stochastic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 circuits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generation of correlated stochastic bit streams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notion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correlation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method to generate correlated bit streams using probabilistic transfer matrices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proposed *</a:t>
            </a: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objective is to generate correlated bit streams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Pearson correlation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075" y="5496288"/>
            <a:ext cx="761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zh-CN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Alaghi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J. P. Hayes, “Exploiting correlation in stochastic </a:t>
            </a:r>
            <a:r>
              <a:rPr lang="en-US" altLang="zh-CN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circuit design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in 2013 IEEE 31st International Conference on </a:t>
            </a:r>
            <a:r>
              <a:rPr lang="en-US" altLang="zh-CN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Design 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(ICCD), pp. 39–46, 2013</a:t>
            </a:r>
            <a:endParaRPr lang="zh-CN" alt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80789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CN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stochastic logic with correlated inputs</a:t>
            </a:r>
          </a:p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two correlated stochastic bit streams</a:t>
            </a:r>
          </a:p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three correlated stochastic bit streams</a:t>
            </a:r>
          </a:p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</a:t>
            </a:r>
          </a:p>
          <a:p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702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686800" cy="914400"/>
          </a:xfrm>
        </p:spPr>
        <p:txBody>
          <a:bodyPr/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output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of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combinational logic</a:t>
            </a:r>
            <a:endParaRPr lang="zh-CN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49796" y="1467720"/>
                <a:ext cx="7772400" cy="4821811"/>
              </a:xfrm>
            </p:spPr>
            <p:txBody>
              <a:bodyPr/>
              <a:lstStyle/>
              <a:p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assumption of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uncorrelated inputs:</a:t>
                </a:r>
                <a:endParaRPr lang="en-US" altLang="zh-C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20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output bit stream in unipolar format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200" b="0" dirty="0" smtClean="0">
                    <a:latin typeface="Cambria Math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200" b="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bit of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represented as an </a:t>
                </a:r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 identically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distributed (</a:t>
                </a:r>
                <a:r>
                  <a:rPr lang="en-US" altLang="zh-CN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i.i.d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 Bernoulli random variable </a:t>
                </a:r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probability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one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2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represented by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computation error is given by the variance of a binomial distribution</a:t>
                </a:r>
              </a:p>
              <a:p>
                <a:pPr marL="0" indent="0"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49796" y="1467720"/>
                <a:ext cx="7772400" cy="4821811"/>
              </a:xfrm>
              <a:blipFill rotWithShape="1">
                <a:blip r:embed="rId2"/>
                <a:stretch>
                  <a:fillRect l="-1255" t="-1138" r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78626"/>
            <a:ext cx="1656184" cy="62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024" y="5157192"/>
            <a:ext cx="1951943" cy="63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8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084" y="152400"/>
            <a:ext cx="8686800" cy="914400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combinational logic with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correlated input sequences</a:t>
            </a:r>
            <a:endParaRPr lang="zh-CN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216" y="1415436"/>
            <a:ext cx="8686800" cy="4594448"/>
          </a:xfrm>
        </p:spPr>
        <p:txBody>
          <a:bodyPr/>
          <a:lstStyle/>
          <a:p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following example</a:t>
            </a:r>
          </a:p>
          <a:p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output probability is given by </a:t>
            </a:r>
          </a:p>
          <a:p>
            <a:pPr lvl="1"/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two inputs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correlated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bit-level, the expected value of the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will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change.</a:t>
            </a: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92931"/>
            <a:ext cx="2664296" cy="136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3" y="3817753"/>
            <a:ext cx="2664295" cy="38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941168"/>
            <a:ext cx="4320480" cy="11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5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UMN</Template>
  <TotalTime>25949</TotalTime>
  <Words>1470</Words>
  <Application>Microsoft Office PowerPoint</Application>
  <PresentationFormat>全屏显示(4:3)</PresentationFormat>
  <Paragraphs>281</Paragraphs>
  <Slides>30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UMN</vt:lpstr>
      <vt:lpstr>Synthesis of Correlated Bit Streams for Stochastic Computing</vt:lpstr>
      <vt:lpstr>Outline</vt:lpstr>
      <vt:lpstr>Stochastic Computing</vt:lpstr>
      <vt:lpstr>Stochastic Logic</vt:lpstr>
      <vt:lpstr>Stochastic Logic (continued)</vt:lpstr>
      <vt:lpstr>Motivation and Objective</vt:lpstr>
      <vt:lpstr>Outline</vt:lpstr>
      <vt:lpstr>The output error of stochastic combinational logic</vt:lpstr>
      <vt:lpstr>Stochastic combinational logic with two correlated input sequences</vt:lpstr>
      <vt:lpstr>Stochastic combinational logic with two correlated input sequences</vt:lpstr>
      <vt:lpstr>Stochastic combinational logic with three correlated input sequences</vt:lpstr>
      <vt:lpstr>Stochastic combinational logic with three correlated input sequences</vt:lpstr>
      <vt:lpstr>Outline</vt:lpstr>
      <vt:lpstr>Synthesis of two correlated stochastic bit streams</vt:lpstr>
      <vt:lpstr>Synthesis of two correlated stochastic bit streams (continued)</vt:lpstr>
      <vt:lpstr>The feasible range of ρ</vt:lpstr>
      <vt:lpstr>The decision tree</vt:lpstr>
      <vt:lpstr>The circuit for synthesis two correlated bit streams</vt:lpstr>
      <vt:lpstr>Outline</vt:lpstr>
      <vt:lpstr>Inputs for synthesis of three correlated bit streams </vt:lpstr>
      <vt:lpstr>Inputs for synthesis of three correlated bit streams (Continued)</vt:lpstr>
      <vt:lpstr>The decision tree</vt:lpstr>
      <vt:lpstr>The circuit for synthesis three correlated bit streams</vt:lpstr>
      <vt:lpstr>Outline</vt:lpstr>
      <vt:lpstr>Test for circuits to generate correlated stochastic bit streams</vt:lpstr>
      <vt:lpstr>Simulation results of stochastic logic with correlated inputs</vt:lpstr>
      <vt:lpstr>Synthesis results of proposed circuits</vt:lpstr>
      <vt:lpstr>Outline</vt:lpstr>
      <vt:lpstr>Conclusion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satisfied Microsoft Office User</dc:creator>
  <cp:lastModifiedBy>Yin</cp:lastModifiedBy>
  <cp:revision>872</cp:revision>
  <dcterms:created xsi:type="dcterms:W3CDTF">2010-05-02T16:18:18Z</dcterms:created>
  <dcterms:modified xsi:type="dcterms:W3CDTF">2017-03-20T22:46:35Z</dcterms:modified>
</cp:coreProperties>
</file>