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66725" indent="-9525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33450" indent="-1905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401763" indent="-30163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68488" indent="-3968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FB7"/>
    <a:srgbClr val="1CA3AA"/>
    <a:srgbClr val="990000"/>
    <a:srgbClr val="FF3300"/>
    <a:srgbClr val="800000"/>
    <a:srgbClr val="FF66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9467" autoAdjust="0"/>
  </p:normalViewPr>
  <p:slideViewPr>
    <p:cSldViewPr>
      <p:cViewPr>
        <p:scale>
          <a:sx n="20" d="100"/>
          <a:sy n="20" d="100"/>
        </p:scale>
        <p:origin x="-252" y="894"/>
      </p:cViewPr>
      <p:guideLst>
        <p:guide orient="horz" pos="1382"/>
        <p:guide pos="272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4758" y="5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2" tIns="44450" rIns="88902" bIns="44450" numCol="1" anchor="t" anchorCtr="0" compatLnSpc="1">
            <a:prstTxWarp prst="textNoShape">
              <a:avLst/>
            </a:prstTxWarp>
          </a:bodyPr>
          <a:lstStyle>
            <a:lvl1pPr algn="l" defTabSz="88265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2875" y="0"/>
            <a:ext cx="3073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2" tIns="44450" rIns="88902" bIns="44450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4750"/>
            <a:ext cx="307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2" tIns="44450" rIns="88902" bIns="44450" numCol="1" anchor="b" anchorCtr="0" compatLnSpc="1">
            <a:prstTxWarp prst="textNoShape">
              <a:avLst/>
            </a:prstTxWarp>
          </a:bodyPr>
          <a:lstStyle>
            <a:lvl1pPr algn="l" defTabSz="88265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2875" y="8794750"/>
            <a:ext cx="307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2" tIns="44450" rIns="88902" bIns="44450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fld id="{203632A0-417D-4ED2-8C7F-00F9A9AD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2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88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67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33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4017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684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336749" algn="l" defTabSz="93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4099" algn="l" defTabSz="93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1449" algn="l" defTabSz="93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8799" algn="l" defTabSz="93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57238" y="666750"/>
            <a:ext cx="5513387" cy="354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4433888"/>
            <a:ext cx="5124450" cy="4138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902" tIns="44450" rIns="88902" bIns="44450"/>
          <a:lstStyle/>
          <a:p>
            <a:pPr eaLnBrk="1" hangingPunct="1"/>
            <a:endParaRPr lang="en-US" altLang="zh-C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587"/>
            <a:ext cx="43525440" cy="7055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67350" indent="0" algn="ctr">
              <a:buNone/>
              <a:defRPr/>
            </a:lvl2pPr>
            <a:lvl3pPr marL="934700" indent="0" algn="ctr">
              <a:buNone/>
              <a:defRPr/>
            </a:lvl3pPr>
            <a:lvl4pPr marL="1402050" indent="0" algn="ctr">
              <a:buNone/>
              <a:defRPr/>
            </a:lvl4pPr>
            <a:lvl5pPr marL="1869399" indent="0" algn="ctr">
              <a:buNone/>
              <a:defRPr/>
            </a:lvl5pPr>
            <a:lvl6pPr marL="2336749" indent="0" algn="ctr">
              <a:buNone/>
              <a:defRPr/>
            </a:lvl6pPr>
            <a:lvl7pPr marL="2804099" indent="0" algn="ctr">
              <a:buNone/>
              <a:defRPr/>
            </a:lvl7pPr>
            <a:lvl8pPr marL="3271449" indent="0" algn="ctr">
              <a:buNone/>
              <a:defRPr/>
            </a:lvl8pPr>
            <a:lvl9pPr marL="373879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3A49D-02F6-4A80-84EA-13E3C0ED82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3CD0-6F33-41D1-812A-FB4F722101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45869" y="39189"/>
            <a:ext cx="11641051" cy="292216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9482" y="39189"/>
            <a:ext cx="34771215" cy="292216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89CF-6926-479B-95FB-31D0000236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CD21-4A42-4637-9BFA-1DBAE0C44F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5759" y="21153665"/>
            <a:ext cx="43525440" cy="653796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5759" y="13952767"/>
            <a:ext cx="43525440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67350" indent="0">
              <a:buNone/>
              <a:defRPr sz="1800"/>
            </a:lvl2pPr>
            <a:lvl3pPr marL="934700" indent="0">
              <a:buNone/>
              <a:defRPr sz="1600"/>
            </a:lvl3pPr>
            <a:lvl4pPr marL="1402050" indent="0">
              <a:buNone/>
              <a:defRPr sz="1400"/>
            </a:lvl4pPr>
            <a:lvl5pPr marL="1869399" indent="0">
              <a:buNone/>
              <a:defRPr sz="1400"/>
            </a:lvl5pPr>
            <a:lvl6pPr marL="2336749" indent="0">
              <a:buNone/>
              <a:defRPr sz="1400"/>
            </a:lvl6pPr>
            <a:lvl7pPr marL="2804099" indent="0">
              <a:buNone/>
              <a:defRPr sz="1400"/>
            </a:lvl7pPr>
            <a:lvl8pPr marL="3271449" indent="0">
              <a:buNone/>
              <a:defRPr sz="1400"/>
            </a:lvl8pPr>
            <a:lvl9pPr marL="373879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1B12D-E09A-4238-91DA-6584C13342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9484" y="5409656"/>
            <a:ext cx="23206132" cy="2385114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80787" y="5409656"/>
            <a:ext cx="23206133" cy="2385114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03F49-1442-4733-A9C8-E4995063B2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7716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7369085"/>
            <a:ext cx="22625858" cy="306977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350" indent="0">
              <a:buNone/>
              <a:defRPr sz="2000" b="1"/>
            </a:lvl2pPr>
            <a:lvl3pPr marL="934700" indent="0">
              <a:buNone/>
              <a:defRPr sz="1800" b="1"/>
            </a:lvl3pPr>
            <a:lvl4pPr marL="1402050" indent="0">
              <a:buNone/>
              <a:defRPr sz="1600" b="1"/>
            </a:lvl4pPr>
            <a:lvl5pPr marL="1869399" indent="0">
              <a:buNone/>
              <a:defRPr sz="1600" b="1"/>
            </a:lvl5pPr>
            <a:lvl6pPr marL="2336749" indent="0">
              <a:buNone/>
              <a:defRPr sz="1600" b="1"/>
            </a:lvl6pPr>
            <a:lvl7pPr marL="2804099" indent="0">
              <a:buNone/>
              <a:defRPr sz="1600" b="1"/>
            </a:lvl7pPr>
            <a:lvl8pPr marL="3271449" indent="0">
              <a:buNone/>
              <a:defRPr sz="1600" b="1"/>
            </a:lvl8pPr>
            <a:lvl9pPr marL="373879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2" y="10438856"/>
            <a:ext cx="22625858" cy="1896726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9085"/>
            <a:ext cx="22633939" cy="306977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350" indent="0">
              <a:buNone/>
              <a:defRPr sz="2000" b="1"/>
            </a:lvl2pPr>
            <a:lvl3pPr marL="934700" indent="0">
              <a:buNone/>
              <a:defRPr sz="1800" b="1"/>
            </a:lvl3pPr>
            <a:lvl4pPr marL="1402050" indent="0">
              <a:buNone/>
              <a:defRPr sz="1600" b="1"/>
            </a:lvl4pPr>
            <a:lvl5pPr marL="1869399" indent="0">
              <a:buNone/>
              <a:defRPr sz="1600" b="1"/>
            </a:lvl5pPr>
            <a:lvl6pPr marL="2336749" indent="0">
              <a:buNone/>
              <a:defRPr sz="1600" b="1"/>
            </a:lvl6pPr>
            <a:lvl7pPr marL="2804099" indent="0">
              <a:buNone/>
              <a:defRPr sz="1600" b="1"/>
            </a:lvl7pPr>
            <a:lvl8pPr marL="3271449" indent="0">
              <a:buNone/>
              <a:defRPr sz="1600" b="1"/>
            </a:lvl8pPr>
            <a:lvl9pPr marL="373879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8856"/>
            <a:ext cx="22633939" cy="1896726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C5C7-C4AF-43A9-8695-07CE38362D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DA2A5-E788-48FC-9DF8-B7D26A707C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209B-D960-4953-94F1-ED834FA4AC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1" y="1311185"/>
            <a:ext cx="16847359" cy="5577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2" y="1311187"/>
            <a:ext cx="28625800" cy="2809494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1" y="6889027"/>
            <a:ext cx="16847359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67350" indent="0">
              <a:buNone/>
              <a:defRPr sz="1200"/>
            </a:lvl2pPr>
            <a:lvl3pPr marL="934700" indent="0">
              <a:buNone/>
              <a:defRPr sz="1000"/>
            </a:lvl3pPr>
            <a:lvl4pPr marL="1402050" indent="0">
              <a:buNone/>
              <a:defRPr sz="900"/>
            </a:lvl4pPr>
            <a:lvl5pPr marL="1869399" indent="0">
              <a:buNone/>
              <a:defRPr sz="900"/>
            </a:lvl5pPr>
            <a:lvl6pPr marL="2336749" indent="0">
              <a:buNone/>
              <a:defRPr sz="900"/>
            </a:lvl6pPr>
            <a:lvl7pPr marL="2804099" indent="0">
              <a:buNone/>
              <a:defRPr sz="900"/>
            </a:lvl7pPr>
            <a:lvl8pPr marL="3271449" indent="0">
              <a:buNone/>
              <a:defRPr sz="900"/>
            </a:lvl8pPr>
            <a:lvl9pPr marL="373879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C0896-8FDB-415F-AD75-987D3E619D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7618" y="23042883"/>
            <a:ext cx="30723840" cy="2720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7618" y="2940776"/>
            <a:ext cx="30723840" cy="19751040"/>
          </a:xfrm>
        </p:spPr>
        <p:txBody>
          <a:bodyPr/>
          <a:lstStyle>
            <a:lvl1pPr marL="0" indent="0">
              <a:buNone/>
              <a:defRPr sz="3300"/>
            </a:lvl1pPr>
            <a:lvl2pPr marL="467350" indent="0">
              <a:buNone/>
              <a:defRPr sz="2900"/>
            </a:lvl2pPr>
            <a:lvl3pPr marL="934700" indent="0">
              <a:buNone/>
              <a:defRPr sz="2500"/>
            </a:lvl3pPr>
            <a:lvl4pPr marL="1402050" indent="0">
              <a:buNone/>
              <a:defRPr sz="2000"/>
            </a:lvl4pPr>
            <a:lvl5pPr marL="1869399" indent="0">
              <a:buNone/>
              <a:defRPr sz="2000"/>
            </a:lvl5pPr>
            <a:lvl6pPr marL="2336749" indent="0">
              <a:buNone/>
              <a:defRPr sz="2000"/>
            </a:lvl6pPr>
            <a:lvl7pPr marL="2804099" indent="0">
              <a:buNone/>
              <a:defRPr sz="2000"/>
            </a:lvl7pPr>
            <a:lvl8pPr marL="3271449" indent="0">
              <a:buNone/>
              <a:defRPr sz="2000"/>
            </a:lvl8pPr>
            <a:lvl9pPr marL="373879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7618" y="25763223"/>
            <a:ext cx="30723840" cy="3863340"/>
          </a:xfrm>
        </p:spPr>
        <p:txBody>
          <a:bodyPr/>
          <a:lstStyle>
            <a:lvl1pPr marL="0" indent="0">
              <a:buNone/>
              <a:defRPr sz="1400"/>
            </a:lvl1pPr>
            <a:lvl2pPr marL="467350" indent="0">
              <a:buNone/>
              <a:defRPr sz="1200"/>
            </a:lvl2pPr>
            <a:lvl3pPr marL="934700" indent="0">
              <a:buNone/>
              <a:defRPr sz="1000"/>
            </a:lvl3pPr>
            <a:lvl4pPr marL="1402050" indent="0">
              <a:buNone/>
              <a:defRPr sz="900"/>
            </a:lvl4pPr>
            <a:lvl5pPr marL="1869399" indent="0">
              <a:buNone/>
              <a:defRPr sz="900"/>
            </a:lvl5pPr>
            <a:lvl6pPr marL="2336749" indent="0">
              <a:buNone/>
              <a:defRPr sz="900"/>
            </a:lvl6pPr>
            <a:lvl7pPr marL="2804099" indent="0">
              <a:buNone/>
              <a:defRPr sz="900"/>
            </a:lvl7pPr>
            <a:lvl8pPr marL="3271449" indent="0">
              <a:buNone/>
              <a:defRPr sz="900"/>
            </a:lvl8pPr>
            <a:lvl9pPr marL="373879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881D3-3FED-47B3-B1D3-B4A80B7DB9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5175" y="39688"/>
            <a:ext cx="39516050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4851" tIns="217426" rIns="434851" bIns="2174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9338" y="5410200"/>
            <a:ext cx="46567725" cy="238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0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4851" tIns="217426" rIns="434851" bIns="217426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5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4250" y="29992638"/>
            <a:ext cx="162179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4851" tIns="217426" rIns="434851" bIns="217426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5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6650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4851" tIns="217426" rIns="434851" bIns="217426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6500"/>
            </a:lvl1pPr>
          </a:lstStyle>
          <a:p>
            <a:pPr>
              <a:defRPr/>
            </a:pPr>
            <a:fld id="{941B2CFF-506C-422B-9C99-A7B0C98B69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9021425" rtl="0" eaLnBrk="0" fontAlgn="base" hangingPunct="0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9021425" rtl="0" eaLnBrk="0" fontAlgn="base" hangingPunct="0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2pPr>
      <a:lvl3pPr algn="ctr" defTabSz="19021425" rtl="0" eaLnBrk="0" fontAlgn="base" hangingPunct="0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3pPr>
      <a:lvl4pPr algn="ctr" defTabSz="19021425" rtl="0" eaLnBrk="0" fontAlgn="base" hangingPunct="0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4pPr>
      <a:lvl5pPr algn="ctr" defTabSz="19021425" rtl="0" eaLnBrk="0" fontAlgn="base" hangingPunct="0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5pPr>
      <a:lvl6pPr marL="467350" algn="ctr" defTabSz="19021788" rtl="0" fontAlgn="base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6pPr>
      <a:lvl7pPr marL="934700" algn="ctr" defTabSz="19021788" rtl="0" fontAlgn="base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7pPr>
      <a:lvl8pPr marL="1402050" algn="ctr" defTabSz="19021788" rtl="0" fontAlgn="base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8pPr>
      <a:lvl9pPr marL="1869399" algn="ctr" defTabSz="19021788" rtl="0" fontAlgn="base">
        <a:spcBef>
          <a:spcPct val="0"/>
        </a:spcBef>
        <a:spcAft>
          <a:spcPct val="0"/>
        </a:spcAft>
        <a:defRPr sz="8300" b="1">
          <a:solidFill>
            <a:schemeClr val="bg1"/>
          </a:solidFill>
          <a:latin typeface="Arial" charset="0"/>
        </a:defRPr>
      </a:lvl9pPr>
    </p:titleStyle>
    <p:bodyStyle>
      <a:lvl1pPr marL="1622425" indent="-1622425" algn="l" defTabSz="19021425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7788" algn="l" defTabSz="19021425" rtl="0" eaLnBrk="0" fontAlgn="base" hangingPunct="0">
        <a:spcBef>
          <a:spcPct val="20000"/>
        </a:spcBef>
        <a:spcAft>
          <a:spcPct val="0"/>
        </a:spcAft>
        <a:defRPr sz="13900">
          <a:solidFill>
            <a:schemeClr val="tx1"/>
          </a:solidFill>
          <a:latin typeface="Times New Roman" charset="0"/>
        </a:defRPr>
      </a:lvl2pPr>
      <a:lvl3pPr marL="5402263" indent="-1077913" algn="l" defTabSz="19021425" rtl="0" eaLnBrk="0" fontAlgn="base" hangingPunct="0">
        <a:spcBef>
          <a:spcPct val="20000"/>
        </a:spcBef>
        <a:spcAft>
          <a:spcPct val="0"/>
        </a:spcAft>
        <a:defRPr sz="11900">
          <a:solidFill>
            <a:schemeClr val="tx1"/>
          </a:solidFill>
          <a:latin typeface="Times New Roman" charset="0"/>
        </a:defRPr>
      </a:lvl3pPr>
      <a:lvl4pPr marL="7562850" indent="-1077913" algn="l" defTabSz="19021425" rtl="0" eaLnBrk="0" fontAlgn="base" hangingPunct="0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4pPr>
      <a:lvl5pPr marL="9728200" indent="-1082675" algn="l" defTabSz="19021425" rtl="0" eaLnBrk="0" fontAlgn="base" hangingPunct="0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5pPr>
      <a:lvl6pPr marL="10195692" indent="-1083992" algn="l" defTabSz="19021788" rtl="0" fontAlgn="base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6pPr>
      <a:lvl7pPr marL="10663041" indent="-1083992" algn="l" defTabSz="19021788" rtl="0" fontAlgn="base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7pPr>
      <a:lvl8pPr marL="11130391" indent="-1083992" algn="l" defTabSz="19021788" rtl="0" fontAlgn="base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8pPr>
      <a:lvl9pPr marL="11597741" indent="-1083992" algn="l" defTabSz="19021788" rtl="0" fontAlgn="base">
        <a:spcBef>
          <a:spcPct val="20000"/>
        </a:spcBef>
        <a:spcAft>
          <a:spcPct val="0"/>
        </a:spcAft>
        <a:defRPr sz="99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7350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4700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50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9399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6749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4099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449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8799" algn="l" defTabSz="9347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8" Type="http://schemas.openxmlformats.org/officeDocument/2006/relationships/image" Target="../media/image2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23" name="TextBox 122"/>
              <p:cNvSpPr txBox="1">
                <a:spLocks noChangeArrowheads="1"/>
              </p:cNvSpPr>
              <p:nvPr/>
            </p:nvSpPr>
            <p:spPr bwMode="auto">
              <a:xfrm>
                <a:off x="1328826" y="17135240"/>
                <a:ext cx="47743974" cy="543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3470" tIns="46735" rIns="93470" bIns="46735">
                <a:spAutoFit/>
              </a:bodyPr>
              <a:lstStyle/>
              <a:p>
                <a:pPr algn="just">
                  <a:buFont typeface="Wingdings" pitchFamily="2" charset="2"/>
                  <a:buChar char="Ø"/>
                </a:pPr>
                <a:r>
                  <a:rPr lang="en-US" altLang="zh-CN" sz="2800" dirty="0" smtClean="0">
                    <a:latin typeface="Arial" charset="0"/>
                  </a:rPr>
                  <a:t>We compare the implementation of Example 1 in Fig. 4 and also polynomials related to Maclaurin series of </a:t>
                </a:r>
                <a:r>
                  <a:rPr lang="en-US" altLang="zh-CN" sz="2800" dirty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CN" sz="2800" i="1">
                            <a:latin typeface="Cambria Math"/>
                          </a:rPr>
                          <m:t>(</m:t>
                        </m:r>
                        <m:r>
                          <a:rPr lang="en-US" altLang="zh-CN" sz="2800" i="1">
                            <a:latin typeface="Cambria Math"/>
                          </a:rPr>
                          <m:t>𝑥</m:t>
                        </m:r>
                        <m:r>
                          <a:rPr lang="en-US" altLang="zh-CN" sz="2800" i="1"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altLang="zh-CN" sz="2800" dirty="0">
                    <a:latin typeface="Arial" charset="0"/>
                  </a:rPr>
                  <a:t>, </a:t>
                </a:r>
                <a:r>
                  <a:rPr lang="en-US" altLang="zh-CN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sec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latin typeface="Cambria Math"/>
                      </a:rPr>
                      <m:t>(</m:t>
                    </m:r>
                    <m:r>
                      <a:rPr lang="en-US" altLang="zh-CN" sz="2800" i="1" dirty="0">
                        <a:latin typeface="Cambria Math"/>
                      </a:rPr>
                      <m:t>𝑥</m:t>
                    </m:r>
                    <m:r>
                      <a:rPr lang="en-US" altLang="zh-CN" sz="2800" i="1" dirty="0">
                        <a:latin typeface="Cambria Math"/>
                      </a:rPr>
                      <m:t>)−1</m:t>
                    </m:r>
                  </m:oMath>
                </a14:m>
                <a:r>
                  <a:rPr lang="en-US" altLang="zh-CN" sz="2800" dirty="0">
                    <a:latin typeface="Arial" charset="0"/>
                  </a:rPr>
                  <a:t>, and </a:t>
                </a:r>
                <a:r>
                  <a:rPr lang="en-US" altLang="zh-CN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 dirty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800" i="1" dirty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sz="2800" i="1" dirty="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800" dirty="0" smtClean="0">
                    <a:latin typeface="Arial" charset="0"/>
                  </a:rPr>
                  <a:t> based on the double-NAND method and other methods in Table 2 and Table 3.</a:t>
                </a:r>
                <a:endParaRPr lang="en-US" altLang="zh-CN" sz="2800" dirty="0">
                  <a:latin typeface="Arial" charset="0"/>
                </a:endParaRPr>
              </a:p>
            </p:txBody>
          </p:sp>
        </mc:Choice>
        <mc:Fallback>
          <p:sp>
            <p:nvSpPr>
              <p:cNvPr id="19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826" y="17135240"/>
                <a:ext cx="47743974" cy="543160"/>
              </a:xfrm>
              <a:prstGeom prst="rect">
                <a:avLst/>
              </a:prstGeom>
              <a:blipFill rotWithShape="1">
                <a:blip r:embed="rId3"/>
                <a:stretch>
                  <a:fillRect l="-217" t="-7865" b="-3033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6" name="Rectangle 2"/>
          <p:cNvSpPr>
            <a:spLocks noChangeArrowheads="1"/>
          </p:cNvSpPr>
          <p:nvPr/>
        </p:nvSpPr>
        <p:spPr bwMode="auto">
          <a:xfrm>
            <a:off x="4267200" y="0"/>
            <a:ext cx="4328001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470" tIns="46735" rIns="93470" bIns="46735" anchor="ctr"/>
          <a:lstStyle/>
          <a:p>
            <a:pPr algn="ctr"/>
            <a:endParaRPr lang="en-US" altLang="zh-CN"/>
          </a:p>
        </p:txBody>
      </p:sp>
      <p:sp>
        <p:nvSpPr>
          <p:cNvPr id="1927" name="Rectangle 4"/>
          <p:cNvSpPr>
            <a:spLocks noGrp="1" noChangeArrowheads="1"/>
          </p:cNvSpPr>
          <p:nvPr>
            <p:ph type="title"/>
          </p:nvPr>
        </p:nvSpPr>
        <p:spPr>
          <a:xfrm>
            <a:off x="3124200" y="749300"/>
            <a:ext cx="49072800" cy="2832100"/>
          </a:xfrm>
        </p:spPr>
        <p:txBody>
          <a:bodyPr lIns="2003886" tIns="997886" rIns="2003886" bIns="997886"/>
          <a:lstStyle/>
          <a:p>
            <a:pPr>
              <a:spcAft>
                <a:spcPts val="0"/>
              </a:spcAft>
            </a:pPr>
            <a:r>
              <a:rPr lang="en-US" sz="8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Computing Polynomials with Positive Coefficients Using Stochastic Logic by Double-NAND Expan</a:t>
            </a:r>
            <a:r>
              <a:rPr lang="en-US" sz="9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sion</a:t>
            </a:r>
            <a:r>
              <a:rPr lang="en-US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zh-CN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Sayed Ahmad </a:t>
            </a:r>
            <a:r>
              <a:rPr lang="en-US" altLang="zh-CN" sz="4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Salehi</a:t>
            </a:r>
            <a:r>
              <a:rPr lang="en-US" altLang="zh-CN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Yin Liu, Marc D. Riedel and </a:t>
            </a:r>
            <a:r>
              <a:rPr lang="en-US" altLang="zh-CN" sz="4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Keshab</a:t>
            </a:r>
            <a:r>
              <a:rPr lang="en-US" altLang="zh-CN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K. </a:t>
            </a:r>
            <a:r>
              <a:rPr lang="en-US" altLang="zh-CN" sz="4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Parhi</a:t>
            </a:r>
            <a:r>
              <a:rPr lang="en-US" altLang="zh-CN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4400" dirty="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4400" dirty="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4400" dirty="0" smtClean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1928" name="Rectangle 28"/>
          <p:cNvSpPr>
            <a:spLocks noChangeArrowheads="1"/>
          </p:cNvSpPr>
          <p:nvPr/>
        </p:nvSpPr>
        <p:spPr bwMode="auto">
          <a:xfrm>
            <a:off x="854075" y="5223045"/>
            <a:ext cx="11795125" cy="103663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</a:pPr>
            <a:r>
              <a:rPr lang="en-US" altLang="zh-CN" sz="5100" b="1">
                <a:solidFill>
                  <a:schemeClr val="bg1"/>
                </a:solidFill>
                <a:latin typeface="Arial" charset="0"/>
              </a:rPr>
              <a:t> Introduction</a:t>
            </a:r>
            <a:endParaRPr lang="en-US" altLang="zh-CN" sz="5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32" name="Rectangle 12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gradFill rotWithShape="0">
            <a:gsLst>
              <a:gs pos="0">
                <a:srgbClr val="AFE4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3470" tIns="46735" rIns="93470" bIns="46735" anchor="ctr"/>
          <a:lstStyle/>
          <a:p>
            <a:pPr algn="ctr"/>
            <a:endParaRPr lang="en-US" altLang="zh-CN"/>
          </a:p>
        </p:txBody>
      </p:sp>
      <p:sp>
        <p:nvSpPr>
          <p:cNvPr id="1933" name="Rectangle 40"/>
          <p:cNvSpPr>
            <a:spLocks noChangeArrowheads="1"/>
          </p:cNvSpPr>
          <p:nvPr/>
        </p:nvSpPr>
        <p:spPr bwMode="auto">
          <a:xfrm>
            <a:off x="14630400" y="3733800"/>
            <a:ext cx="25603200" cy="120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70" tIns="46735" rIns="93470" bIns="46735">
            <a:spAutoFit/>
          </a:bodyPr>
          <a:lstStyle/>
          <a:p>
            <a:pPr marL="466725" indent="-466725" algn="ctr"/>
            <a:r>
              <a:rPr lang="en-US" altLang="zh-C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Department of Electrical and Computer Engineering  </a:t>
            </a:r>
          </a:p>
          <a:p>
            <a:pPr marL="466725" indent="-466725" algn="ctr"/>
            <a:r>
              <a:rPr lang="en-US" altLang="zh-C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University of </a:t>
            </a:r>
            <a:r>
              <a:rPr lang="en-US" altLang="zh-CN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Minnesota Twin Cites, </a:t>
            </a:r>
            <a:r>
              <a:rPr lang="en-US" altLang="zh-C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Minneapolis, MN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4" name="Rectangle 43"/>
              <p:cNvSpPr>
                <a:spLocks noChangeArrowheads="1"/>
              </p:cNvSpPr>
              <p:nvPr/>
            </p:nvSpPr>
            <p:spPr bwMode="auto">
              <a:xfrm>
                <a:off x="762000" y="6416845"/>
                <a:ext cx="11963400" cy="8267900"/>
              </a:xfrm>
              <a:prstGeom prst="rect">
                <a:avLst/>
              </a:prstGeom>
              <a:noFill/>
              <a:ln w="63500" cmpd="dbl">
                <a:noFill/>
                <a:miter lim="800000"/>
                <a:headEnd/>
                <a:tailEnd/>
              </a:ln>
            </p:spPr>
            <p:txBody>
              <a:bodyPr wrap="square" lIns="186940" tIns="93470" rIns="186940" bIns="93470">
                <a:spAutoFit/>
              </a:bodyPr>
              <a:lstStyle/>
              <a:p>
                <a:pPr algn="just">
                  <a:spcAft>
                    <a:spcPts val="588"/>
                  </a:spcAft>
                </a:pPr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Stochastic Logic Circuits</a:t>
                </a:r>
                <a:endParaRPr lang="en-US" altLang="zh-CN" sz="3000" b="1" u="sng" dirty="0">
                  <a:solidFill>
                    <a:srgbClr val="FF3300"/>
                  </a:solidFill>
                  <a:latin typeface="Arial" charset="0"/>
                </a:endParaRPr>
              </a:p>
              <a:p>
                <a:pPr algn="just">
                  <a:spcAft>
                    <a:spcPts val="588"/>
                  </a:spcAft>
                  <a:buFont typeface="Wingdings" pitchFamily="2" charset="2"/>
                  <a:buChar char="Ø"/>
                </a:pPr>
                <a:r>
                  <a:rPr lang="en-US" altLang="zh-CN" sz="2800" dirty="0">
                    <a:latin typeface="Arial" charset="0"/>
                  </a:rPr>
                  <a:t> </a:t>
                </a:r>
                <a:r>
                  <a:rPr lang="en-US" altLang="zh-CN" sz="2800" dirty="0" smtClean="0">
                    <a:latin typeface="Arial" charset="0"/>
                  </a:rPr>
                  <a:t>Variables are represented by random bit-streams. Probability of seeing ‘1’ in the bit-stream determines the variable’s value.</a:t>
                </a:r>
              </a:p>
              <a:p>
                <a:pPr algn="just">
                  <a:spcAft>
                    <a:spcPts val="588"/>
                  </a:spcAft>
                  <a:buFont typeface="Wingdings" pitchFamily="2" charset="2"/>
                  <a:buChar char="Ø"/>
                </a:pPr>
                <a:r>
                  <a:rPr lang="en-US" altLang="zh-CN" sz="2800" dirty="0">
                    <a:latin typeface="Arial" charset="0"/>
                  </a:rPr>
                  <a:t> </a:t>
                </a:r>
                <a:r>
                  <a:rPr lang="en-US" altLang="zh-CN" sz="2800" dirty="0" smtClean="0">
                    <a:latin typeface="Arial" charset="0"/>
                  </a:rPr>
                  <a:t>Simple combinational logic gates can perform computations (Fig. 1).</a:t>
                </a:r>
              </a:p>
              <a:p>
                <a:pPr algn="just">
                  <a:spcAft>
                    <a:spcPts val="588"/>
                  </a:spcAft>
                </a:pPr>
                <a:r>
                  <a:rPr lang="en-US" altLang="zh-CN" sz="2800" dirty="0" smtClean="0">
                    <a:latin typeface="Arial" charset="0"/>
                  </a:rPr>
                  <a:t> </a:t>
                </a:r>
              </a:p>
              <a:p>
                <a:endParaRPr lang="en-US" altLang="zh-CN" sz="3000" b="1" u="sng" dirty="0" smtClean="0">
                  <a:solidFill>
                    <a:srgbClr val="FF3300"/>
                  </a:solidFill>
                  <a:latin typeface="Arial" charset="0"/>
                </a:endParaRPr>
              </a:p>
              <a:p>
                <a:endParaRPr lang="en-US" altLang="zh-CN" sz="3000" b="1" u="sng" dirty="0" smtClean="0">
                  <a:solidFill>
                    <a:srgbClr val="FF3300"/>
                  </a:solidFill>
                  <a:latin typeface="Arial" charset="0"/>
                </a:endParaRPr>
              </a:p>
              <a:p>
                <a:endParaRPr lang="en-US" altLang="zh-CN" sz="3000" b="1" u="sng" dirty="0">
                  <a:solidFill>
                    <a:srgbClr val="FF3300"/>
                  </a:solidFill>
                  <a:latin typeface="Arial" charset="0"/>
                </a:endParaRPr>
              </a:p>
              <a:p>
                <a:endParaRPr lang="en-US" altLang="zh-CN" sz="3000" b="1" u="sng" dirty="0" smtClean="0">
                  <a:solidFill>
                    <a:srgbClr val="FF3300"/>
                  </a:solidFill>
                  <a:latin typeface="Arial" charset="0"/>
                </a:endParaRPr>
              </a:p>
              <a:p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Motivation (Goal):</a:t>
                </a:r>
                <a:endParaRPr lang="en-US" altLang="zh-CN" sz="3000" b="1" u="sng" dirty="0">
                  <a:solidFill>
                    <a:srgbClr val="FF3300"/>
                  </a:solidFill>
                  <a:latin typeface="Arial" charset="0"/>
                </a:endParaRPr>
              </a:p>
              <a:p>
                <a:pPr algn="just">
                  <a:spcAft>
                    <a:spcPts val="588"/>
                  </a:spcAft>
                  <a:buFont typeface="Wingdings" pitchFamily="2" charset="2"/>
                  <a:buChar char="Ø"/>
                </a:pPr>
                <a:r>
                  <a:rPr lang="en-US" altLang="zh-CN" sz="2800" dirty="0" smtClean="0">
                    <a:latin typeface="Arial" charset="0"/>
                  </a:rPr>
                  <a:t>The computation of polynomials of degree n, i.e.,</a:t>
                </a:r>
              </a:p>
              <a:p>
                <a:pPr algn="ctr">
                  <a:spcAft>
                    <a:spcPts val="588"/>
                  </a:spcAft>
                </a:pPr>
                <a:r>
                  <a:rPr lang="en-US" altLang="zh-CN" sz="2800" dirty="0">
                    <a:latin typeface="Arial" charset="0"/>
                  </a:rPr>
                  <a:t> </a:t>
                </a:r>
                <a:r>
                  <a:rPr lang="en-US" altLang="zh-CN" sz="2800" dirty="0" smtClean="0">
                    <a:latin typeface="Arial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zh-CN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CN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</a:rPr>
                      <m:t>𝑥</m:t>
                    </m:r>
                    <m:r>
                      <a:rPr lang="en-US" altLang="zh-CN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altLang="zh-CN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sz="2800" i="1">
                        <a:latin typeface="Cambria Math"/>
                      </a:rPr>
                      <m:t>+</m:t>
                    </m:r>
                    <m:r>
                      <a:rPr lang="en-US" altLang="zh-CN" sz="2800" b="0" i="1" smtClean="0">
                        <a:latin typeface="Cambria Math"/>
                      </a:rPr>
                      <m:t> …</m:t>
                    </m:r>
                    <m:r>
                      <a:rPr lang="en-US" altLang="zh-CN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altLang="zh-CN" sz="2800" dirty="0" smtClean="0">
                  <a:latin typeface="Arial" charset="0"/>
                </a:endParaRPr>
              </a:p>
              <a:p>
                <a:pPr algn="just">
                  <a:spcAft>
                    <a:spcPts val="588"/>
                  </a:spcAft>
                </a:pPr>
                <a:r>
                  <a:rPr lang="en-US" altLang="zh-CN" sz="2800" dirty="0" smtClean="0">
                    <a:latin typeface="Arial" charset="0"/>
                  </a:rPr>
                  <a:t>With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latin typeface="Arial" charset="0"/>
                  </a:rPr>
                  <a:t>’s are positive or zero and the sum of them is less than or equal to 1.</a:t>
                </a:r>
                <a:endParaRPr lang="en-US" altLang="zh-CN" sz="3000" b="1" u="sng" dirty="0" smtClean="0">
                  <a:solidFill>
                    <a:srgbClr val="FF3300"/>
                  </a:solidFill>
                  <a:latin typeface="Arial" charset="0"/>
                </a:endParaRPr>
              </a:p>
              <a:p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Key Contributions:</a:t>
                </a:r>
              </a:p>
              <a:p>
                <a:pPr algn="just">
                  <a:spcAft>
                    <a:spcPts val="588"/>
                  </a:spcAft>
                  <a:buFont typeface="Wingdings" pitchFamily="2" charset="2"/>
                  <a:buChar char="Ø"/>
                </a:pPr>
                <a:r>
                  <a:rPr lang="en-US" altLang="zh-CN" sz="2800" dirty="0" smtClean="0">
                    <a:latin typeface="Arial" charset="0"/>
                  </a:rPr>
                  <a:t>A novel extendable approach for implementation of polynomials with non negative coefficients using simple NAND and </a:t>
                </a:r>
                <a:r>
                  <a:rPr lang="en-US" altLang="zh-CN" sz="2800" dirty="0" err="1" smtClean="0">
                    <a:latin typeface="Arial" charset="0"/>
                  </a:rPr>
                  <a:t>AND</a:t>
                </a:r>
                <a:r>
                  <a:rPr lang="en-US" altLang="zh-CN" sz="2800" dirty="0" smtClean="0">
                    <a:latin typeface="Arial" charset="0"/>
                  </a:rPr>
                  <a:t> gates.</a:t>
                </a:r>
              </a:p>
            </p:txBody>
          </p:sp>
        </mc:Choice>
        <mc:Fallback xmlns="">
          <p:sp>
            <p:nvSpPr>
              <p:cNvPr id="193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6416845"/>
                <a:ext cx="11963400" cy="8267900"/>
              </a:xfrm>
              <a:prstGeom prst="rect">
                <a:avLst/>
              </a:prstGeom>
              <a:blipFill rotWithShape="1">
                <a:blip r:embed="rId4"/>
                <a:stretch>
                  <a:fillRect l="-408" t="-442" r="-204" b="-442"/>
                </a:stretch>
              </a:blipFill>
              <a:ln w="63500" cmpd="dbl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" name="Rectangle 35"/>
          <p:cNvSpPr>
            <a:spLocks noChangeArrowheads="1"/>
          </p:cNvSpPr>
          <p:nvPr/>
        </p:nvSpPr>
        <p:spPr bwMode="auto">
          <a:xfrm>
            <a:off x="854076" y="6488282"/>
            <a:ext cx="11795124" cy="8229600"/>
          </a:xfrm>
          <a:prstGeom prst="rect">
            <a:avLst/>
          </a:prstGeom>
          <a:noFill/>
          <a:ln w="63500" cmpd="dbl">
            <a:solidFill>
              <a:srgbClr val="3366FF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52" name="Picture 3" descr="ppt-wdmkHdr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81600" y="30937200"/>
            <a:ext cx="6248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3" name="Rectangle 344"/>
          <p:cNvSpPr>
            <a:spLocks noChangeArrowheads="1"/>
          </p:cNvSpPr>
          <p:nvPr/>
        </p:nvSpPr>
        <p:spPr bwMode="auto">
          <a:xfrm>
            <a:off x="0" y="16918157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59" name="Rectangle 473"/>
          <p:cNvSpPr>
            <a:spLocks noChangeArrowheads="1"/>
          </p:cNvSpPr>
          <p:nvPr/>
        </p:nvSpPr>
        <p:spPr bwMode="auto">
          <a:xfrm>
            <a:off x="0" y="17484895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63" name="Rectangle 485"/>
          <p:cNvSpPr>
            <a:spLocks noChangeArrowheads="1"/>
          </p:cNvSpPr>
          <p:nvPr/>
        </p:nvSpPr>
        <p:spPr bwMode="auto">
          <a:xfrm>
            <a:off x="0" y="1667527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68" name="Rectangle 592"/>
          <p:cNvSpPr>
            <a:spLocks noChangeArrowheads="1"/>
          </p:cNvSpPr>
          <p:nvPr/>
        </p:nvSpPr>
        <p:spPr bwMode="auto">
          <a:xfrm>
            <a:off x="0" y="17080082"/>
            <a:ext cx="512064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69" name="Rectangle 595"/>
          <p:cNvSpPr>
            <a:spLocks noChangeArrowheads="1"/>
          </p:cNvSpPr>
          <p:nvPr/>
        </p:nvSpPr>
        <p:spPr bwMode="auto">
          <a:xfrm>
            <a:off x="0" y="1745632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74" name="Rectangle 604"/>
          <p:cNvSpPr>
            <a:spLocks noChangeArrowheads="1"/>
          </p:cNvSpPr>
          <p:nvPr/>
        </p:nvSpPr>
        <p:spPr bwMode="auto">
          <a:xfrm>
            <a:off x="0" y="17808745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75" name="Rectangle 606"/>
          <p:cNvSpPr>
            <a:spLocks noChangeArrowheads="1"/>
          </p:cNvSpPr>
          <p:nvPr/>
        </p:nvSpPr>
        <p:spPr bwMode="auto">
          <a:xfrm>
            <a:off x="0" y="17808745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76" name="Rectangle 608"/>
          <p:cNvSpPr>
            <a:spLocks noChangeArrowheads="1"/>
          </p:cNvSpPr>
          <p:nvPr/>
        </p:nvSpPr>
        <p:spPr bwMode="auto">
          <a:xfrm>
            <a:off x="0" y="1709437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86" name="Rectangle 719"/>
          <p:cNvSpPr>
            <a:spLocks noChangeArrowheads="1"/>
          </p:cNvSpPr>
          <p:nvPr/>
        </p:nvSpPr>
        <p:spPr bwMode="auto">
          <a:xfrm>
            <a:off x="0" y="16365707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87" name="Rectangle 723"/>
          <p:cNvSpPr>
            <a:spLocks noChangeArrowheads="1"/>
          </p:cNvSpPr>
          <p:nvPr/>
        </p:nvSpPr>
        <p:spPr bwMode="auto">
          <a:xfrm>
            <a:off x="0" y="17084845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88" name="Rectangle 725"/>
          <p:cNvSpPr>
            <a:spLocks noChangeArrowheads="1"/>
          </p:cNvSpPr>
          <p:nvPr/>
        </p:nvSpPr>
        <p:spPr bwMode="auto">
          <a:xfrm>
            <a:off x="62548610" y="8602967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" name="Rectangle 1754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1757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759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1798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1857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2475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Rectangle 2525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" name="Rectangle 2527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6" name="Rectangle 2529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1" name="Rectangle 2629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" name="Rectangle 2631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5" name="Rectangle 2633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7" name="Rectangle 2635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5" name="Rectangle 2637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7" name="Rectangle 2639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" name="Rectangle 3152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4" name="Rectangle 3154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6" name="Rectangle 3156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72" name="Rectangle 3158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28" name="Picture 12" descr="http://www.hbci.com/tv25/news/wp-content/uploads/Gophers1-620x3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4658"/>
            <a:ext cx="6858000" cy="38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Rectangle 34"/>
          <p:cNvSpPr>
            <a:spLocks noChangeArrowheads="1"/>
          </p:cNvSpPr>
          <p:nvPr/>
        </p:nvSpPr>
        <p:spPr bwMode="auto">
          <a:xfrm>
            <a:off x="13258800" y="5334000"/>
            <a:ext cx="37033200" cy="1036636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  <a:tabLst>
                <a:tab pos="3962400" algn="l"/>
              </a:tabLst>
            </a:pPr>
            <a:r>
              <a:rPr lang="en-US" altLang="zh-CN" sz="5100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zh-CN" sz="5100" b="1" dirty="0" smtClean="0">
                <a:solidFill>
                  <a:schemeClr val="bg1"/>
                </a:solidFill>
                <a:latin typeface="Arial" charset="0"/>
              </a:rPr>
              <a:t>Methodology</a:t>
            </a:r>
            <a:endParaRPr lang="en-US" altLang="zh-CN" sz="5100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30"/>
              <p:cNvSpPr txBox="1">
                <a:spLocks noChangeArrowheads="1"/>
              </p:cNvSpPr>
              <p:nvPr/>
            </p:nvSpPr>
            <p:spPr bwMode="auto">
              <a:xfrm>
                <a:off x="1011878" y="26241274"/>
                <a:ext cx="13008922" cy="46197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buFont typeface="Wingdings" pitchFamily="2" charset="2"/>
                  <a:buChar char="Ø"/>
                </a:pPr>
                <a:r>
                  <a:rPr lang="en-US" altLang="zh-CN" sz="2800" dirty="0" smtClean="0">
                    <a:latin typeface="Arial" charset="0"/>
                  </a:rPr>
                  <a:t> In order to show that the circuit in Fig. 3 is valid, it is proven that all the coefficients in Fig. 3 are greater than 0 and less than 1.</a:t>
                </a:r>
              </a:p>
              <a:p>
                <a:pPr algn="just">
                  <a:spcBef>
                    <a:spcPts val="1800"/>
                  </a:spcBef>
                </a:pPr>
                <a:r>
                  <a:rPr lang="en-US" altLang="zh-CN" sz="3000" b="1" u="sng" dirty="0" smtClean="0">
                    <a:solidFill>
                      <a:srgbClr val="FF0000"/>
                    </a:solidFill>
                    <a:latin typeface="Arial" charset="0"/>
                  </a:rPr>
                  <a:t>Proof: </a:t>
                </a:r>
              </a:p>
              <a:p>
                <a:pPr algn="just"/>
                <a:r>
                  <a:rPr lang="en-US" altLang="zh-CN" sz="2800" dirty="0" smtClean="0">
                    <a:latin typeface="Arial" charset="0"/>
                  </a:rPr>
                  <a:t>It is assumed that the sum of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sz="2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800" dirty="0">
                    <a:latin typeface="Arial" charset="0"/>
                  </a:rPr>
                  <a:t>’s for 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/>
                      </a:rPr>
                      <m:t>𝑖</m:t>
                    </m:r>
                    <m:r>
                      <a:rPr lang="en-US" altLang="zh-CN" sz="2800" i="1" dirty="0">
                        <a:latin typeface="Cambria Math"/>
                      </a:rPr>
                      <m:t> = 0, …, </m:t>
                    </m:r>
                    <m:r>
                      <a:rPr lang="en-US" altLang="zh-CN" sz="28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zh-CN" sz="2800" dirty="0" smtClean="0">
                    <a:latin typeface="Arial" charset="0"/>
                  </a:rPr>
                  <a:t> is </a:t>
                </a:r>
                <a:r>
                  <a:rPr lang="en-US" altLang="zh-CN" sz="2800" dirty="0">
                    <a:latin typeface="Arial" charset="0"/>
                  </a:rPr>
                  <a:t>less than or equal to </a:t>
                </a:r>
                <a:r>
                  <a:rPr lang="en-US" altLang="zh-CN" sz="2800" dirty="0" smtClean="0">
                    <a:latin typeface="Arial" charset="0"/>
                  </a:rPr>
                  <a:t>1. Thus, </a:t>
                </a:r>
                <a:r>
                  <a:rPr lang="en-US" altLang="zh-CN" sz="2800" dirty="0">
                    <a:latin typeface="Arial" charset="0"/>
                  </a:rPr>
                  <a:t>the numerator and </a:t>
                </a:r>
                <a:r>
                  <a:rPr lang="en-US" altLang="zh-CN" sz="2800" dirty="0" smtClean="0">
                    <a:latin typeface="Arial" charset="0"/>
                  </a:rPr>
                  <a:t>denominator of </a:t>
                </a:r>
                <a:r>
                  <a:rPr lang="en-US" altLang="zh-CN" sz="2800" dirty="0">
                    <a:latin typeface="Arial" charset="0"/>
                  </a:rPr>
                  <a:t>all the coefficients in </a:t>
                </a:r>
                <a:r>
                  <a:rPr lang="en-US" altLang="zh-CN" sz="2800" dirty="0" smtClean="0">
                    <a:latin typeface="Arial" charset="0"/>
                  </a:rPr>
                  <a:t>Fig. 3 </a:t>
                </a:r>
                <a:r>
                  <a:rPr lang="en-US" altLang="zh-CN" sz="2800" dirty="0">
                    <a:latin typeface="Arial" charset="0"/>
                  </a:rPr>
                  <a:t>are greater </a:t>
                </a:r>
                <a:r>
                  <a:rPr lang="en-US" altLang="zh-CN" sz="2800" dirty="0" smtClean="0">
                    <a:latin typeface="Arial" charset="0"/>
                  </a:rPr>
                  <a:t>than 0 meaning that these </a:t>
                </a:r>
                <a:r>
                  <a:rPr lang="en-US" altLang="zh-CN" sz="2800" dirty="0">
                    <a:latin typeface="Arial" charset="0"/>
                  </a:rPr>
                  <a:t>coefficients are greater than 0. All of </a:t>
                </a:r>
                <a:r>
                  <a:rPr lang="en-US" altLang="zh-CN" sz="2800" dirty="0" smtClean="0">
                    <a:latin typeface="Arial" charset="0"/>
                  </a:rPr>
                  <a:t>the coefficients </a:t>
                </a:r>
                <a:r>
                  <a:rPr lang="en-US" altLang="zh-CN" sz="2800" dirty="0">
                    <a:latin typeface="Arial" charset="0"/>
                  </a:rPr>
                  <a:t>in </a:t>
                </a:r>
                <a:r>
                  <a:rPr lang="en-US" altLang="zh-CN" sz="2800" dirty="0" smtClean="0">
                    <a:latin typeface="Arial" charset="0"/>
                  </a:rPr>
                  <a:t>Fig. 3 </a:t>
                </a:r>
                <a:r>
                  <a:rPr lang="en-US" altLang="zh-CN" sz="2800" dirty="0">
                    <a:latin typeface="Arial" charset="0"/>
                  </a:rPr>
                  <a:t>have the form </a:t>
                </a:r>
                <a:r>
                  <a:rPr lang="en-US" altLang="zh-CN" sz="2800" dirty="0" smtClean="0">
                    <a:latin typeface="Arial" charset="0"/>
                  </a:rPr>
                  <a:t>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/>
                          </a:rPr>
                          <m:t>1−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altLang="zh-CN" sz="28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CN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2800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CN" sz="2800" b="0" i="1" smtClean="0">
                                <a:latin typeface="Cambria Math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28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altLang="zh-CN" sz="2800" i="1">
                            <a:latin typeface="Cambria Math"/>
                          </a:rPr>
                          <m:t>1−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altLang="zh-CN" sz="28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CN" sz="28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28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CN" sz="28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zh-CN" sz="2800" b="0" i="1" smtClean="0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US" altLang="zh-CN" sz="2800" dirty="0" smtClean="0">
                    <a:latin typeface="Arial" charset="0"/>
                  </a:rPr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dirty="0" smtClean="0">
                        <a:latin typeface="Cambria Math"/>
                      </a:rPr>
                      <m:t>k</m:t>
                    </m:r>
                    <m:r>
                      <a:rPr lang="en-US" altLang="zh-CN" sz="2800" i="1" dirty="0">
                        <a:latin typeface="Cambria Math"/>
                      </a:rPr>
                      <m:t>= 0, …, </m:t>
                    </m:r>
                    <m:r>
                      <a:rPr lang="en-US" altLang="zh-CN" sz="2800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zh-CN" sz="2800" dirty="0">
                    <a:latin typeface="Arial" charset="0"/>
                  </a:rPr>
                  <a:t>. It is clear that for these coefficients the numerator is </a:t>
                </a:r>
                <a:r>
                  <a:rPr lang="en-US" altLang="zh-CN" sz="2800" dirty="0" smtClean="0">
                    <a:latin typeface="Arial" charset="0"/>
                  </a:rPr>
                  <a:t>less than </a:t>
                </a:r>
                <a:r>
                  <a:rPr lang="en-US" altLang="zh-CN" sz="2800" dirty="0">
                    <a:latin typeface="Arial" charset="0"/>
                  </a:rPr>
                  <a:t>the denominator. Thus, the values of the </a:t>
                </a:r>
                <a:r>
                  <a:rPr lang="en-US" altLang="zh-CN" sz="2800" dirty="0" smtClean="0">
                    <a:latin typeface="Arial" charset="0"/>
                  </a:rPr>
                  <a:t>coefficients are </a:t>
                </a:r>
                <a:r>
                  <a:rPr lang="en-US" altLang="zh-CN" sz="2800" dirty="0">
                    <a:latin typeface="Arial" charset="0"/>
                  </a:rPr>
                  <a:t>less than 1</a:t>
                </a:r>
                <a:r>
                  <a:rPr lang="en-US" altLang="zh-CN" sz="2800" dirty="0" smtClean="0">
                    <a:latin typeface="Arial" charset="0"/>
                  </a:rPr>
                  <a:t>. □</a:t>
                </a:r>
              </a:p>
            </p:txBody>
          </p:sp>
        </mc:Choice>
        <mc:Fallback>
          <p:sp>
            <p:nvSpPr>
              <p:cNvPr id="155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1878" y="26241274"/>
                <a:ext cx="13008922" cy="4619726"/>
              </a:xfrm>
              <a:prstGeom prst="rect">
                <a:avLst/>
              </a:prstGeom>
              <a:blipFill rotWithShape="1">
                <a:blip r:embed="rId7"/>
                <a:stretch>
                  <a:fillRect l="-1125" t="-1319" r="-937" b="-277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30"/>
              <p:cNvSpPr txBox="1">
                <a:spLocks noChangeArrowheads="1"/>
              </p:cNvSpPr>
              <p:nvPr/>
            </p:nvSpPr>
            <p:spPr bwMode="auto">
              <a:xfrm>
                <a:off x="13148337" y="6631101"/>
                <a:ext cx="12758869" cy="4685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1</a:t>
                </a:r>
                <a:r>
                  <a:rPr lang="en-US" altLang="zh-CN" sz="3000" b="1" u="sng" baseline="30000" dirty="0" smtClean="0">
                    <a:solidFill>
                      <a:srgbClr val="FF3300"/>
                    </a:solidFill>
                    <a:latin typeface="Arial" charset="0"/>
                  </a:rPr>
                  <a:t>st</a:t>
                </a:r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 and 2</a:t>
                </a:r>
                <a:r>
                  <a:rPr lang="en-US" altLang="zh-CN" sz="3000" b="1" u="sng" baseline="30000" dirty="0" smtClean="0">
                    <a:solidFill>
                      <a:srgbClr val="FF3300"/>
                    </a:solidFill>
                    <a:latin typeface="Arial" charset="0"/>
                  </a:rPr>
                  <a:t>nd</a:t>
                </a:r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 Order </a:t>
                </a:r>
                <a:r>
                  <a:rPr lang="en-US" altLang="zh-CN" sz="3000" b="1" u="sng" dirty="0">
                    <a:solidFill>
                      <a:srgbClr val="FF3300"/>
                    </a:solidFill>
                    <a:latin typeface="Arial" charset="0"/>
                  </a:rPr>
                  <a:t>P</a:t>
                </a:r>
                <a:r>
                  <a:rPr lang="en-US" altLang="zh-CN" sz="3000" b="1" u="sng" dirty="0" smtClean="0">
                    <a:solidFill>
                      <a:srgbClr val="FF3300"/>
                    </a:solidFill>
                    <a:latin typeface="Arial" charset="0"/>
                  </a:rPr>
                  <a:t>olynomials: </a:t>
                </a:r>
              </a:p>
              <a:p>
                <a:pPr marL="457200" indent="-457200" algn="just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n-lt"/>
                  </a:rPr>
                  <a:t>First, consider </a:t>
                </a:r>
                <a:r>
                  <a:rPr lang="en-US" sz="2800" dirty="0">
                    <a:latin typeface="+mn-lt"/>
                  </a:rPr>
                  <a:t>the </a:t>
                </a:r>
                <a:r>
                  <a:rPr lang="en-US" sz="2800" dirty="0" smtClean="0">
                    <a:latin typeface="+mn-lt"/>
                  </a:rPr>
                  <a:t>following simple </a:t>
                </a:r>
                <a:r>
                  <a:rPr lang="en-US" sz="2800" dirty="0">
                    <a:latin typeface="+mn-lt"/>
                  </a:rPr>
                  <a:t>example of the first-order </a:t>
                </a:r>
                <a:r>
                  <a:rPr lang="en-US" sz="2800" dirty="0" smtClean="0">
                    <a:latin typeface="+mn-lt"/>
                  </a:rPr>
                  <a:t>polynomial: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=1−(1−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)(1−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+mn-lt"/>
                  </a:rPr>
                  <a:t>.</a:t>
                </a:r>
              </a:p>
              <a:p>
                <a:pPr algn="just"/>
                <a:r>
                  <a:rPr lang="en-US" sz="28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+mn-lt"/>
                  </a:rPr>
                  <a:t>,</a:t>
                </a:r>
                <a:r>
                  <a:rPr 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i="1" dirty="0">
                    <a:latin typeface="+mn-lt"/>
                  </a:rPr>
                  <a:t>∈ </a:t>
                </a:r>
                <a:r>
                  <a:rPr lang="en-US" sz="2800" dirty="0">
                    <a:latin typeface="+mn-lt"/>
                  </a:rPr>
                  <a:t>[0</a:t>
                </a:r>
                <a:r>
                  <a:rPr lang="en-US" sz="2800" i="1" dirty="0">
                    <a:latin typeface="+mn-lt"/>
                  </a:rPr>
                  <a:t>,</a:t>
                </a:r>
                <a:r>
                  <a:rPr lang="en-US" sz="2800" dirty="0">
                    <a:latin typeface="+mn-lt"/>
                  </a:rPr>
                  <a:t>1), </a:t>
                </a:r>
                <a:r>
                  <a:rPr lang="en-US" sz="2800" dirty="0" smtClean="0">
                    <a:latin typeface="+mn-lt"/>
                  </a:rPr>
                  <a:t>it </a:t>
                </a:r>
                <a:r>
                  <a:rPr lang="en-US" sz="2800" dirty="0">
                    <a:latin typeface="+mn-lt"/>
                  </a:rPr>
                  <a:t>can be mapped to the </a:t>
                </a:r>
                <a:r>
                  <a:rPr lang="en-US" sz="2800" dirty="0" smtClean="0">
                    <a:latin typeface="+mn-lt"/>
                  </a:rPr>
                  <a:t>stochastic logic </a:t>
                </a:r>
                <a:r>
                  <a:rPr lang="en-US" sz="2800" dirty="0">
                    <a:latin typeface="+mn-lt"/>
                  </a:rPr>
                  <a:t>circuit shown in </a:t>
                </a:r>
                <a:r>
                  <a:rPr lang="en-US" sz="2800" dirty="0" smtClean="0">
                    <a:latin typeface="+mn-lt"/>
                  </a:rPr>
                  <a:t>Fig. 2 (a).</a:t>
                </a:r>
                <a:r>
                  <a:rPr lang="en-US" sz="2800" dirty="0">
                    <a:latin typeface="+mn-lt"/>
                  </a:rPr>
                  <a:t> </a:t>
                </a:r>
                <a:endParaRPr lang="en-US" sz="2800" dirty="0" smtClean="0">
                  <a:latin typeface="+mn-lt"/>
                </a:endParaRPr>
              </a:p>
              <a:p>
                <a:pPr marL="457200" indent="-457200" algn="just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n-lt"/>
                  </a:rPr>
                  <a:t>Similarly</a:t>
                </a:r>
                <a:r>
                  <a:rPr lang="en-US" sz="2800" dirty="0">
                    <a:latin typeface="+mn-lt"/>
                  </a:rPr>
                  <a:t>, </a:t>
                </a:r>
                <a:r>
                  <a:rPr lang="en-US" sz="2800" dirty="0" smtClean="0">
                    <a:latin typeface="+mn-lt"/>
                  </a:rPr>
                  <a:t>the second-order </a:t>
                </a:r>
                <a:r>
                  <a:rPr lang="en-US" sz="2800" dirty="0">
                    <a:latin typeface="+mn-lt"/>
                  </a:rPr>
                  <a:t>polynomial,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+mn-lt"/>
                  </a:rPr>
                  <a:t>, with </a:t>
                </a:r>
                <a:r>
                  <a:rPr lang="en-US" sz="2800" dirty="0" smtClean="0">
                    <a:latin typeface="+mn-lt"/>
                  </a:rPr>
                  <a:t>all coefficients </a:t>
                </a:r>
                <a:r>
                  <a:rPr lang="en-US" sz="2800" dirty="0">
                    <a:latin typeface="+mn-lt"/>
                  </a:rPr>
                  <a:t>in </a:t>
                </a:r>
                <a:r>
                  <a:rPr lang="en-US" sz="2800" dirty="0" smtClean="0">
                    <a:latin typeface="+mn-lt"/>
                  </a:rPr>
                  <a:t>the unit </a:t>
                </a:r>
                <a:r>
                  <a:rPr lang="en-US" sz="2800" dirty="0">
                    <a:latin typeface="+mn-lt"/>
                  </a:rPr>
                  <a:t>interval can be expressed </a:t>
                </a:r>
                <a:r>
                  <a:rPr lang="en-US" sz="2800" dirty="0" smtClean="0">
                    <a:latin typeface="+mn-lt"/>
                  </a:rPr>
                  <a:t>as following </a:t>
                </a:r>
                <a:r>
                  <a:rPr lang="en-US" sz="2800" dirty="0">
                    <a:latin typeface="+mn-lt"/>
                  </a:rPr>
                  <a:t>and implemented </a:t>
                </a:r>
                <a:r>
                  <a:rPr lang="en-US" sz="2800" dirty="0" smtClean="0">
                    <a:latin typeface="+mn-lt"/>
                  </a:rPr>
                  <a:t>as shown </a:t>
                </a:r>
                <a:r>
                  <a:rPr lang="en-US" sz="2800" dirty="0">
                    <a:latin typeface="+mn-lt"/>
                  </a:rPr>
                  <a:t>in Figure 2(b).</a:t>
                </a:r>
                <a:endParaRPr lang="en-US" sz="2800" dirty="0" smtClean="0">
                  <a:latin typeface="+mn-lt"/>
                </a:endParaRPr>
              </a:p>
              <a:p>
                <a:pPr algn="just"/>
                <a:endParaRPr lang="en-US" sz="2800" dirty="0">
                  <a:latin typeface="Arial" charset="0"/>
                </a:endParaRPr>
              </a:p>
              <a:p>
                <a:pPr algn="just"/>
                <a:endParaRPr lang="en-US" sz="3200" dirty="0" smtClean="0"/>
              </a:p>
            </p:txBody>
          </p:sp>
        </mc:Choice>
        <mc:Fallback xmlns="">
          <p:sp>
            <p:nvSpPr>
              <p:cNvPr id="110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48337" y="6631101"/>
                <a:ext cx="12758869" cy="4685770"/>
              </a:xfrm>
              <a:prstGeom prst="rect">
                <a:avLst/>
              </a:prstGeom>
              <a:blipFill rotWithShape="1">
                <a:blip r:embed="rId8"/>
                <a:stretch>
                  <a:fillRect l="-1147" t="-1693" r="-9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41"/>
          <p:cNvSpPr>
            <a:spLocks noChangeArrowheads="1"/>
          </p:cNvSpPr>
          <p:nvPr/>
        </p:nvSpPr>
        <p:spPr bwMode="auto">
          <a:xfrm>
            <a:off x="13106398" y="5223045"/>
            <a:ext cx="37143714" cy="9494837"/>
          </a:xfrm>
          <a:prstGeom prst="rect">
            <a:avLst/>
          </a:prstGeom>
          <a:noFill/>
          <a:ln w="88900" cmpd="dbl">
            <a:solidFill>
              <a:srgbClr val="FF0000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7" name="Rectangle 34"/>
          <p:cNvSpPr>
            <a:spLocks noChangeArrowheads="1"/>
          </p:cNvSpPr>
          <p:nvPr/>
        </p:nvSpPr>
        <p:spPr bwMode="auto">
          <a:xfrm>
            <a:off x="1089224" y="15632281"/>
            <a:ext cx="48440775" cy="1285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lnSpc>
                <a:spcPct val="150000"/>
              </a:lnSpc>
              <a:spcBef>
                <a:spcPts val="1800"/>
              </a:spcBef>
            </a:pPr>
            <a:r>
              <a:rPr lang="en-US" altLang="zh-CN" sz="5100" b="1" dirty="0" smtClean="0">
                <a:solidFill>
                  <a:schemeClr val="bg1"/>
                </a:solidFill>
                <a:latin typeface="Arial" charset="0"/>
              </a:rPr>
              <a:t> Experimental Results</a:t>
            </a:r>
            <a:r>
              <a:rPr lang="en-US" altLang="zh-CN" sz="51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zh-CN" sz="5100" b="1" dirty="0" smtClean="0">
                <a:solidFill>
                  <a:schemeClr val="bg1"/>
                </a:solidFill>
                <a:latin typeface="Arial" charset="0"/>
              </a:rPr>
              <a:t>and Comparison</a:t>
            </a:r>
            <a:endParaRPr lang="en-US" altLang="zh-CN" sz="51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" name="Rectangle 41"/>
          <p:cNvSpPr>
            <a:spLocks noChangeArrowheads="1"/>
          </p:cNvSpPr>
          <p:nvPr/>
        </p:nvSpPr>
        <p:spPr bwMode="auto">
          <a:xfrm>
            <a:off x="854076" y="15478208"/>
            <a:ext cx="49396036" cy="9515392"/>
          </a:xfrm>
          <a:prstGeom prst="rect">
            <a:avLst/>
          </a:prstGeom>
          <a:noFill/>
          <a:ln w="88900" cmpd="dbl">
            <a:solidFill>
              <a:schemeClr val="accent2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1" name="Rectangle 36"/>
          <p:cNvSpPr>
            <a:spLocks noChangeArrowheads="1"/>
          </p:cNvSpPr>
          <p:nvPr/>
        </p:nvSpPr>
        <p:spPr bwMode="auto">
          <a:xfrm>
            <a:off x="14706600" y="28803600"/>
            <a:ext cx="20947522" cy="1066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lIns="93470" tIns="46735" rIns="93470" bIns="46735" anchor="ctr"/>
          <a:lstStyle/>
          <a:p>
            <a:pPr algn="ctr"/>
            <a:endParaRPr lang="en-US" altLang="zh-CN" sz="2800"/>
          </a:p>
        </p:txBody>
      </p:sp>
      <p:sp>
        <p:nvSpPr>
          <p:cNvPr id="222" name="Rectangle 35"/>
          <p:cNvSpPr>
            <a:spLocks noChangeArrowheads="1"/>
          </p:cNvSpPr>
          <p:nvPr/>
        </p:nvSpPr>
        <p:spPr bwMode="auto">
          <a:xfrm>
            <a:off x="14758193" y="26742464"/>
            <a:ext cx="20903407" cy="1761678"/>
          </a:xfrm>
          <a:prstGeom prst="rect">
            <a:avLst/>
          </a:prstGeom>
          <a:noFill/>
          <a:ln w="63500" cmpd="dbl">
            <a:solidFill>
              <a:srgbClr val="3366FF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9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3" name="Rectangle 36"/>
          <p:cNvSpPr>
            <a:spLocks noChangeArrowheads="1"/>
          </p:cNvSpPr>
          <p:nvPr/>
        </p:nvSpPr>
        <p:spPr bwMode="auto">
          <a:xfrm>
            <a:off x="14681994" y="25728676"/>
            <a:ext cx="20979606" cy="914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lIns="93470" tIns="46735" rIns="93470" bIns="46735" anchor="ctr"/>
          <a:lstStyle/>
          <a:p>
            <a:pPr algn="ctr"/>
            <a:endParaRPr lang="en-US" altLang="zh-CN" sz="2800"/>
          </a:p>
        </p:txBody>
      </p:sp>
      <p:sp>
        <p:nvSpPr>
          <p:cNvPr id="224" name="Rectangle 37"/>
          <p:cNvSpPr>
            <a:spLocks noChangeArrowheads="1"/>
          </p:cNvSpPr>
          <p:nvPr/>
        </p:nvSpPr>
        <p:spPr bwMode="auto">
          <a:xfrm>
            <a:off x="15112206" y="25866013"/>
            <a:ext cx="100091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</a:pPr>
            <a:r>
              <a:rPr lang="en-US" altLang="zh-CN" sz="5400" b="1" dirty="0">
                <a:solidFill>
                  <a:schemeClr val="bg1"/>
                </a:solidFill>
                <a:latin typeface="Arial" charset="0"/>
              </a:rPr>
              <a:t>Conclusions</a:t>
            </a:r>
            <a:endParaRPr lang="en-US" altLang="zh-CN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" name="Rectangle 51"/>
          <p:cNvSpPr>
            <a:spLocks noChangeArrowheads="1"/>
          </p:cNvSpPr>
          <p:nvPr/>
        </p:nvSpPr>
        <p:spPr bwMode="auto">
          <a:xfrm>
            <a:off x="37109400" y="25755599"/>
            <a:ext cx="12420599" cy="112712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lIns="93470" tIns="46735" rIns="93470" bIns="46735" anchor="ctr"/>
          <a:lstStyle/>
          <a:p>
            <a:pPr algn="ctr"/>
            <a:endParaRPr lang="en-US" altLang="zh-CN" sz="2800"/>
          </a:p>
        </p:txBody>
      </p:sp>
      <p:sp>
        <p:nvSpPr>
          <p:cNvPr id="226" name="Rectangle 52"/>
          <p:cNvSpPr>
            <a:spLocks noChangeArrowheads="1"/>
          </p:cNvSpPr>
          <p:nvPr/>
        </p:nvSpPr>
        <p:spPr bwMode="auto">
          <a:xfrm>
            <a:off x="37677726" y="25995313"/>
            <a:ext cx="987107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</a:pPr>
            <a:r>
              <a:rPr lang="en-US" altLang="zh-CN" sz="5100" b="1" dirty="0">
                <a:solidFill>
                  <a:schemeClr val="bg1"/>
                </a:solidFill>
                <a:latin typeface="Arial" charset="0"/>
              </a:rPr>
              <a:t>References</a:t>
            </a:r>
            <a:endParaRPr lang="en-US" altLang="zh-CN" sz="5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7" name="Rectangle 35"/>
          <p:cNvSpPr>
            <a:spLocks noChangeArrowheads="1"/>
          </p:cNvSpPr>
          <p:nvPr/>
        </p:nvSpPr>
        <p:spPr bwMode="auto">
          <a:xfrm>
            <a:off x="36804600" y="25423102"/>
            <a:ext cx="13030199" cy="5285498"/>
          </a:xfrm>
          <a:prstGeom prst="rect">
            <a:avLst/>
          </a:prstGeom>
          <a:noFill/>
          <a:ln w="63500" cmpd="dbl">
            <a:solidFill>
              <a:srgbClr val="3366FF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8" name="TextBox 179"/>
          <p:cNvSpPr txBox="1">
            <a:spLocks noChangeArrowheads="1"/>
          </p:cNvSpPr>
          <p:nvPr/>
        </p:nvSpPr>
        <p:spPr bwMode="auto">
          <a:xfrm>
            <a:off x="14986794" y="26932432"/>
            <a:ext cx="20674806" cy="157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470" tIns="46735" rIns="93470" bIns="46735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charset="0"/>
              </a:rPr>
              <a:t> A new method called </a:t>
            </a:r>
            <a:r>
              <a:rPr lang="en-US" altLang="zh-CN" sz="3200" dirty="0" err="1" smtClean="0">
                <a:latin typeface="Arial" charset="0"/>
              </a:rPr>
              <a:t>double_NAND</a:t>
            </a:r>
            <a:r>
              <a:rPr lang="en-US" altLang="zh-CN" sz="3200" dirty="0" smtClean="0">
                <a:latin typeface="Arial" charset="0"/>
              </a:rPr>
              <a:t> </a:t>
            </a:r>
            <a:r>
              <a:rPr lang="en-US" altLang="zh-CN" sz="3200" dirty="0">
                <a:latin typeface="Arial" charset="0"/>
              </a:rPr>
              <a:t>expansion is presented for </a:t>
            </a:r>
            <a:r>
              <a:rPr lang="en-US" altLang="zh-CN" sz="3200" dirty="0" smtClean="0">
                <a:latin typeface="Arial" charset="0"/>
              </a:rPr>
              <a:t>mapping certain class of polynomials to simple stochastic logic circuits.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charset="0"/>
              </a:rPr>
              <a:t>The method can be generalized for a broader class of functions.</a:t>
            </a:r>
          </a:p>
        </p:txBody>
      </p:sp>
      <p:sp>
        <p:nvSpPr>
          <p:cNvPr id="229" name="TextBox 192"/>
          <p:cNvSpPr txBox="1">
            <a:spLocks noChangeArrowheads="1"/>
          </p:cNvSpPr>
          <p:nvPr/>
        </p:nvSpPr>
        <p:spPr bwMode="auto">
          <a:xfrm>
            <a:off x="37338000" y="27192268"/>
            <a:ext cx="1242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2400" dirty="0">
                <a:latin typeface="Arial" charset="0"/>
              </a:rPr>
              <a:t>[1] Y.-N. Chang and K. K. </a:t>
            </a:r>
            <a:r>
              <a:rPr lang="en-US" altLang="zh-CN" sz="2400" dirty="0" err="1">
                <a:latin typeface="Arial" charset="0"/>
              </a:rPr>
              <a:t>Parhi</a:t>
            </a:r>
            <a:r>
              <a:rPr lang="en-US" altLang="zh-CN" sz="2400" dirty="0">
                <a:latin typeface="Arial" charset="0"/>
              </a:rPr>
              <a:t>. Architectures for </a:t>
            </a:r>
            <a:r>
              <a:rPr lang="en-US" altLang="zh-CN" sz="2400" dirty="0" smtClean="0">
                <a:latin typeface="Arial" charset="0"/>
              </a:rPr>
              <a:t>digital filters </a:t>
            </a:r>
            <a:r>
              <a:rPr lang="en-US" altLang="zh-CN" sz="2400" dirty="0">
                <a:latin typeface="Arial" charset="0"/>
              </a:rPr>
              <a:t>using stochastic computing. </a:t>
            </a:r>
            <a:r>
              <a:rPr lang="en-US" altLang="zh-CN" sz="2400" dirty="0" smtClean="0">
                <a:latin typeface="Arial" charset="0"/>
              </a:rPr>
              <a:t>IEEE ICASSP, pp. 2697–2701</a:t>
            </a:r>
            <a:r>
              <a:rPr lang="en-US" altLang="zh-CN" sz="2400" dirty="0">
                <a:latin typeface="Arial" charset="0"/>
              </a:rPr>
              <a:t>. </a:t>
            </a:r>
            <a:r>
              <a:rPr lang="en-US" altLang="zh-CN" sz="2400" dirty="0" smtClean="0">
                <a:latin typeface="Arial" charset="0"/>
              </a:rPr>
              <a:t>IEEE, May </a:t>
            </a:r>
            <a:r>
              <a:rPr lang="en-US" altLang="zh-CN" sz="2400" dirty="0">
                <a:latin typeface="Arial" charset="0"/>
              </a:rPr>
              <a:t>2013</a:t>
            </a:r>
            <a:r>
              <a:rPr lang="en-US" altLang="zh-CN" sz="2400" dirty="0" smtClean="0">
                <a:latin typeface="Arial" charset="0"/>
              </a:rPr>
              <a:t>.</a:t>
            </a:r>
            <a:endParaRPr lang="en-US" altLang="zh-CN" sz="2400" dirty="0">
              <a:latin typeface="Arial" charset="0"/>
            </a:endParaRPr>
          </a:p>
          <a:p>
            <a:pPr algn="just"/>
            <a:r>
              <a:rPr lang="en-US" altLang="zh-CN" sz="2400" dirty="0">
                <a:latin typeface="Arial" charset="0"/>
              </a:rPr>
              <a:t>[2] W. Qian, X. Li, M. D. Riedel, K. </a:t>
            </a:r>
            <a:r>
              <a:rPr lang="en-US" altLang="zh-CN" sz="2400" dirty="0" err="1">
                <a:latin typeface="Arial" charset="0"/>
              </a:rPr>
              <a:t>Bazargan</a:t>
            </a:r>
            <a:r>
              <a:rPr lang="en-US" altLang="zh-CN" sz="2400" dirty="0">
                <a:latin typeface="Arial" charset="0"/>
              </a:rPr>
              <a:t>, and D. </a:t>
            </a:r>
            <a:r>
              <a:rPr lang="en-US" altLang="zh-CN" sz="2400" dirty="0" smtClean="0">
                <a:latin typeface="Arial" charset="0"/>
              </a:rPr>
              <a:t>J. </a:t>
            </a:r>
            <a:r>
              <a:rPr lang="en-US" altLang="zh-CN" sz="2400" dirty="0" err="1" smtClean="0">
                <a:latin typeface="Arial" charset="0"/>
              </a:rPr>
              <a:t>Lilja</a:t>
            </a:r>
            <a:r>
              <a:rPr lang="en-US" altLang="zh-CN" sz="2400" dirty="0">
                <a:latin typeface="Arial" charset="0"/>
              </a:rPr>
              <a:t>. An architecture for fault-tolerant </a:t>
            </a:r>
            <a:r>
              <a:rPr lang="en-US" altLang="zh-CN" sz="2400" dirty="0" smtClean="0">
                <a:latin typeface="Arial" charset="0"/>
              </a:rPr>
              <a:t>computation with </a:t>
            </a:r>
            <a:r>
              <a:rPr lang="en-US" altLang="zh-CN" sz="2400" dirty="0">
                <a:latin typeface="Arial" charset="0"/>
              </a:rPr>
              <a:t>stochastic logic. IEEE </a:t>
            </a:r>
            <a:r>
              <a:rPr lang="en-US" altLang="zh-CN" sz="2400" dirty="0" smtClean="0">
                <a:latin typeface="Arial" charset="0"/>
              </a:rPr>
              <a:t>Tran. on Comp., </a:t>
            </a:r>
            <a:r>
              <a:rPr lang="en-US" altLang="zh-CN" sz="2400" dirty="0">
                <a:latin typeface="Arial" charset="0"/>
              </a:rPr>
              <a:t>60(1):</a:t>
            </a:r>
            <a:r>
              <a:rPr lang="en-US" altLang="zh-CN" sz="2400" dirty="0" smtClean="0">
                <a:latin typeface="Arial" charset="0"/>
              </a:rPr>
              <a:t>93-105</a:t>
            </a:r>
            <a:r>
              <a:rPr lang="en-US" altLang="zh-CN" sz="2400" dirty="0">
                <a:latin typeface="Arial" charset="0"/>
              </a:rPr>
              <a:t>, 2011</a:t>
            </a:r>
            <a:r>
              <a:rPr lang="en-US" altLang="zh-CN" sz="2400" dirty="0" smtClean="0">
                <a:latin typeface="Arial" charset="0"/>
              </a:rPr>
              <a:t>.</a:t>
            </a:r>
          </a:p>
          <a:p>
            <a:pPr algn="just"/>
            <a:r>
              <a:rPr lang="en-US" altLang="zh-CN" sz="2400" dirty="0">
                <a:latin typeface="Arial" charset="0"/>
              </a:rPr>
              <a:t>[3] Y. Liu and K. K. </a:t>
            </a:r>
            <a:r>
              <a:rPr lang="en-US" altLang="zh-CN" sz="2400" dirty="0" err="1">
                <a:latin typeface="Arial" charset="0"/>
              </a:rPr>
              <a:t>Parhi</a:t>
            </a:r>
            <a:r>
              <a:rPr lang="en-US" altLang="zh-CN" sz="2400" dirty="0">
                <a:latin typeface="Arial" charset="0"/>
              </a:rPr>
              <a:t>. Computing complex </a:t>
            </a:r>
            <a:r>
              <a:rPr lang="en-US" altLang="zh-CN" sz="2400" dirty="0" smtClean="0">
                <a:latin typeface="Arial" charset="0"/>
              </a:rPr>
              <a:t>functions using </a:t>
            </a:r>
            <a:r>
              <a:rPr lang="en-US" altLang="zh-CN" sz="2400" dirty="0">
                <a:latin typeface="Arial" charset="0"/>
              </a:rPr>
              <a:t>factorization in unipolar </a:t>
            </a:r>
            <a:r>
              <a:rPr lang="en-US" altLang="zh-CN" sz="2400" dirty="0" smtClean="0">
                <a:latin typeface="Arial" charset="0"/>
              </a:rPr>
              <a:t>stochastic </a:t>
            </a:r>
            <a:r>
              <a:rPr lang="en-US" altLang="zh-CN" sz="2400" dirty="0">
                <a:latin typeface="Arial" charset="0"/>
              </a:rPr>
              <a:t>logic. </a:t>
            </a:r>
            <a:r>
              <a:rPr lang="en-US" altLang="zh-CN" sz="2400" dirty="0" smtClean="0">
                <a:latin typeface="Arial" charset="0"/>
              </a:rPr>
              <a:t>GVLSI</a:t>
            </a:r>
            <a:r>
              <a:rPr lang="en-US" altLang="zh-CN" sz="2400" dirty="0">
                <a:latin typeface="Arial" charset="0"/>
              </a:rPr>
              <a:t>, </a:t>
            </a:r>
            <a:r>
              <a:rPr lang="en-US" altLang="zh-CN" sz="2400" dirty="0" smtClean="0">
                <a:latin typeface="Arial" charset="0"/>
              </a:rPr>
              <a:t>pp.109-112</a:t>
            </a:r>
            <a:r>
              <a:rPr lang="en-US" altLang="zh-CN" sz="2400" dirty="0">
                <a:latin typeface="Arial" charset="0"/>
              </a:rPr>
              <a:t>. ACM, 2016</a:t>
            </a:r>
            <a:r>
              <a:rPr lang="en-US" altLang="zh-CN" sz="2400" dirty="0" smtClean="0">
                <a:latin typeface="Arial" charset="0"/>
              </a:rPr>
              <a:t>.</a:t>
            </a:r>
          </a:p>
          <a:p>
            <a:pPr algn="just"/>
            <a:r>
              <a:rPr lang="en-US" altLang="zh-CN" sz="2400" dirty="0">
                <a:latin typeface="Arial" charset="0"/>
              </a:rPr>
              <a:t>[4] P. Li, D. J. </a:t>
            </a:r>
            <a:r>
              <a:rPr lang="en-US" altLang="zh-CN" sz="2400" dirty="0" err="1">
                <a:latin typeface="Arial" charset="0"/>
              </a:rPr>
              <a:t>Lilja</a:t>
            </a:r>
            <a:r>
              <a:rPr lang="en-US" altLang="zh-CN" sz="2400" dirty="0">
                <a:latin typeface="Arial" charset="0"/>
              </a:rPr>
              <a:t>, W. Qian, K. </a:t>
            </a:r>
            <a:r>
              <a:rPr lang="en-US" altLang="zh-CN" sz="2400" dirty="0" err="1">
                <a:latin typeface="Arial" charset="0"/>
              </a:rPr>
              <a:t>Bazargan</a:t>
            </a:r>
            <a:r>
              <a:rPr lang="en-US" altLang="zh-CN" sz="2400" dirty="0">
                <a:latin typeface="Arial" charset="0"/>
              </a:rPr>
              <a:t>, </a:t>
            </a:r>
            <a:r>
              <a:rPr lang="en-US" altLang="zh-CN" sz="2400" dirty="0" smtClean="0">
                <a:latin typeface="Arial" charset="0"/>
              </a:rPr>
              <a:t>and M</a:t>
            </a:r>
            <a:r>
              <a:rPr lang="en-US" altLang="zh-CN" sz="2400" dirty="0">
                <a:latin typeface="Arial" charset="0"/>
              </a:rPr>
              <a:t>. Riedel. The synthesis of complex </a:t>
            </a:r>
            <a:r>
              <a:rPr lang="en-US" altLang="zh-CN" sz="2400" dirty="0" smtClean="0">
                <a:latin typeface="Arial" charset="0"/>
              </a:rPr>
              <a:t>arithmetic computation </a:t>
            </a:r>
            <a:r>
              <a:rPr lang="en-US" altLang="zh-CN" sz="2400" dirty="0">
                <a:latin typeface="Arial" charset="0"/>
              </a:rPr>
              <a:t>on stochastic bit streams using </a:t>
            </a:r>
            <a:r>
              <a:rPr lang="en-US" altLang="zh-CN" sz="2400" dirty="0" smtClean="0">
                <a:latin typeface="Arial" charset="0"/>
              </a:rPr>
              <a:t>sequential logic</a:t>
            </a:r>
            <a:r>
              <a:rPr lang="en-US" altLang="zh-CN" sz="2400" dirty="0">
                <a:latin typeface="Arial" charset="0"/>
              </a:rPr>
              <a:t>. </a:t>
            </a:r>
            <a:r>
              <a:rPr lang="en-US" altLang="zh-CN" sz="2400" dirty="0" smtClean="0">
                <a:latin typeface="Arial" charset="0"/>
              </a:rPr>
              <a:t>ICCCAD, pp. 480-487</a:t>
            </a:r>
            <a:r>
              <a:rPr lang="en-US" altLang="zh-CN" sz="2400" dirty="0">
                <a:latin typeface="Arial" charset="0"/>
              </a:rPr>
              <a:t>, 2012.</a:t>
            </a:r>
            <a:endParaRPr lang="en-US" altLang="zh-CN" sz="1800" dirty="0">
              <a:latin typeface="Arial" charset="0"/>
            </a:endParaRPr>
          </a:p>
        </p:txBody>
      </p:sp>
      <p:sp>
        <p:nvSpPr>
          <p:cNvPr id="230" name="Rectangle 37"/>
          <p:cNvSpPr>
            <a:spLocks noChangeArrowheads="1"/>
          </p:cNvSpPr>
          <p:nvPr/>
        </p:nvSpPr>
        <p:spPr bwMode="auto">
          <a:xfrm>
            <a:off x="14991890" y="28836937"/>
            <a:ext cx="100091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</a:pPr>
            <a:r>
              <a:rPr lang="en-US" altLang="zh-CN" sz="5400" b="1" dirty="0" smtClean="0">
                <a:solidFill>
                  <a:schemeClr val="bg1"/>
                </a:solidFill>
                <a:latin typeface="Arial" charset="0"/>
              </a:rPr>
              <a:t>Acknowledgment</a:t>
            </a:r>
            <a:endParaRPr lang="en-US" altLang="zh-CN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1" name="Rectangle 35"/>
          <p:cNvSpPr>
            <a:spLocks noChangeArrowheads="1"/>
          </p:cNvSpPr>
          <p:nvPr/>
        </p:nvSpPr>
        <p:spPr bwMode="auto">
          <a:xfrm>
            <a:off x="14753764" y="29890181"/>
            <a:ext cx="20907836" cy="951982"/>
          </a:xfrm>
          <a:prstGeom prst="rect">
            <a:avLst/>
          </a:prstGeom>
          <a:noFill/>
          <a:ln w="63500" cmpd="dbl">
            <a:solidFill>
              <a:srgbClr val="3366FF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9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2" name="TextBox 179"/>
          <p:cNvSpPr txBox="1">
            <a:spLocks noChangeArrowheads="1"/>
          </p:cNvSpPr>
          <p:nvPr/>
        </p:nvSpPr>
        <p:spPr bwMode="auto">
          <a:xfrm>
            <a:off x="14837902" y="29969375"/>
            <a:ext cx="20823698" cy="58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470" tIns="46735" rIns="93470" bIns="46735">
            <a:spAutoFit/>
          </a:bodyPr>
          <a:lstStyle/>
          <a:p>
            <a:pPr algn="just">
              <a:spcAft>
                <a:spcPts val="1838"/>
              </a:spcAft>
            </a:pPr>
            <a:r>
              <a:rPr lang="en-US" altLang="zh-CN" sz="3200" dirty="0" smtClean="0">
                <a:latin typeface="Arial" charset="0"/>
              </a:rPr>
              <a:t>This work was supported by the National Science Foundation by grants CCF-1423407.</a:t>
            </a:r>
            <a:endParaRPr lang="en-US" altLang="zh-CN" sz="32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040645" y="13716000"/>
            <a:ext cx="973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800000"/>
                </a:solidFill>
                <a:latin typeface="Arial" charset="0"/>
              </a:rPr>
              <a:t>Fig. 2: Proposed circuits for computing (a) </a:t>
            </a:r>
            <a:r>
              <a:rPr lang="en-US" altLang="zh-CN" sz="2400" b="1" dirty="0">
                <a:solidFill>
                  <a:srgbClr val="800000"/>
                </a:solidFill>
                <a:latin typeface="Arial" charset="0"/>
              </a:rPr>
              <a:t>first-order polynomial </a:t>
            </a:r>
            <a:endParaRPr lang="en-US" altLang="zh-CN" sz="2400" b="1" dirty="0" smtClean="0">
              <a:solidFill>
                <a:srgbClr val="800000"/>
              </a:solidFill>
              <a:latin typeface="Arial" charset="0"/>
            </a:endParaRPr>
          </a:p>
          <a:p>
            <a:pPr algn="just"/>
            <a:r>
              <a:rPr lang="en-US" altLang="zh-CN" sz="2400" b="1" dirty="0" smtClean="0">
                <a:solidFill>
                  <a:srgbClr val="800000"/>
                </a:solidFill>
                <a:latin typeface="Arial" charset="0"/>
              </a:rPr>
              <a:t>and (b) second-order polynomial.</a:t>
            </a:r>
            <a:endParaRPr lang="en-US" sz="2400" dirty="0"/>
          </a:p>
        </p:txBody>
      </p:sp>
      <p:sp>
        <p:nvSpPr>
          <p:cNvPr id="160" name="TextBox 194"/>
          <p:cNvSpPr txBox="1">
            <a:spLocks noChangeArrowheads="1"/>
          </p:cNvSpPr>
          <p:nvPr/>
        </p:nvSpPr>
        <p:spPr bwMode="auto">
          <a:xfrm>
            <a:off x="4191000" y="9280505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900" b="1" dirty="0">
                <a:solidFill>
                  <a:srgbClr val="FF3300"/>
                </a:solidFill>
              </a:rPr>
              <a:t>(a)</a:t>
            </a:r>
          </a:p>
        </p:txBody>
      </p:sp>
      <p:sp>
        <p:nvSpPr>
          <p:cNvPr id="164" name="TextBox 194"/>
          <p:cNvSpPr txBox="1">
            <a:spLocks noChangeArrowheads="1"/>
          </p:cNvSpPr>
          <p:nvPr/>
        </p:nvSpPr>
        <p:spPr bwMode="auto">
          <a:xfrm>
            <a:off x="7620000" y="9280505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900" b="1" dirty="0" smtClean="0">
                <a:solidFill>
                  <a:srgbClr val="FF3300"/>
                </a:solidFill>
              </a:rPr>
              <a:t>(b)</a:t>
            </a:r>
            <a:endParaRPr lang="en-US" altLang="zh-CN" sz="2900" b="1" dirty="0">
              <a:solidFill>
                <a:srgbClr val="FF3300"/>
              </a:solidFill>
            </a:endParaRPr>
          </a:p>
        </p:txBody>
      </p:sp>
      <p:sp>
        <p:nvSpPr>
          <p:cNvPr id="166" name="矩形 137"/>
          <p:cNvSpPr/>
          <p:nvPr/>
        </p:nvSpPr>
        <p:spPr>
          <a:xfrm>
            <a:off x="1808085" y="9713893"/>
            <a:ext cx="110697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800000"/>
                </a:solidFill>
                <a:latin typeface="Arial" charset="0"/>
              </a:rPr>
              <a:t>Fig. 1: Stochastic logic units used in our proposed circuits: (a) AND computing z=</a:t>
            </a:r>
            <a:r>
              <a:rPr lang="en-US" altLang="zh-CN" sz="2800" b="1" dirty="0" err="1" smtClean="0">
                <a:solidFill>
                  <a:srgbClr val="800000"/>
                </a:solidFill>
                <a:latin typeface="Arial" charset="0"/>
              </a:rPr>
              <a:t>xy</a:t>
            </a:r>
            <a:r>
              <a:rPr lang="en-US" altLang="zh-CN" sz="2800" b="1" dirty="0" smtClean="0">
                <a:solidFill>
                  <a:srgbClr val="800000"/>
                </a:solidFill>
                <a:latin typeface="Arial" charset="0"/>
              </a:rPr>
              <a:t>, (b) NAND computing z=1-xy. 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534400"/>
            <a:ext cx="5867400" cy="85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3159" y="11886987"/>
            <a:ext cx="3691709" cy="112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754" y="11886986"/>
            <a:ext cx="6348503" cy="12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TextBox 194"/>
          <p:cNvSpPr txBox="1">
            <a:spLocks noChangeArrowheads="1"/>
          </p:cNvSpPr>
          <p:nvPr/>
        </p:nvSpPr>
        <p:spPr bwMode="auto">
          <a:xfrm>
            <a:off x="15176274" y="13117682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900" b="1" dirty="0" smtClean="0">
                <a:solidFill>
                  <a:srgbClr val="FF3300"/>
                </a:solidFill>
              </a:rPr>
              <a:t>(a)</a:t>
            </a:r>
            <a:endParaRPr lang="en-US" altLang="zh-CN" sz="2900" b="1" dirty="0">
              <a:solidFill>
                <a:srgbClr val="FF3300"/>
              </a:solidFill>
            </a:endParaRPr>
          </a:p>
        </p:txBody>
      </p:sp>
      <p:sp>
        <p:nvSpPr>
          <p:cNvPr id="168" name="TextBox 194"/>
          <p:cNvSpPr txBox="1">
            <a:spLocks noChangeArrowheads="1"/>
          </p:cNvSpPr>
          <p:nvPr/>
        </p:nvSpPr>
        <p:spPr bwMode="auto">
          <a:xfrm>
            <a:off x="20663159" y="13258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900" b="1" dirty="0" smtClean="0">
                <a:solidFill>
                  <a:srgbClr val="FF3300"/>
                </a:solidFill>
              </a:rPr>
              <a:t>(b)</a:t>
            </a:r>
            <a:endParaRPr lang="en-US" altLang="zh-CN" sz="2900" b="1" dirty="0">
              <a:solidFill>
                <a:srgbClr val="FF3300"/>
              </a:solidFill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799" y="10220612"/>
            <a:ext cx="4572001" cy="57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953" y="10926087"/>
            <a:ext cx="8392847" cy="6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30"/>
              <p:cNvSpPr txBox="1">
                <a:spLocks noChangeArrowheads="1"/>
              </p:cNvSpPr>
              <p:nvPr/>
            </p:nvSpPr>
            <p:spPr bwMode="auto">
              <a:xfrm>
                <a:off x="26289001" y="6521280"/>
                <a:ext cx="11506199" cy="8279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zh-CN" sz="2800" b="1" u="sng" dirty="0" smtClean="0">
                    <a:solidFill>
                      <a:srgbClr val="FF3300"/>
                    </a:solidFill>
                    <a:latin typeface="+mn-lt"/>
                  </a:rPr>
                  <a:t>General Polynomials: 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n-lt"/>
                  </a:rPr>
                  <a:t>The approach </a:t>
                </a:r>
                <a:r>
                  <a:rPr lang="en-US" sz="2800" dirty="0">
                    <a:latin typeface="+mn-lt"/>
                  </a:rPr>
                  <a:t>can be extended for the general case of </a:t>
                </a:r>
                <a:r>
                  <a:rPr lang="en-US" sz="2800" dirty="0" smtClean="0">
                    <a:latin typeface="+mn-lt"/>
                  </a:rPr>
                  <a:t>an eligible polynomial </a:t>
                </a:r>
                <a:r>
                  <a:rPr lang="en-US" sz="2800" dirty="0">
                    <a:latin typeface="+mn-lt"/>
                  </a:rPr>
                  <a:t>of degree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+mn-lt"/>
                  </a:rPr>
                  <a:t>. First,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+mn-lt"/>
                  </a:rPr>
                  <a:t> can be written as follows:</a:t>
                </a:r>
              </a:p>
              <a:p>
                <a:endParaRPr lang="en-US" sz="2800" dirty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endParaRPr lang="en-US" sz="2800" dirty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endParaRPr lang="en-US" sz="2800" dirty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endParaRPr lang="en-US" sz="2800" dirty="0">
                  <a:latin typeface="+mn-lt"/>
                </a:endParaRPr>
              </a:p>
              <a:p>
                <a:r>
                  <a:rPr lang="en-US" sz="2800" dirty="0">
                    <a:latin typeface="+mn-lt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+mn-lt"/>
                  </a:rPr>
                  <a:t> has a form similar to </a:t>
                </a:r>
                <a:r>
                  <a:rPr lang="en-US" sz="2800" dirty="0" smtClean="0">
                    <a:latin typeface="+mn-lt"/>
                  </a:rPr>
                  <a:t>the original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+mn-lt"/>
                  </a:rPr>
                  <a:t> </a:t>
                </a:r>
                <a:r>
                  <a:rPr lang="en-US" sz="2800" dirty="0">
                    <a:latin typeface="+mn-lt"/>
                  </a:rPr>
                  <a:t>the above </a:t>
                </a:r>
                <a:r>
                  <a:rPr lang="en-US" sz="2800" dirty="0" smtClean="0">
                    <a:latin typeface="+mn-lt"/>
                  </a:rPr>
                  <a:t>mentioned step </a:t>
                </a:r>
                <a:r>
                  <a:rPr lang="en-US" sz="2800" dirty="0">
                    <a:latin typeface="+mn-lt"/>
                  </a:rPr>
                  <a:t>can be repeated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+mn-lt"/>
                  </a:rPr>
                  <a:t> and the </a:t>
                </a:r>
                <a:r>
                  <a:rPr lang="en-US" sz="2800" dirty="0" err="1" smtClean="0">
                    <a:latin typeface="+mn-lt"/>
                  </a:rPr>
                  <a:t>procedure</a:t>
                </a:r>
                <a:endParaRPr lang="en-US" sz="2800" dirty="0" smtClean="0">
                  <a:latin typeface="+mn-lt"/>
                </a:endParaRPr>
              </a:p>
              <a:p>
                <a:r>
                  <a:rPr lang="en-US" sz="2800" dirty="0">
                    <a:latin typeface="+mn-lt"/>
                  </a:rPr>
                  <a:t>can be </a:t>
                </a:r>
                <a:r>
                  <a:rPr lang="en-US" sz="2800" dirty="0" smtClean="0">
                    <a:latin typeface="+mn-lt"/>
                  </a:rPr>
                  <a:t>continued. This way,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+mn-lt"/>
                  </a:rPr>
                  <a:t> can be rewritten as</a:t>
                </a:r>
              </a:p>
              <a:p>
                <a:endParaRPr lang="en-US" sz="2800" dirty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endParaRPr lang="en-US" sz="2800" dirty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endParaRPr lang="en-US" sz="2800" dirty="0" smtClean="0">
                  <a:latin typeface="+mn-lt"/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n-lt"/>
                  </a:rPr>
                  <a:t>This equation can be mapped to the circuit shown in Fig. 3.</a:t>
                </a:r>
              </a:p>
            </p:txBody>
          </p:sp>
        </mc:Choice>
        <mc:Fallback xmlns="">
          <p:sp>
            <p:nvSpPr>
              <p:cNvPr id="17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89001" y="6521280"/>
                <a:ext cx="11506199" cy="8279190"/>
              </a:xfrm>
              <a:prstGeom prst="rect">
                <a:avLst/>
              </a:prstGeom>
              <a:blipFill rotWithShape="1">
                <a:blip r:embed="rId14"/>
                <a:stretch>
                  <a:fillRect l="-1113" t="-736" b="-11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953" y="8040583"/>
            <a:ext cx="6200812" cy="86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747" y="8153400"/>
            <a:ext cx="3135853" cy="453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347" y="9355279"/>
            <a:ext cx="7194304" cy="123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1077" y="12126371"/>
            <a:ext cx="7266371" cy="177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611" y="13047997"/>
            <a:ext cx="6458989" cy="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200" y="6667859"/>
            <a:ext cx="11521649" cy="186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Rectangle 177"/>
              <p:cNvSpPr/>
              <p:nvPr/>
            </p:nvSpPr>
            <p:spPr>
              <a:xfrm>
                <a:off x="38867770" y="8524282"/>
                <a:ext cx="98668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800000"/>
                    </a:solidFill>
                    <a:latin typeface="Arial" charset="0"/>
                  </a:rPr>
                  <a:t>Fig. 3</a:t>
                </a:r>
                <a:r>
                  <a:rPr lang="en-US" altLang="zh-CN" sz="2400" b="1" dirty="0">
                    <a:solidFill>
                      <a:srgbClr val="800000"/>
                    </a:solidFill>
                    <a:latin typeface="Arial" charset="0"/>
                  </a:rPr>
                  <a:t>: General double-NAND structure for polynomial of degree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80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altLang="zh-CN" sz="2400" b="1" dirty="0" smtClean="0">
                    <a:solidFill>
                      <a:srgbClr val="800000"/>
                    </a:solidFill>
                    <a:latin typeface="Arial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78" name="Rectangle 1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770" y="8524282"/>
                <a:ext cx="9866804" cy="461665"/>
              </a:xfrm>
              <a:prstGeom prst="rect">
                <a:avLst/>
              </a:prstGeom>
              <a:blipFill rotWithShape="1">
                <a:blip r:embed="rId21"/>
                <a:stretch>
                  <a:fillRect l="-98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4574501" y="18440400"/>
            <a:ext cx="24291008" cy="5698427"/>
            <a:chOff x="-13563600" y="25887515"/>
            <a:chExt cx="25042545" cy="4652767"/>
          </a:xfrm>
        </p:grpSpPr>
        <p:pic>
          <p:nvPicPr>
            <p:cNvPr id="32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563600" y="26634124"/>
              <a:ext cx="25042545" cy="390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-13305592" y="25887515"/>
                  <a:ext cx="24212666" cy="7989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3470" tIns="46735" rIns="93470" bIns="46735">
                  <a:spAutoFit/>
                </a:bodyPr>
                <a:lstStyle/>
                <a:p>
                  <a:pPr algn="just"/>
                  <a:r>
                    <a:rPr lang="en-US" altLang="zh-CN" sz="2800" b="1" smtClean="0">
                      <a:solidFill>
                        <a:srgbClr val="990000"/>
                      </a:solidFill>
                      <a:latin typeface="Arial" charset="0"/>
                    </a:rPr>
                    <a:t>TABLE 3:The </a:t>
                  </a:r>
                  <a:r>
                    <a:rPr lang="en-US" altLang="zh-CN" sz="2800" b="1" dirty="0">
                      <a:solidFill>
                        <a:srgbClr val="990000"/>
                      </a:solidFill>
                      <a:latin typeface="Arial" charset="0"/>
                    </a:rPr>
                    <a:t>mean absolute error (MAE) for computing polynomials in Example 1,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altLang="zh-CN" sz="2800" b="1" i="1" dirty="0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a14:m>
                  <a:r>
                    <a:rPr lang="en-US" altLang="zh-CN" sz="2800" b="1" dirty="0" smtClean="0">
                      <a:solidFill>
                        <a:srgbClr val="990000"/>
                      </a:solidFill>
                      <a:latin typeface="Arial" charset="0"/>
                    </a:rPr>
                    <a:t>,</a:t>
                  </a:r>
                  <a:r>
                    <a:rPr lang="en-US" altLang="zh-CN" sz="2800" b="1" dirty="0">
                      <a:solidFill>
                        <a:srgbClr val="990000"/>
                      </a:solidFill>
                      <a:latin typeface="Arial" charset="0"/>
                    </a:rPr>
                    <a:t> sec</a:t>
                  </a:r>
                  <a14:m>
                    <m:oMath xmlns:m="http://schemas.openxmlformats.org/officeDocument/2006/math"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altLang="zh-CN" sz="2800" b="1" dirty="0" smtClean="0">
                      <a:solidFill>
                        <a:srgbClr val="990000"/>
                      </a:solidFill>
                      <a:latin typeface="Arial" charset="0"/>
                    </a:rPr>
                    <a:t> and </a:t>
                  </a:r>
                  <a:r>
                    <a:rPr lang="en-US" altLang="zh-CN" sz="2800" b="1" dirty="0" err="1" smtClean="0">
                      <a:solidFill>
                        <a:srgbClr val="990000"/>
                      </a:solidFill>
                      <a:latin typeface="Arial" charset="0"/>
                    </a:rPr>
                    <a:t>cosh</a:t>
                  </a:r>
                  <a14:m>
                    <m:oMath xmlns:m="http://schemas.openxmlformats.org/officeDocument/2006/math"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altLang="zh-CN" sz="2800" b="1" i="1" dirty="0" smtClean="0">
                          <a:solidFill>
                            <a:srgbClr val="99000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altLang="zh-CN" sz="2800" b="1" dirty="0" smtClean="0">
                      <a:solidFill>
                        <a:srgbClr val="990000"/>
                      </a:solidFill>
                      <a:latin typeface="Arial" charset="0"/>
                    </a:rPr>
                    <a:t> </a:t>
                  </a:r>
                  <a:r>
                    <a:rPr lang="en-US" altLang="zh-CN" sz="2800" b="1" dirty="0">
                      <a:solidFill>
                        <a:srgbClr val="990000"/>
                      </a:solidFill>
                      <a:latin typeface="Arial" charset="0"/>
                    </a:rPr>
                    <a:t>functions using the proposed method and previous methods.</a:t>
                  </a:r>
                </a:p>
              </p:txBody>
            </p:sp>
          </mc:Choice>
          <mc:Fallback xmlns="">
            <p:sp>
              <p:nvSpPr>
                <p:cNvPr id="189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305592" y="25887515"/>
                  <a:ext cx="24212666" cy="798957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l="-402" t="-2857" r="-402" b="-15714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3450" y="10723537"/>
            <a:ext cx="3148806" cy="7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30"/>
              <p:cNvSpPr txBox="1">
                <a:spLocks noChangeArrowheads="1"/>
              </p:cNvSpPr>
              <p:nvPr/>
            </p:nvSpPr>
            <p:spPr bwMode="auto">
              <a:xfrm>
                <a:off x="38764524" y="9188356"/>
                <a:ext cx="11506199" cy="138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zh-CN" sz="2800" b="1" u="sng" dirty="0" smtClean="0">
                    <a:solidFill>
                      <a:srgbClr val="FF3300"/>
                    </a:solidFill>
                    <a:latin typeface="+mn-lt"/>
                  </a:rPr>
                  <a:t>Example 1</a:t>
                </a:r>
                <a:r>
                  <a:rPr lang="en-US" altLang="zh-CN" sz="2800" b="1" u="sng" dirty="0" smtClean="0">
                    <a:solidFill>
                      <a:srgbClr val="FF3300"/>
                    </a:solidFill>
                    <a:latin typeface="+mn-lt"/>
                  </a:rPr>
                  <a:t>: 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n-lt"/>
                  </a:rPr>
                  <a:t>The following example shows how double-NAND method can be used to implement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+mn-lt"/>
                  </a:rPr>
                  <a:t> by circuit of Fig. 4.</a:t>
                </a:r>
              </a:p>
            </p:txBody>
          </p:sp>
        </mc:Choice>
        <mc:Fallback xmlns="">
          <p:sp>
            <p:nvSpPr>
              <p:cNvPr id="19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64524" y="9188356"/>
                <a:ext cx="11506199" cy="1384995"/>
              </a:xfrm>
              <a:prstGeom prst="rect">
                <a:avLst/>
              </a:prstGeom>
              <a:blipFill rotWithShape="1">
                <a:blip r:embed="rId27"/>
                <a:stretch>
                  <a:fillRect l="-1059" t="-4405" b="-114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20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0354" y="10758732"/>
            <a:ext cx="3954646" cy="67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200" y="11582400"/>
            <a:ext cx="6324600" cy="141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Rectangle 195"/>
              <p:cNvSpPr/>
              <p:nvPr/>
            </p:nvSpPr>
            <p:spPr>
              <a:xfrm>
                <a:off x="40917429" y="13037403"/>
                <a:ext cx="739337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800000"/>
                    </a:solidFill>
                    <a:latin typeface="Arial" charset="0"/>
                  </a:rPr>
                  <a:t>Fig. 4: Stochastic logic circuit for implementation</a:t>
                </a:r>
              </a:p>
              <a:p>
                <a:r>
                  <a:rPr lang="en-US" altLang="zh-CN" sz="2400" b="1" dirty="0">
                    <a:solidFill>
                      <a:srgbClr val="800000"/>
                    </a:solidFill>
                    <a:latin typeface="Arial" charset="0"/>
                  </a:rPr>
                  <a:t>of </a:t>
                </a:r>
                <a:r>
                  <a:rPr lang="en-US" altLang="zh-CN" sz="2400" b="1" dirty="0" smtClean="0">
                    <a:solidFill>
                      <a:srgbClr val="800000"/>
                    </a:solidFill>
                    <a:latin typeface="Arial" charset="0"/>
                  </a:rPr>
                  <a:t>polynomial </a:t>
                </a: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solidFill>
                          <a:srgbClr val="800000"/>
                        </a:solidFill>
                        <a:latin typeface="Cambria Math"/>
                      </a:rPr>
                      <m:t>𝑷</m:t>
                    </m:r>
                    <m:r>
                      <a:rPr lang="en-US" altLang="zh-CN" sz="2400" b="1" i="1" dirty="0" smtClean="0">
                        <a:solidFill>
                          <a:srgbClr val="800000"/>
                        </a:solidFill>
                        <a:latin typeface="Cambria Math"/>
                      </a:rPr>
                      <m:t>(</m:t>
                    </m:r>
                    <m:r>
                      <a:rPr lang="en-US" altLang="zh-CN" sz="2400" b="1" i="1" dirty="0" smtClean="0">
                        <a:solidFill>
                          <a:srgbClr val="800000"/>
                        </a:solidFill>
                        <a:latin typeface="Cambria Math"/>
                      </a:rPr>
                      <m:t>𝒙</m:t>
                    </m:r>
                    <m:r>
                      <a:rPr lang="en-US" altLang="zh-CN" sz="2400" b="1" i="1" dirty="0" smtClean="0">
                        <a:solidFill>
                          <a:srgbClr val="8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96" name="Rectangle 1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7429" y="13037403"/>
                <a:ext cx="7393371" cy="830997"/>
              </a:xfrm>
              <a:prstGeom prst="rect">
                <a:avLst/>
              </a:prstGeom>
              <a:blipFill rotWithShape="1">
                <a:blip r:embed="rId30"/>
                <a:stretch>
                  <a:fillRect l="-1237" t="-5147" r="-41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Rectangle 35"/>
          <p:cNvSpPr>
            <a:spLocks noChangeArrowheads="1"/>
          </p:cNvSpPr>
          <p:nvPr/>
        </p:nvSpPr>
        <p:spPr bwMode="auto">
          <a:xfrm>
            <a:off x="1011875" y="25319788"/>
            <a:ext cx="13008925" cy="5541212"/>
          </a:xfrm>
          <a:prstGeom prst="rect">
            <a:avLst/>
          </a:prstGeom>
          <a:noFill/>
          <a:ln w="63500" cmpd="dbl">
            <a:solidFill>
              <a:srgbClr val="3366FF"/>
            </a:solidFill>
            <a:miter lim="800000"/>
            <a:headEnd/>
            <a:tailEnd/>
          </a:ln>
        </p:spPr>
        <p:txBody>
          <a:bodyPr lIns="186940" tIns="186940" rIns="186940" bIns="186940"/>
          <a:lstStyle/>
          <a:p>
            <a:pPr algn="just" defTabSz="19021425">
              <a:spcBef>
                <a:spcPct val="20000"/>
              </a:spcBef>
            </a:pPr>
            <a:endParaRPr lang="en-US" altLang="zh-CN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" name="Rectangle 34"/>
          <p:cNvSpPr>
            <a:spLocks noChangeArrowheads="1"/>
          </p:cNvSpPr>
          <p:nvPr/>
        </p:nvSpPr>
        <p:spPr bwMode="auto">
          <a:xfrm>
            <a:off x="1089224" y="25411277"/>
            <a:ext cx="12910965" cy="80152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22425" indent="-1622425" defTabSz="19021425" eaLnBrk="0" hangingPunct="0">
              <a:spcBef>
                <a:spcPct val="20000"/>
              </a:spcBef>
              <a:tabLst>
                <a:tab pos="3962400" algn="l"/>
              </a:tabLst>
            </a:pPr>
            <a:r>
              <a:rPr lang="en-US" altLang="zh-CN" sz="5100" b="1" dirty="0" smtClean="0">
                <a:solidFill>
                  <a:schemeClr val="bg1"/>
                </a:solidFill>
                <a:latin typeface="Arial" charset="0"/>
              </a:rPr>
              <a:t>Discussion</a:t>
            </a:r>
            <a:endParaRPr lang="en-US" altLang="zh-CN" sz="51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95400" y="18030480"/>
            <a:ext cx="21726954" cy="6505920"/>
            <a:chOff x="14249400" y="16430280"/>
            <a:chExt cx="21726954" cy="6505920"/>
          </a:xfrm>
        </p:grpSpPr>
        <p:grpSp>
          <p:nvGrpSpPr>
            <p:cNvPr id="33" name="Group 32"/>
            <p:cNvGrpSpPr/>
            <p:nvPr/>
          </p:nvGrpSpPr>
          <p:grpSpPr>
            <a:xfrm>
              <a:off x="14249400" y="16430280"/>
              <a:ext cx="21726954" cy="6505920"/>
              <a:chOff x="-13807836" y="22860000"/>
              <a:chExt cx="21269754" cy="6114701"/>
            </a:xfrm>
          </p:grpSpPr>
          <p:sp>
            <p:nvSpPr>
              <p:cNvPr id="180" name="TextBox 50"/>
              <p:cNvSpPr txBox="1">
                <a:spLocks noChangeArrowheads="1"/>
              </p:cNvSpPr>
              <p:nvPr/>
            </p:nvSpPr>
            <p:spPr bwMode="auto">
              <a:xfrm>
                <a:off x="-13563600" y="22860000"/>
                <a:ext cx="20906542" cy="898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3470" tIns="46735" rIns="93470" bIns="46735">
                <a:spAutoFit/>
              </a:bodyPr>
              <a:lstStyle/>
              <a:p>
                <a:pPr algn="just"/>
                <a:r>
                  <a:rPr lang="en-US" altLang="zh-CN" sz="2800" b="1" dirty="0" smtClean="0">
                    <a:solidFill>
                      <a:srgbClr val="990000"/>
                    </a:solidFill>
                    <a:latin typeface="Arial" charset="0"/>
                  </a:rPr>
                  <a:t>TABLE 2: </a:t>
                </a:r>
                <a:r>
                  <a:rPr lang="en-US" altLang="zh-CN" sz="2800" b="1" dirty="0">
                    <a:solidFill>
                      <a:srgbClr val="990000"/>
                    </a:solidFill>
                    <a:latin typeface="Arial" charset="0"/>
                  </a:rPr>
                  <a:t>The synthesis results for area in terms of two-input NAND gates and critical path (ns) for </a:t>
                </a:r>
                <a:r>
                  <a:rPr lang="en-US" altLang="zh-CN" sz="2800" b="1" dirty="0" smtClean="0">
                    <a:solidFill>
                      <a:srgbClr val="990000"/>
                    </a:solidFill>
                    <a:latin typeface="Arial" charset="0"/>
                  </a:rPr>
                  <a:t>different stochastic </a:t>
                </a:r>
                <a:r>
                  <a:rPr lang="en-US" altLang="zh-CN" sz="2800" b="1" dirty="0">
                    <a:solidFill>
                      <a:srgbClr val="990000"/>
                    </a:solidFill>
                    <a:latin typeface="Arial" charset="0"/>
                  </a:rPr>
                  <a:t>logic polynomial and functions using 5 approaches.</a:t>
                </a:r>
              </a:p>
            </p:txBody>
          </p:sp>
          <p:pic>
            <p:nvPicPr>
              <p:cNvPr id="1041" name="Picture 17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807836" y="23641326"/>
                <a:ext cx="21269754" cy="5333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8" name="Rectangle 197"/>
            <p:cNvSpPr/>
            <p:nvPr/>
          </p:nvSpPr>
          <p:spPr>
            <a:xfrm>
              <a:off x="25411813" y="17323713"/>
              <a:ext cx="477695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cs typeface="Times New Roman" panose="02020603050405020304" pitchFamily="18" charset="0"/>
                </a:rPr>
                <a:t>[1]</a:t>
              </a:r>
              <a:endPara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0022800" y="17297400"/>
              <a:ext cx="419987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cs typeface="Times New Roman" panose="02020603050405020304" pitchFamily="18" charset="0"/>
                </a:rPr>
                <a:t>[2]</a:t>
              </a:r>
              <a:endParaRPr 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3565213" y="17297400"/>
              <a:ext cx="477695" cy="492443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cs typeface="Times New Roman" panose="02020603050405020304" pitchFamily="18" charset="0"/>
                </a:rPr>
                <a:t>[3]</a:t>
              </a:r>
              <a:endPara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470213" y="17297400"/>
              <a:ext cx="477695" cy="492443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cs typeface="Times New Roman" panose="02020603050405020304" pitchFamily="18" charset="0"/>
                </a:rPr>
                <a:t>[4]</a:t>
              </a:r>
              <a:endPara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FE4FF"/>
            </a:gs>
            <a:gs pos="100000">
              <a:srgbClr val="AFE4FF">
                <a:gamma/>
                <a:tint val="0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FE4FF"/>
            </a:gs>
            <a:gs pos="100000">
              <a:srgbClr val="AFE4FF">
                <a:gamma/>
                <a:tint val="0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8830</TotalTime>
  <Words>1052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Computing Polynomials with Positive Coefficients Using Stochastic Logic by Double-NAND Expansion Sayed Ahmad Salehi, Yin Liu, Marc D. Riedel and Keshab K. Parhi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Alfred E. Newman</dc:creator>
  <cp:lastModifiedBy>ahmad</cp:lastModifiedBy>
  <cp:revision>727</cp:revision>
  <cp:lastPrinted>1999-05-02T03:00:56Z</cp:lastPrinted>
  <dcterms:created xsi:type="dcterms:W3CDTF">1995-06-17T23:31:02Z</dcterms:created>
  <dcterms:modified xsi:type="dcterms:W3CDTF">2017-05-10T18:50:55Z</dcterms:modified>
</cp:coreProperties>
</file>