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0"/>
  </p:handoutMasterIdLst>
  <p:sldIdLst>
    <p:sldId id="259" r:id="rId2"/>
    <p:sldId id="287" r:id="rId3"/>
    <p:sldId id="258" r:id="rId4"/>
    <p:sldId id="260" r:id="rId5"/>
    <p:sldId id="261" r:id="rId6"/>
    <p:sldId id="262" r:id="rId7"/>
    <p:sldId id="289" r:id="rId8"/>
    <p:sldId id="280" r:id="rId9"/>
    <p:sldId id="276" r:id="rId10"/>
    <p:sldId id="269" r:id="rId11"/>
    <p:sldId id="270" r:id="rId12"/>
    <p:sldId id="266" r:id="rId13"/>
    <p:sldId id="271" r:id="rId14"/>
    <p:sldId id="272" r:id="rId15"/>
    <p:sldId id="286" r:id="rId16"/>
    <p:sldId id="264" r:id="rId17"/>
    <p:sldId id="275" r:id="rId18"/>
    <p:sldId id="268" r:id="rId19"/>
    <p:sldId id="278" r:id="rId20"/>
    <p:sldId id="277" r:id="rId21"/>
    <p:sldId id="283" r:id="rId22"/>
    <p:sldId id="279" r:id="rId23"/>
    <p:sldId id="265" r:id="rId24"/>
    <p:sldId id="285" r:id="rId25"/>
    <p:sldId id="284" r:id="rId26"/>
    <p:sldId id="281" r:id="rId27"/>
    <p:sldId id="282" r:id="rId28"/>
    <p:sldId id="288" r:id="rId29"/>
  </p:sldIdLst>
  <p:sldSz cx="10058400" cy="77724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32D"/>
    <a:srgbClr val="F5DFB7"/>
    <a:srgbClr val="FFE8C0"/>
    <a:srgbClr val="FFFFFE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ED856-BF34-42AB-A864-6733886426FF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DB0EF-F893-4CE8-A20E-80578EFA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480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1922"/>
            </a:lvl1pPr>
            <a:lvl2pPr marL="366116" indent="0" algn="ctr">
              <a:buNone/>
              <a:defRPr sz="1601"/>
            </a:lvl2pPr>
            <a:lvl3pPr marL="732231" indent="0" algn="ctr">
              <a:buNone/>
              <a:defRPr sz="1441"/>
            </a:lvl3pPr>
            <a:lvl4pPr marL="1098347" indent="0" algn="ctr">
              <a:buNone/>
              <a:defRPr sz="1281"/>
            </a:lvl4pPr>
            <a:lvl5pPr marL="1464462" indent="0" algn="ctr">
              <a:buNone/>
              <a:defRPr sz="1281"/>
            </a:lvl5pPr>
            <a:lvl6pPr marL="1830578" indent="0" algn="ctr">
              <a:buNone/>
              <a:defRPr sz="1281"/>
            </a:lvl6pPr>
            <a:lvl7pPr marL="2196695" indent="0" algn="ctr">
              <a:buNone/>
              <a:defRPr sz="1281"/>
            </a:lvl7pPr>
            <a:lvl8pPr marL="2562810" indent="0" algn="ctr">
              <a:buNone/>
              <a:defRPr sz="1281"/>
            </a:lvl8pPr>
            <a:lvl9pPr marL="2928926" indent="0" algn="ctr">
              <a:buNone/>
              <a:defRPr sz="1281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33E4A-120D-42A3-B0BB-D1B5611F740C}" type="datetimeFigureOut">
              <a:rPr lang="en-US" smtClean="0"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322E-70DC-4CA4-ADD9-C73F0E241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704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33E4A-120D-42A3-B0BB-D1B5611F740C}" type="datetimeFigureOut">
              <a:rPr lang="en-US" smtClean="0"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322E-70DC-4CA4-ADD9-C73F0E241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929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4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6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33E4A-120D-42A3-B0BB-D1B5611F740C}" type="datetimeFigureOut">
              <a:rPr lang="en-US" smtClean="0"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322E-70DC-4CA4-ADD9-C73F0E241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389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33E4A-120D-42A3-B0BB-D1B5611F740C}" type="datetimeFigureOut">
              <a:rPr lang="en-US" smtClean="0"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322E-70DC-4CA4-ADD9-C73F0E241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2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6"/>
            <a:ext cx="8675370" cy="3233102"/>
          </a:xfrm>
        </p:spPr>
        <p:txBody>
          <a:bodyPr anchor="b"/>
          <a:lstStyle>
            <a:lvl1pPr>
              <a:defRPr sz="480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1922">
                <a:solidFill>
                  <a:schemeClr val="tx1"/>
                </a:solidFill>
              </a:defRPr>
            </a:lvl1pPr>
            <a:lvl2pPr marL="36611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2pPr>
            <a:lvl3pPr marL="732231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3pPr>
            <a:lvl4pPr marL="1098347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4pPr>
            <a:lvl5pPr marL="1464462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5pPr>
            <a:lvl6pPr marL="1830578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6pPr>
            <a:lvl7pPr marL="2196695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7pPr>
            <a:lvl8pPr marL="2562810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8pPr>
            <a:lvl9pPr marL="2928926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33E4A-120D-42A3-B0BB-D1B5611F740C}" type="datetimeFigureOut">
              <a:rPr lang="en-US" smtClean="0"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322E-70DC-4CA4-ADD9-C73F0E241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964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33E4A-120D-42A3-B0BB-D1B5611F740C}" type="datetimeFigureOut">
              <a:rPr lang="en-US" smtClean="0"/>
              <a:t>5/9/17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322E-70DC-4CA4-ADD9-C73F0E241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19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1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1922" b="1"/>
            </a:lvl1pPr>
            <a:lvl2pPr marL="366116" indent="0">
              <a:buNone/>
              <a:defRPr sz="1601" b="1"/>
            </a:lvl2pPr>
            <a:lvl3pPr marL="732231" indent="0">
              <a:buNone/>
              <a:defRPr sz="1441" b="1"/>
            </a:lvl3pPr>
            <a:lvl4pPr marL="1098347" indent="0">
              <a:buNone/>
              <a:defRPr sz="1281" b="1"/>
            </a:lvl4pPr>
            <a:lvl5pPr marL="1464462" indent="0">
              <a:buNone/>
              <a:defRPr sz="1281" b="1"/>
            </a:lvl5pPr>
            <a:lvl6pPr marL="1830578" indent="0">
              <a:buNone/>
              <a:defRPr sz="1281" b="1"/>
            </a:lvl6pPr>
            <a:lvl7pPr marL="2196695" indent="0">
              <a:buNone/>
              <a:defRPr sz="1281" b="1"/>
            </a:lvl7pPr>
            <a:lvl8pPr marL="2562810" indent="0">
              <a:buNone/>
              <a:defRPr sz="1281" b="1"/>
            </a:lvl8pPr>
            <a:lvl9pPr marL="2928926" indent="0">
              <a:buNone/>
              <a:defRPr sz="128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1922" b="1"/>
            </a:lvl1pPr>
            <a:lvl2pPr marL="366116" indent="0">
              <a:buNone/>
              <a:defRPr sz="1601" b="1"/>
            </a:lvl2pPr>
            <a:lvl3pPr marL="732231" indent="0">
              <a:buNone/>
              <a:defRPr sz="1441" b="1"/>
            </a:lvl3pPr>
            <a:lvl4pPr marL="1098347" indent="0">
              <a:buNone/>
              <a:defRPr sz="1281" b="1"/>
            </a:lvl4pPr>
            <a:lvl5pPr marL="1464462" indent="0">
              <a:buNone/>
              <a:defRPr sz="1281" b="1"/>
            </a:lvl5pPr>
            <a:lvl6pPr marL="1830578" indent="0">
              <a:buNone/>
              <a:defRPr sz="1281" b="1"/>
            </a:lvl6pPr>
            <a:lvl7pPr marL="2196695" indent="0">
              <a:buNone/>
              <a:defRPr sz="1281" b="1"/>
            </a:lvl7pPr>
            <a:lvl8pPr marL="2562810" indent="0">
              <a:buNone/>
              <a:defRPr sz="1281" b="1"/>
            </a:lvl8pPr>
            <a:lvl9pPr marL="2928926" indent="0">
              <a:buNone/>
              <a:defRPr sz="128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33E4A-120D-42A3-B0BB-D1B5611F740C}" type="datetimeFigureOut">
              <a:rPr lang="en-US" smtClean="0"/>
              <a:t>5/9/17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322E-70DC-4CA4-ADD9-C73F0E241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33E4A-120D-42A3-B0BB-D1B5611F740C}" type="datetimeFigureOut">
              <a:rPr lang="en-US" smtClean="0"/>
              <a:t>5/9/17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322E-70DC-4CA4-ADD9-C73F0E241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346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33E4A-120D-42A3-B0BB-D1B5611F740C}" type="datetimeFigureOut">
              <a:rPr lang="en-US" smtClean="0"/>
              <a:t>5/9/17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322E-70DC-4CA4-ADD9-C73F0E241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624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56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2562"/>
            </a:lvl1pPr>
            <a:lvl2pPr>
              <a:defRPr sz="2242"/>
            </a:lvl2pPr>
            <a:lvl3pPr>
              <a:defRPr sz="1922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281"/>
            </a:lvl1pPr>
            <a:lvl2pPr marL="366116" indent="0">
              <a:buNone/>
              <a:defRPr sz="1121"/>
            </a:lvl2pPr>
            <a:lvl3pPr marL="732231" indent="0">
              <a:buNone/>
              <a:defRPr sz="961"/>
            </a:lvl3pPr>
            <a:lvl4pPr marL="1098347" indent="0">
              <a:buNone/>
              <a:defRPr sz="801"/>
            </a:lvl4pPr>
            <a:lvl5pPr marL="1464462" indent="0">
              <a:buNone/>
              <a:defRPr sz="801"/>
            </a:lvl5pPr>
            <a:lvl6pPr marL="1830578" indent="0">
              <a:buNone/>
              <a:defRPr sz="801"/>
            </a:lvl6pPr>
            <a:lvl7pPr marL="2196695" indent="0">
              <a:buNone/>
              <a:defRPr sz="801"/>
            </a:lvl7pPr>
            <a:lvl8pPr marL="2562810" indent="0">
              <a:buNone/>
              <a:defRPr sz="801"/>
            </a:lvl8pPr>
            <a:lvl9pPr marL="2928926" indent="0">
              <a:buNone/>
              <a:defRPr sz="8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33E4A-120D-42A3-B0BB-D1B5611F740C}" type="datetimeFigureOut">
              <a:rPr lang="en-US" smtClean="0"/>
              <a:t>5/9/17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322E-70DC-4CA4-ADD9-C73F0E241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05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56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2562"/>
            </a:lvl1pPr>
            <a:lvl2pPr marL="366116" indent="0">
              <a:buNone/>
              <a:defRPr sz="2242"/>
            </a:lvl2pPr>
            <a:lvl3pPr marL="732231" indent="0">
              <a:buNone/>
              <a:defRPr sz="1922"/>
            </a:lvl3pPr>
            <a:lvl4pPr marL="1098347" indent="0">
              <a:buNone/>
              <a:defRPr sz="1601"/>
            </a:lvl4pPr>
            <a:lvl5pPr marL="1464462" indent="0">
              <a:buNone/>
              <a:defRPr sz="1601"/>
            </a:lvl5pPr>
            <a:lvl6pPr marL="1830578" indent="0">
              <a:buNone/>
              <a:defRPr sz="1601"/>
            </a:lvl6pPr>
            <a:lvl7pPr marL="2196695" indent="0">
              <a:buNone/>
              <a:defRPr sz="1601"/>
            </a:lvl7pPr>
            <a:lvl8pPr marL="2562810" indent="0">
              <a:buNone/>
              <a:defRPr sz="1601"/>
            </a:lvl8pPr>
            <a:lvl9pPr marL="2928926" indent="0">
              <a:buNone/>
              <a:defRPr sz="1601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281"/>
            </a:lvl1pPr>
            <a:lvl2pPr marL="366116" indent="0">
              <a:buNone/>
              <a:defRPr sz="1121"/>
            </a:lvl2pPr>
            <a:lvl3pPr marL="732231" indent="0">
              <a:buNone/>
              <a:defRPr sz="961"/>
            </a:lvl3pPr>
            <a:lvl4pPr marL="1098347" indent="0">
              <a:buNone/>
              <a:defRPr sz="801"/>
            </a:lvl4pPr>
            <a:lvl5pPr marL="1464462" indent="0">
              <a:buNone/>
              <a:defRPr sz="801"/>
            </a:lvl5pPr>
            <a:lvl6pPr marL="1830578" indent="0">
              <a:buNone/>
              <a:defRPr sz="801"/>
            </a:lvl6pPr>
            <a:lvl7pPr marL="2196695" indent="0">
              <a:buNone/>
              <a:defRPr sz="801"/>
            </a:lvl7pPr>
            <a:lvl8pPr marL="2562810" indent="0">
              <a:buNone/>
              <a:defRPr sz="801"/>
            </a:lvl8pPr>
            <a:lvl9pPr marL="2928926" indent="0">
              <a:buNone/>
              <a:defRPr sz="8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33E4A-120D-42A3-B0BB-D1B5611F740C}" type="datetimeFigureOut">
              <a:rPr lang="en-US" smtClean="0"/>
              <a:t>5/9/17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322E-70DC-4CA4-ADD9-C73F0E241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89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1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33E4A-120D-42A3-B0BB-D1B5611F740C}" type="datetimeFigureOut">
              <a:rPr lang="en-US" smtClean="0"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F322E-70DC-4CA4-ADD9-C73F0E241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85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32231" rtl="0" eaLnBrk="1" latinLnBrk="0" hangingPunct="1">
        <a:lnSpc>
          <a:spcPct val="90000"/>
        </a:lnSpc>
        <a:spcBef>
          <a:spcPct val="0"/>
        </a:spcBef>
        <a:buNone/>
        <a:defRPr sz="35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3058" indent="-183058" algn="l" defTabSz="732231" rtl="0" eaLnBrk="1" latinLnBrk="0" hangingPunct="1">
        <a:lnSpc>
          <a:spcPct val="90000"/>
        </a:lnSpc>
        <a:spcBef>
          <a:spcPts val="801"/>
        </a:spcBef>
        <a:buFont typeface="Arial" panose="020B0604020202020204" pitchFamily="34" charset="0"/>
        <a:buChar char="•"/>
        <a:defRPr sz="2242" kern="1200">
          <a:solidFill>
            <a:schemeClr val="tx1"/>
          </a:solidFill>
          <a:latin typeface="+mn-lt"/>
          <a:ea typeface="+mn-ea"/>
          <a:cs typeface="+mn-cs"/>
        </a:defRPr>
      </a:lvl1pPr>
      <a:lvl2pPr marL="549174" indent="-183058" algn="l" defTabSz="732231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2" kern="1200">
          <a:solidFill>
            <a:schemeClr val="tx1"/>
          </a:solidFill>
          <a:latin typeface="+mn-lt"/>
          <a:ea typeface="+mn-ea"/>
          <a:cs typeface="+mn-cs"/>
        </a:defRPr>
      </a:lvl2pPr>
      <a:lvl3pPr marL="915290" indent="-183058" algn="l" defTabSz="732231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1" kern="1200">
          <a:solidFill>
            <a:schemeClr val="tx1"/>
          </a:solidFill>
          <a:latin typeface="+mn-lt"/>
          <a:ea typeface="+mn-ea"/>
          <a:cs typeface="+mn-cs"/>
        </a:defRPr>
      </a:lvl3pPr>
      <a:lvl4pPr marL="1281405" indent="-183058" algn="l" defTabSz="732231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1" kern="1200">
          <a:solidFill>
            <a:schemeClr val="tx1"/>
          </a:solidFill>
          <a:latin typeface="+mn-lt"/>
          <a:ea typeface="+mn-ea"/>
          <a:cs typeface="+mn-cs"/>
        </a:defRPr>
      </a:lvl4pPr>
      <a:lvl5pPr marL="1647521" indent="-183058" algn="l" defTabSz="732231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1" kern="1200">
          <a:solidFill>
            <a:schemeClr val="tx1"/>
          </a:solidFill>
          <a:latin typeface="+mn-lt"/>
          <a:ea typeface="+mn-ea"/>
          <a:cs typeface="+mn-cs"/>
        </a:defRPr>
      </a:lvl5pPr>
      <a:lvl6pPr marL="2013636" indent="-183058" algn="l" defTabSz="732231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1" kern="1200">
          <a:solidFill>
            <a:schemeClr val="tx1"/>
          </a:solidFill>
          <a:latin typeface="+mn-lt"/>
          <a:ea typeface="+mn-ea"/>
          <a:cs typeface="+mn-cs"/>
        </a:defRPr>
      </a:lvl6pPr>
      <a:lvl7pPr marL="2379752" indent="-183058" algn="l" defTabSz="732231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1" kern="1200">
          <a:solidFill>
            <a:schemeClr val="tx1"/>
          </a:solidFill>
          <a:latin typeface="+mn-lt"/>
          <a:ea typeface="+mn-ea"/>
          <a:cs typeface="+mn-cs"/>
        </a:defRPr>
      </a:lvl7pPr>
      <a:lvl8pPr marL="2745868" indent="-183058" algn="l" defTabSz="732231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1" kern="1200">
          <a:solidFill>
            <a:schemeClr val="tx1"/>
          </a:solidFill>
          <a:latin typeface="+mn-lt"/>
          <a:ea typeface="+mn-ea"/>
          <a:cs typeface="+mn-cs"/>
        </a:defRPr>
      </a:lvl8pPr>
      <a:lvl9pPr marL="3111983" indent="-183058" algn="l" defTabSz="732231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2231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1pPr>
      <a:lvl2pPr marL="366116" algn="l" defTabSz="732231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2pPr>
      <a:lvl3pPr marL="732231" algn="l" defTabSz="732231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3pPr>
      <a:lvl4pPr marL="1098347" algn="l" defTabSz="732231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4pPr>
      <a:lvl5pPr marL="1464462" algn="l" defTabSz="732231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5pPr>
      <a:lvl6pPr marL="1830578" algn="l" defTabSz="732231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6pPr>
      <a:lvl7pPr marL="2196695" algn="l" defTabSz="732231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7pPr>
      <a:lvl8pPr marL="2562810" algn="l" defTabSz="732231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8pPr>
      <a:lvl9pPr marL="2928926" algn="l" defTabSz="732231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ext1000.com/family/EC/Oxcart.texas.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36" y="460007"/>
            <a:ext cx="8948811" cy="671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7599" y="5879191"/>
            <a:ext cx="811348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 smtClean="0">
                <a:latin typeface="AR JULIAN" panose="02000000000000000000" pitchFamily="2" charset="0"/>
              </a:rPr>
              <a:t>A Mini History</a:t>
            </a:r>
          </a:p>
          <a:p>
            <a:pPr algn="ctr">
              <a:lnSpc>
                <a:spcPts val="4000"/>
              </a:lnSpc>
            </a:pPr>
            <a:r>
              <a:rPr lang="en-US" sz="4000" dirty="0" smtClean="0">
                <a:latin typeface="AR JULIAN" panose="02000000000000000000" pitchFamily="2" charset="0"/>
              </a:rPr>
              <a:t>Silver Lake’s First Settlers</a:t>
            </a:r>
            <a:endParaRPr lang="en-US" sz="4000" dirty="0"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9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469" y="304800"/>
            <a:ext cx="8533273" cy="72682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999">
            <a:off x="2020820" y="3848879"/>
            <a:ext cx="765294" cy="548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779" y="3848212"/>
            <a:ext cx="748654" cy="536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6630" y="6604001"/>
            <a:ext cx="793931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  <a:t>Simon and Katharina (Lehnertz) Cordell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0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372" y="794778"/>
            <a:ext cx="3933371" cy="6050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3313" y="522514"/>
            <a:ext cx="5558972" cy="6416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900"/>
              </a:lnSpc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Married in Germany 1846.</a:t>
            </a:r>
          </a:p>
          <a:p>
            <a:pPr marL="457200" indent="-457200">
              <a:lnSpc>
                <a:spcPts val="2900"/>
              </a:lnSpc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Immigrated to America 1852.</a:t>
            </a:r>
          </a:p>
          <a:p>
            <a:pPr marL="457200" indent="-457200">
              <a:lnSpc>
                <a:spcPts val="2900"/>
              </a:lnSpc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Settled on Silver Lake late 1853/1854.</a:t>
            </a:r>
          </a:p>
          <a:p>
            <a:pPr marL="457200" indent="-457200">
              <a:lnSpc>
                <a:spcPts val="2900"/>
              </a:lnSpc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Had 12 children. </a:t>
            </a:r>
          </a:p>
          <a:p>
            <a:pPr marL="457200" indent="-457200">
              <a:lnSpc>
                <a:spcPts val="2900"/>
              </a:lnSpc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Lived on the farm to the end of their days. Passed it down.</a:t>
            </a:r>
          </a:p>
          <a:p>
            <a:pPr marL="457200" indent="-457200">
              <a:lnSpc>
                <a:spcPts val="29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Simon dies 1901 - 82 years Katharina dies 1916 – 91 years</a:t>
            </a:r>
          </a:p>
          <a:p>
            <a:pPr marL="457200" indent="-457200">
              <a:lnSpc>
                <a:spcPts val="2900"/>
              </a:lnSpc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Both buried St. Hubert Church</a:t>
            </a:r>
          </a:p>
        </p:txBody>
      </p:sp>
    </p:spTree>
    <p:extLst>
      <p:ext uri="{BB962C8B-B14F-4D97-AF65-F5344CB8AC3E}">
        <p14:creationId xmlns:p14="http://schemas.microsoft.com/office/powerpoint/2010/main" val="301825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5" y="537029"/>
            <a:ext cx="9641158" cy="666205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576456" y="1712686"/>
            <a:ext cx="0" cy="10160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827486" y="2728686"/>
            <a:ext cx="174897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27486" y="1712686"/>
            <a:ext cx="174897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827486" y="1712687"/>
            <a:ext cx="0" cy="101599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96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29" y="609599"/>
            <a:ext cx="828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 JULIAN" panose="02000000000000000000" pitchFamily="2" charset="0"/>
              </a:rPr>
              <a:t>Peter and Elizabeth (Lehnertz) Schroeder</a:t>
            </a:r>
            <a:endParaRPr lang="en-US" sz="3200" dirty="0">
              <a:latin typeface="AR JULI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0857" y="1611086"/>
            <a:ext cx="8461829" cy="490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Married in Germany 1839</a:t>
            </a:r>
          </a:p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Elizabeth was younger sister of Katharina Cordell</a:t>
            </a:r>
          </a:p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Followed the Cordells to America and to Silver Lake </a:t>
            </a:r>
            <a:endParaRPr lang="en-US" sz="2800" dirty="0"/>
          </a:p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Built house at the intersection Covington + Ridge Rd.</a:t>
            </a:r>
          </a:p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Had 8 children</a:t>
            </a:r>
          </a:p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Peter dies 1880 – 71 years    Elizabeth dies 1900 – 79 years</a:t>
            </a:r>
          </a:p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Both buried at Saint Hubert Catholic Cemetery </a:t>
            </a:r>
          </a:p>
          <a:p>
            <a:pPr marL="457200" indent="-45720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749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036" y="891268"/>
            <a:ext cx="3187700" cy="5060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3382" y="5952218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 JULIAN" panose="02000000000000000000" pitchFamily="2" charset="0"/>
              </a:rPr>
              <a:t>Gerhard Schroeder</a:t>
            </a:r>
            <a:endParaRPr lang="en-US" sz="2400" dirty="0">
              <a:latin typeface="AR JULI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760" y="1166292"/>
            <a:ext cx="560992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Oldest Schroeder 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Carpenter in Chanhassen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One of the incorporators of the Village of Chanhassen in 1896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First president of city council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5036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1.squarespace.com/static/55466291e4b0ac8a00c5131c/t/559d5740e4b0d7e075f00a31/1436374848599/Cartoon+Chick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05" y="347662"/>
            <a:ext cx="6816642" cy="721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2743" y="1059543"/>
            <a:ext cx="4223658" cy="1026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 smtClean="0">
                <a:latin typeface="AR JULIAN" panose="02000000000000000000" pitchFamily="2" charset="0"/>
              </a:rPr>
              <a:t>St. Hubert Catholic Church</a:t>
            </a:r>
            <a:endParaRPr lang="en-US" sz="4000" dirty="0">
              <a:latin typeface="AR JULI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9361" y="2464084"/>
            <a:ext cx="42526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Chanhassen, MN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Third church building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Built 1887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766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5" y="537029"/>
            <a:ext cx="9641158" cy="666205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5055454" y="3846286"/>
            <a:ext cx="884517" cy="2177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11371" y="2772230"/>
            <a:ext cx="7112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939971" y="2772230"/>
            <a:ext cx="482600" cy="11176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05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314" y="420914"/>
            <a:ext cx="873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 JULIAN" panose="02000000000000000000" pitchFamily="2" charset="0"/>
              </a:rPr>
              <a:t>Thomas and Mary Magdalena (Besler) Ohm</a:t>
            </a:r>
            <a:endParaRPr lang="en-US" sz="3200" dirty="0">
              <a:latin typeface="AR JULI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8629" y="1252432"/>
            <a:ext cx="8679543" cy="5142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In 1851, bought 158 acres east of Lotus Lake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In 1865, after stint in U.S. Army, sold Lotus Lake farm and moved to Duck Lake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Likely purchased Silver ridge property at same time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Use for Silver ridge ?? – perhaps recreation, investment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Sold in late 1890s to neighbor Edmund Reel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02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5" y="537029"/>
            <a:ext cx="9641158" cy="666205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871028" y="4978402"/>
            <a:ext cx="0" cy="222068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18743" y="4978402"/>
            <a:ext cx="1052285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4796972" y="4978402"/>
            <a:ext cx="21771" cy="222068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93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6286" y="478971"/>
            <a:ext cx="7590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 JULIAN" panose="02000000000000000000" pitchFamily="2" charset="0"/>
              </a:rPr>
              <a:t>Harry and Beatrice Shuman</a:t>
            </a:r>
            <a:endParaRPr lang="en-US" sz="3200" dirty="0">
              <a:latin typeface="AR JULI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0070" y="1332873"/>
            <a:ext cx="942340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Property originally owned by Harry’s maternal grandfather,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Dr. Jacob S. Elliott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Harry’s parents bought the land in 1894 for semi-retirement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Harry graduated in 1894 from Agriculture School – U of M and takes over management of farm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Becomes prolific </a:t>
            </a:r>
            <a:r>
              <a:rPr lang="en-US" sz="2800" dirty="0"/>
              <a:t>fruit grower of </a:t>
            </a:r>
            <a:r>
              <a:rPr lang="en-US" sz="2800" dirty="0" smtClean="0"/>
              <a:t>berries and apples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Marries Beatrice Wallow in 1904 and have two children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Harry dies 1922 @ 50 years; Beatrice moves to Calif.</a:t>
            </a:r>
          </a:p>
        </p:txBody>
      </p:sp>
    </p:spTree>
    <p:extLst>
      <p:ext uri="{BB962C8B-B14F-4D97-AF65-F5344CB8AC3E}">
        <p14:creationId xmlns:p14="http://schemas.microsoft.com/office/powerpoint/2010/main" val="113795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4810" y="839464"/>
            <a:ext cx="59000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Silver Lake was previously known by a different name. What was it?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602" y="839464"/>
            <a:ext cx="3149601" cy="3340056"/>
          </a:xfrm>
          <a:prstGeom prst="rect">
            <a:avLst/>
          </a:prstGeom>
        </p:spPr>
      </p:pic>
      <p:pic>
        <p:nvPicPr>
          <p:cNvPr id="1030" name="Picture 6" descr="http://mofidili.com/wp-content/uploads/2013/12/QUIZ-OF-THE-WEE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02" y="4179519"/>
            <a:ext cx="2830286" cy="116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48190" y="2896610"/>
            <a:ext cx="407329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5000"/>
              </a:lnSpc>
              <a:buFont typeface="Wingdings" panose="05000000000000000000" pitchFamily="2" charset="2"/>
              <a:buChar char="q"/>
            </a:pPr>
            <a:r>
              <a:rPr lang="en-US" sz="4000" dirty="0" smtClean="0"/>
              <a:t>Swede Lake</a:t>
            </a:r>
          </a:p>
          <a:p>
            <a:pPr marL="571500" indent="-571500">
              <a:lnSpc>
                <a:spcPts val="5000"/>
              </a:lnSpc>
              <a:buFont typeface="Wingdings" panose="05000000000000000000" pitchFamily="2" charset="2"/>
              <a:buChar char="q"/>
            </a:pPr>
            <a:r>
              <a:rPr lang="en-US" sz="4000" dirty="0" smtClean="0"/>
              <a:t>Silvine Lake</a:t>
            </a:r>
          </a:p>
          <a:p>
            <a:pPr marL="571500" indent="-571500">
              <a:lnSpc>
                <a:spcPts val="5000"/>
              </a:lnSpc>
              <a:buFont typeface="Wingdings" panose="05000000000000000000" pitchFamily="2" charset="2"/>
              <a:buChar char="q"/>
            </a:pPr>
            <a:r>
              <a:rPr lang="en-US" sz="4000" dirty="0" smtClean="0"/>
              <a:t>Lake McGrath</a:t>
            </a:r>
          </a:p>
          <a:p>
            <a:pPr marL="571500" indent="-571500">
              <a:lnSpc>
                <a:spcPts val="5000"/>
              </a:lnSpc>
              <a:buFont typeface="Wingdings" panose="05000000000000000000" pitchFamily="2" charset="2"/>
              <a:buChar char="q"/>
            </a:pPr>
            <a:r>
              <a:rPr lang="en-US" sz="4000" dirty="0" smtClean="0"/>
              <a:t>German Lake</a:t>
            </a:r>
          </a:p>
          <a:p>
            <a:pPr marL="571500" indent="-571500">
              <a:lnSpc>
                <a:spcPts val="5000"/>
              </a:lnSpc>
              <a:buFont typeface="Wingdings" panose="05000000000000000000" pitchFamily="2" charset="2"/>
              <a:buChar char="q"/>
            </a:pPr>
            <a:r>
              <a:rPr lang="en-US" sz="4000" dirty="0" smtClean="0"/>
              <a:t>Bde Maka Ska</a:t>
            </a:r>
          </a:p>
          <a:p>
            <a:pPr marL="571500" indent="-571500">
              <a:lnSpc>
                <a:spcPts val="5000"/>
              </a:lnSpc>
              <a:buFont typeface="Wingdings" panose="05000000000000000000" pitchFamily="2" charset="2"/>
              <a:buChar char="q"/>
            </a:pPr>
            <a:r>
              <a:rPr lang="en-US" sz="4000" dirty="0" smtClean="0"/>
              <a:t>Ridge Lake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2105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nator dunlap strawberries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3"/>
              </a:clrFrom>
              <a:clrTo>
                <a:srgbClr val="FFFF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40873">
            <a:off x="6644106" y="3807010"/>
            <a:ext cx="2475817" cy="319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 rot="21170444">
            <a:off x="616221" y="1996538"/>
            <a:ext cx="6047003" cy="5230586"/>
            <a:chOff x="814388" y="1538514"/>
            <a:chExt cx="5789612" cy="50945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88" y="1671819"/>
              <a:ext cx="5789612" cy="474531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14388" y="1538514"/>
              <a:ext cx="5673498" cy="5094515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002970" y="279256"/>
            <a:ext cx="6444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 JULIAN" panose="02000000000000000000" pitchFamily="2" charset="0"/>
              </a:rPr>
              <a:t>1904 Meeting</a:t>
            </a:r>
          </a:p>
          <a:p>
            <a:pPr algn="ctr"/>
            <a:r>
              <a:rPr lang="en-US" sz="3200" dirty="0" smtClean="0">
                <a:latin typeface="AR JULIAN" panose="02000000000000000000" pitchFamily="2" charset="0"/>
              </a:rPr>
              <a:t>Minnesota Horticultural Society</a:t>
            </a:r>
            <a:endParaRPr lang="en-US" sz="3200" dirty="0">
              <a:latin typeface="AR JULI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4899" y="1803391"/>
            <a:ext cx="26125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Harry Shuman takes 26 </a:t>
            </a:r>
          </a:p>
          <a:p>
            <a:r>
              <a:rPr lang="en-US" sz="3200" dirty="0" smtClean="0"/>
              <a:t>first prizes for strawberries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9438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2" y="384009"/>
            <a:ext cx="9409853" cy="5566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371" y="6197600"/>
            <a:ext cx="9303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Harry Shuman, and father George, were instrumental in forming the co-op in 1900.</a:t>
            </a:r>
          </a:p>
          <a:p>
            <a:endParaRPr lang="en-US" sz="2000" dirty="0"/>
          </a:p>
          <a:p>
            <a:r>
              <a:rPr lang="en-US" sz="2000" dirty="0" smtClean="0"/>
              <a:t>By 1930, serving 450 growers with shipping points in Excelsior, Chanhassen and Hopkins.</a:t>
            </a: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091363" y="5381731"/>
            <a:ext cx="55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Excelsior Fruit Growers Association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7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" y="464458"/>
            <a:ext cx="9564711" cy="6802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468" y="566058"/>
            <a:ext cx="4780630" cy="4731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032000" y="3976914"/>
            <a:ext cx="195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Shuman Home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Circa 1930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5098" y="2776585"/>
            <a:ext cx="37901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First home in area to have: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Running water - from cistern on Near Mountain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Battery-driven light system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637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4875" y="537029"/>
            <a:ext cx="9641158" cy="6662057"/>
            <a:chOff x="234875" y="537029"/>
            <a:chExt cx="9641158" cy="66620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875" y="537029"/>
              <a:ext cx="9641158" cy="6662057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 flipV="1">
              <a:off x="4818743" y="4942115"/>
              <a:ext cx="740228" cy="2177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665054" y="2801257"/>
              <a:ext cx="764775" cy="7257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500914" y="3868058"/>
              <a:ext cx="442686" cy="1139371"/>
            </a:xfrm>
            <a:prstGeom prst="line">
              <a:avLst/>
            </a:prstGeom>
            <a:ln w="508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686629" y="6070600"/>
              <a:ext cx="1132114" cy="1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055454" y="3868057"/>
              <a:ext cx="888146" cy="2177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924602" y="2830284"/>
              <a:ext cx="486229" cy="1095829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826853" y="4963886"/>
              <a:ext cx="6404" cy="1132113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686629" y="5548084"/>
              <a:ext cx="25400" cy="522516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198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3371" y="566057"/>
            <a:ext cx="8287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 JULIAN" panose="02000000000000000000" pitchFamily="2" charset="0"/>
              </a:rPr>
              <a:t>Edmund and Elizabeth (Morris) Reel</a:t>
            </a:r>
            <a:endParaRPr lang="en-US" sz="3200" dirty="0">
              <a:latin typeface="AR JULI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9257" y="1368546"/>
            <a:ext cx="825862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Edmund Reel was eldest son in family of wealthy farmers from St. Louis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After the Civil War, the family began coming to lake region for summers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Bought 21.6 acres on Silver Lake ridge in 1881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Eventually acquired adjoining land north (from Ohm) and south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Edmund terraced east-facing slope and planted 4000 grape vines; also apple trees at south end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19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493" y="3396342"/>
            <a:ext cx="9317024" cy="4064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16914" y="203200"/>
            <a:ext cx="2859315" cy="3904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6509">
            <a:off x="6030729" y="-27636"/>
            <a:ext cx="3835803" cy="4496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3088" y="386241"/>
            <a:ext cx="5254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Edmund named his property White Crows Vineyard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98573" y="6563323"/>
            <a:ext cx="6050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Reel Family Cottage on Silver Ridge circa 1893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“Crow’s Nest”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914" y="510604"/>
            <a:ext cx="4034971" cy="65617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3600" y="545646"/>
            <a:ext cx="51090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 1912, Reel sold most of his ridge property to Edwin Hewitt</a:t>
            </a:r>
          </a:p>
          <a:p>
            <a:endParaRPr lang="en-US" sz="2800" dirty="0"/>
          </a:p>
          <a:p>
            <a:r>
              <a:rPr lang="en-US" sz="2800" dirty="0" smtClean="0"/>
              <a:t>Hewitt, a Minneapolis architect, sold land parcels to friends and associates</a:t>
            </a:r>
          </a:p>
          <a:p>
            <a:endParaRPr lang="en-US" sz="2800" dirty="0"/>
          </a:p>
          <a:p>
            <a:r>
              <a:rPr lang="en-US" sz="2800" dirty="0" smtClean="0"/>
              <a:t>Several summer cottages are eventually built</a:t>
            </a:r>
          </a:p>
          <a:p>
            <a:endParaRPr lang="en-US" sz="2800" dirty="0" smtClean="0"/>
          </a:p>
          <a:p>
            <a:r>
              <a:rPr lang="en-US" sz="2800" dirty="0" smtClean="0"/>
              <a:t>Reels moved to house on Pleasantview Road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73313" y="6656809"/>
            <a:ext cx="3730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Elizabeth and Edmund Reel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32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4" y="170138"/>
            <a:ext cx="4056744" cy="51216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9429" y="710463"/>
            <a:ext cx="5283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In late years, and nearly blind, Edmund would ride bus into Excelsior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He liked to jawbone with merchants on Water Street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Bragged about selling property to Hewitt @ $1000/acre.  Bought for $13/acre.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20914" y="5471886"/>
            <a:ext cx="9202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Elizabeth dies 1944 – 81 years. 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Edmund dies 1958 – 97 years.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Both are interred at Lakewood Cemetery in Minneapolis.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861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4810" y="839464"/>
            <a:ext cx="59000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Silver Lake was previously known by a different name. What was it?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602" y="839464"/>
            <a:ext cx="3149601" cy="3340056"/>
          </a:xfrm>
          <a:prstGeom prst="rect">
            <a:avLst/>
          </a:prstGeom>
        </p:spPr>
      </p:pic>
      <p:pic>
        <p:nvPicPr>
          <p:cNvPr id="1030" name="Picture 6" descr="http://mofidili.com/wp-content/uploads/2013/12/QUIZ-OF-THE-WEE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02" y="4179519"/>
            <a:ext cx="2830286" cy="116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48190" y="2896610"/>
            <a:ext cx="407329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5000"/>
              </a:lnSpc>
              <a:buFont typeface="Wingdings" panose="05000000000000000000" pitchFamily="2" charset="2"/>
              <a:buChar char="q"/>
            </a:pPr>
            <a:r>
              <a:rPr lang="en-US" sz="4000" dirty="0" smtClean="0"/>
              <a:t>Swede Lake</a:t>
            </a:r>
          </a:p>
          <a:p>
            <a:pPr marL="571500" indent="-571500">
              <a:lnSpc>
                <a:spcPts val="5000"/>
              </a:lnSpc>
              <a:buFont typeface="Wingdings" panose="05000000000000000000" pitchFamily="2" charset="2"/>
              <a:buChar char="q"/>
            </a:pPr>
            <a:r>
              <a:rPr lang="en-US" sz="4000" dirty="0" smtClean="0"/>
              <a:t>Silvine Lake</a:t>
            </a:r>
          </a:p>
          <a:p>
            <a:pPr marL="571500" indent="-571500">
              <a:lnSpc>
                <a:spcPts val="5000"/>
              </a:lnSpc>
              <a:buFont typeface="Wingdings" panose="05000000000000000000" pitchFamily="2" charset="2"/>
              <a:buChar char="q"/>
            </a:pPr>
            <a:r>
              <a:rPr lang="en-US" sz="4000" dirty="0" smtClean="0"/>
              <a:t>Lake McGrath</a:t>
            </a:r>
          </a:p>
          <a:p>
            <a:pPr marL="571500" indent="-571500">
              <a:lnSpc>
                <a:spcPts val="5000"/>
              </a:lnSpc>
              <a:buFont typeface="Wingdings" panose="05000000000000000000" pitchFamily="2" charset="2"/>
              <a:buChar char="q"/>
            </a:pPr>
            <a:r>
              <a:rPr lang="en-US" sz="4000" dirty="0" smtClean="0"/>
              <a:t>German Lake</a:t>
            </a:r>
          </a:p>
          <a:p>
            <a:pPr marL="571500" indent="-571500">
              <a:lnSpc>
                <a:spcPts val="5000"/>
              </a:lnSpc>
              <a:buFont typeface="Wingdings" panose="05000000000000000000" pitchFamily="2" charset="2"/>
              <a:buChar char="q"/>
            </a:pPr>
            <a:r>
              <a:rPr lang="en-US" sz="4000" dirty="0" smtClean="0"/>
              <a:t>Bde Maka Ska</a:t>
            </a:r>
          </a:p>
          <a:p>
            <a:pPr marL="571500" indent="-571500">
              <a:lnSpc>
                <a:spcPts val="5000"/>
              </a:lnSpc>
              <a:buFont typeface="Wingdings" panose="05000000000000000000" pitchFamily="2" charset="2"/>
              <a:buChar char="q"/>
            </a:pPr>
            <a:r>
              <a:rPr lang="en-US" sz="4000" dirty="0" smtClean="0"/>
              <a:t>Ridge Lake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2542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537027"/>
            <a:ext cx="8799926" cy="679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6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74" y="301652"/>
            <a:ext cx="9573540" cy="699903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901371" y="301652"/>
            <a:ext cx="2394858" cy="23513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840514" y="4692224"/>
            <a:ext cx="2394858" cy="23513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00914" y="701049"/>
            <a:ext cx="3468915" cy="100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000" dirty="0" smtClean="0">
                <a:solidFill>
                  <a:srgbClr val="920000"/>
                </a:solidFill>
                <a:latin typeface="AR JULIAN" panose="02000000000000000000" pitchFamily="2" charset="0"/>
              </a:rPr>
              <a:t>First Settlers Spring 1853</a:t>
            </a:r>
            <a:endParaRPr lang="en-US" sz="4000" dirty="0">
              <a:solidFill>
                <a:srgbClr val="920000"/>
              </a:solidFill>
              <a:latin typeface="AR JULI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9371" y="1632342"/>
            <a:ext cx="4920343" cy="2308324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Organized settlement colonies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Formal name, by-laws, dues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Advance agents select land claims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Handle legal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Colony cooperatively builds homes, schools, churches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120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0" y="446794"/>
            <a:ext cx="9573540" cy="699903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 rot="10800000">
            <a:off x="1146627" y="2685140"/>
            <a:ext cx="4978401" cy="3439887"/>
          </a:xfrm>
          <a:prstGeom prst="wedgeRoundRectCallout">
            <a:avLst>
              <a:gd name="adj1" fmla="val 13650"/>
              <a:gd name="adj2" fmla="val 8543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6913" y="2746437"/>
            <a:ext cx="2104573" cy="2870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67543" y="5439098"/>
            <a:ext cx="1843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George Bertram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476170" y="3453493"/>
            <a:ext cx="2656115" cy="1440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3600" dirty="0" smtClean="0">
                <a:latin typeface="AR JULIAN" panose="02000000000000000000" pitchFamily="2" charset="0"/>
              </a:rPr>
              <a:t>Excelsior Pioneer Association</a:t>
            </a:r>
            <a:endParaRPr lang="en-US" sz="3600" dirty="0">
              <a:latin typeface="AR JULI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4597" y="4855351"/>
            <a:ext cx="2039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(New York City)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573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0" y="446794"/>
            <a:ext cx="9573540" cy="699903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165598" y="1480454"/>
            <a:ext cx="4978401" cy="3439887"/>
          </a:xfrm>
          <a:prstGeom prst="wedgeRoundRectCallout">
            <a:avLst>
              <a:gd name="adj1" fmla="val -18420"/>
              <a:gd name="adj2" fmla="val 7867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91426" y="1629219"/>
            <a:ext cx="5326743" cy="866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 smtClean="0">
                <a:latin typeface="AR JULIAN" panose="02000000000000000000" pitchFamily="2" charset="0"/>
              </a:rPr>
              <a:t>Minnesota Claim Association </a:t>
            </a:r>
            <a:r>
              <a:rPr lang="en-US" sz="3200" dirty="0" smtClean="0">
                <a:latin typeface="AR JULIAN" panose="02000000000000000000" pitchFamily="2" charset="0"/>
              </a:rPr>
              <a:t>Northampton Colony</a:t>
            </a:r>
            <a:endParaRPr lang="en-US" sz="3200" dirty="0">
              <a:latin typeface="AR JULI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1770" y="2331905"/>
            <a:ext cx="2772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(Massachusetts)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9512" y="2331905"/>
            <a:ext cx="2090681" cy="2705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500192" y="3126924"/>
            <a:ext cx="2498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Reverend </a:t>
            </a:r>
          </a:p>
          <a:p>
            <a:r>
              <a:rPr lang="en-US" sz="2000" dirty="0" smtClean="0"/>
              <a:t>Henry Martyn Nichols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435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americanhistory.si.edu/onthewater/assets/graphic/full/3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688" y="2184398"/>
            <a:ext cx="9525726" cy="529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1466" y="437067"/>
            <a:ext cx="8113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 smtClean="0">
                <a:latin typeface="AR JULIAN" panose="02000000000000000000" pitchFamily="2" charset="0"/>
              </a:rPr>
              <a:t>Next Wave Settlers </a:t>
            </a:r>
          </a:p>
          <a:p>
            <a:pPr algn="ctr">
              <a:lnSpc>
                <a:spcPts val="4000"/>
              </a:lnSpc>
            </a:pPr>
            <a:r>
              <a:rPr lang="en-US" sz="4000" dirty="0" smtClean="0">
                <a:latin typeface="AR JULIAN" panose="02000000000000000000" pitchFamily="2" charset="0"/>
              </a:rPr>
              <a:t>Starting 1853/54 </a:t>
            </a:r>
          </a:p>
          <a:p>
            <a:pPr algn="ctr">
              <a:lnSpc>
                <a:spcPts val="4000"/>
              </a:lnSpc>
            </a:pPr>
            <a:r>
              <a:rPr lang="en-US" sz="4000" dirty="0" smtClean="0">
                <a:latin typeface="AR JULIAN" panose="02000000000000000000" pitchFamily="2" charset="0"/>
              </a:rPr>
              <a:t>German Catholic Immigrants</a:t>
            </a:r>
            <a:endParaRPr lang="en-US" sz="4000" dirty="0"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31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2371" y="324816"/>
            <a:ext cx="9338648" cy="7103539"/>
            <a:chOff x="201742" y="223216"/>
            <a:chExt cx="9338648" cy="7103539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843" y="3765069"/>
              <a:ext cx="5134441" cy="3550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C:\Users\Gary\Documents\Silver Lake History\Hennepin 1854\Capture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5956" y="223216"/>
              <a:ext cx="5698631" cy="4393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482169" y="629616"/>
              <a:ext cx="2859314" cy="1438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4400" dirty="0" smtClean="0">
                  <a:latin typeface="AR JULIAN" panose="02000000000000000000" pitchFamily="2" charset="0"/>
                </a:rPr>
                <a:t>First Survey Map 1854</a:t>
              </a:r>
              <a:endParaRPr lang="en-US" sz="4400" dirty="0">
                <a:latin typeface="AR JULIAN" panose="0200000000000000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86171" y="4499429"/>
              <a:ext cx="1654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Wetland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3263" y="2453402"/>
              <a:ext cx="3257127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b="1" dirty="0" smtClean="0">
                  <a:solidFill>
                    <a:srgbClr val="C00000"/>
                  </a:solidFill>
                </a:rPr>
                <a:t>Indian trail to Minnetonka Mills and St. Anthony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6090073" y="2537695"/>
              <a:ext cx="315639" cy="12832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01742" y="5504073"/>
              <a:ext cx="1335315" cy="717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b="1" dirty="0" smtClean="0">
                  <a:solidFill>
                    <a:srgbClr val="C00000"/>
                  </a:solidFill>
                </a:rPr>
                <a:t>To Chief Shakopee’s village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357" y="3776625"/>
              <a:ext cx="5134441" cy="3550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C:\Users\Gary\Documents\Silver Lake History\Hennepin 1854\Capture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5956" y="234772"/>
              <a:ext cx="5698631" cy="4393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/>
            <p:cNvCxnSpPr>
              <a:stCxn id="6" idx="1"/>
            </p:cNvCxnSpPr>
            <p:nvPr/>
          </p:nvCxnSpPr>
          <p:spPr>
            <a:xfrm flipH="1" flipV="1">
              <a:off x="5454528" y="4323096"/>
              <a:ext cx="1831643" cy="360999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545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34875" y="537029"/>
            <a:ext cx="9726976" cy="6662057"/>
            <a:chOff x="234875" y="537029"/>
            <a:chExt cx="9726976" cy="666205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875" y="537029"/>
              <a:ext cx="9641158" cy="6662057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9092417" y="5557988"/>
              <a:ext cx="501526" cy="34933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5457371" y="4963886"/>
              <a:ext cx="3251200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8708571" y="2772230"/>
              <a:ext cx="29029" cy="2220684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27256" y="1682987"/>
              <a:ext cx="1110344" cy="1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457371" y="2772230"/>
              <a:ext cx="965200" cy="2191656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 rot="16200000">
              <a:off x="8126498" y="3957421"/>
              <a:ext cx="1621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Vine Hill 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64941" y="5641714"/>
              <a:ext cx="1462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Pleasantview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41571" y="1241754"/>
              <a:ext cx="1302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Covington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85508" y="5445414"/>
              <a:ext cx="1230087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b="1" dirty="0" smtClean="0">
                  <a:solidFill>
                    <a:srgbClr val="C00000"/>
                  </a:solidFill>
                </a:rPr>
                <a:t>Powers Blvd.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077903" y="5542002"/>
              <a:ext cx="559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101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6422571" y="2772230"/>
              <a:ext cx="2330247" cy="2686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7627256" y="1682989"/>
              <a:ext cx="0" cy="1089241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753537" y="2094402"/>
              <a:ext cx="12083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b="1" dirty="0" smtClean="0">
                  <a:solidFill>
                    <a:srgbClr val="C00000"/>
                  </a:solidFill>
                </a:rPr>
                <a:t>Purgatory Springs School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8737600" y="1682989"/>
              <a:ext cx="15218" cy="1089241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783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26D93B8E-734C-4733-A062-BBBD64E1A429}" vid="{F2840D5B-2043-4005-8651-F5AAD72E64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5115</TotalTime>
  <Words>709</Words>
  <Application>Microsoft Macintosh PowerPoint</Application>
  <PresentationFormat>Custom</PresentationFormat>
  <Paragraphs>145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 JULIAN</vt:lpstr>
      <vt:lpstr>Calibri</vt:lpstr>
      <vt:lpstr>Calibri Light</vt:lpstr>
      <vt:lpstr>Wingdings</vt:lpstr>
      <vt:lpstr>Arial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glkiecker</dc:creator>
  <cp:lastModifiedBy>Marc Riedel</cp:lastModifiedBy>
  <cp:revision>133</cp:revision>
  <cp:lastPrinted>2017-05-09T21:38:30Z</cp:lastPrinted>
  <dcterms:created xsi:type="dcterms:W3CDTF">2017-05-04T13:21:53Z</dcterms:created>
  <dcterms:modified xsi:type="dcterms:W3CDTF">2017-05-11T18:13:10Z</dcterms:modified>
</cp:coreProperties>
</file>